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5"/>
  </p:notesMasterIdLst>
  <p:sldIdLst>
    <p:sldId id="256" r:id="rId5"/>
    <p:sldId id="677" r:id="rId6"/>
    <p:sldId id="293" r:id="rId7"/>
    <p:sldId id="289" r:id="rId8"/>
    <p:sldId id="292" r:id="rId9"/>
    <p:sldId id="290" r:id="rId10"/>
    <p:sldId id="291" r:id="rId11"/>
    <p:sldId id="715" r:id="rId12"/>
    <p:sldId id="294" r:id="rId13"/>
    <p:sldId id="28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3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4" autoAdjust="0"/>
    <p:restoredTop sz="87911" autoAdjust="0"/>
  </p:normalViewPr>
  <p:slideViewPr>
    <p:cSldViewPr snapToGrid="0">
      <p:cViewPr varScale="1">
        <p:scale>
          <a:sx n="98" d="100"/>
          <a:sy n="98" d="100"/>
        </p:scale>
        <p:origin x="1411" y="293"/>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21" d="100"/>
          <a:sy n="121" d="100"/>
        </p:scale>
        <p:origin x="5022"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14CE1B-A303-4CBF-83F5-8A92A314090A}" type="datetimeFigureOut">
              <a:rPr lang="de-AT" smtClean="0"/>
              <a:t>30.03.2026</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AE7F13-7422-44C4-873A-C97EA6584B82}" type="slidenum">
              <a:rPr lang="de-AT" smtClean="0"/>
              <a:t>‹#›</a:t>
            </a:fld>
            <a:endParaRPr lang="de-AT"/>
          </a:p>
        </p:txBody>
      </p:sp>
    </p:spTree>
    <p:extLst>
      <p:ext uri="{BB962C8B-B14F-4D97-AF65-F5344CB8AC3E}">
        <p14:creationId xmlns:p14="http://schemas.microsoft.com/office/powerpoint/2010/main" val="1417804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Note: Put </a:t>
            </a:r>
            <a:r>
              <a:rPr lang="de-DE" dirty="0" err="1"/>
              <a:t>here</a:t>
            </a:r>
            <a:r>
              <a:rPr lang="de-DE" dirty="0"/>
              <a:t> </a:t>
            </a:r>
            <a:r>
              <a:rPr lang="de-DE" dirty="0" err="1"/>
              <a:t>the</a:t>
            </a:r>
            <a:r>
              <a:rPr lang="de-DE" dirty="0"/>
              <a:t> </a:t>
            </a:r>
            <a:r>
              <a:rPr lang="de-DE" dirty="0" err="1"/>
              <a:t>slides</a:t>
            </a:r>
            <a:r>
              <a:rPr lang="de-DE" dirty="0"/>
              <a:t>/</a:t>
            </a:r>
            <a:r>
              <a:rPr lang="de-DE" dirty="0" err="1"/>
              <a:t>images</a:t>
            </a:r>
            <a:r>
              <a:rPr lang="de-DE" dirty="0"/>
              <a:t> </a:t>
            </a:r>
            <a:r>
              <a:rPr lang="de-DE" dirty="0" err="1"/>
              <a:t>you</a:t>
            </a:r>
            <a:r>
              <a:rPr lang="de-DE" dirty="0"/>
              <a:t> </a:t>
            </a:r>
            <a:r>
              <a:rPr lang="de-DE" dirty="0" err="1"/>
              <a:t>took</a:t>
            </a:r>
            <a:r>
              <a:rPr lang="de-DE" dirty="0"/>
              <a:t> </a:t>
            </a:r>
            <a:r>
              <a:rPr lang="de-DE" dirty="0" err="1"/>
              <a:t>from</a:t>
            </a:r>
            <a:r>
              <a:rPr lang="de-DE" dirty="0"/>
              <a:t> </a:t>
            </a:r>
            <a:r>
              <a:rPr lang="de-DE" dirty="0" err="1"/>
              <a:t>the</a:t>
            </a:r>
            <a:endParaRPr lang="de-DE" dirty="0"/>
          </a:p>
          <a:p>
            <a:r>
              <a:rPr lang="de-DE" dirty="0" err="1"/>
              <a:t>expectations</a:t>
            </a:r>
            <a:r>
              <a:rPr lang="de-DE" dirty="0"/>
              <a:t> </a:t>
            </a:r>
            <a:r>
              <a:rPr lang="de-DE" dirty="0" err="1"/>
              <a:t>we</a:t>
            </a:r>
            <a:r>
              <a:rPr lang="de-DE" dirty="0"/>
              <a:t> </a:t>
            </a:r>
            <a:r>
              <a:rPr lang="de-DE" dirty="0" err="1"/>
              <a:t>collected</a:t>
            </a:r>
            <a:r>
              <a:rPr lang="de-DE" dirty="0"/>
              <a:t> in </a:t>
            </a:r>
            <a:r>
              <a:rPr lang="de-DE" dirty="0" err="1"/>
              <a:t>the</a:t>
            </a:r>
            <a:r>
              <a:rPr lang="de-DE" dirty="0"/>
              <a:t> </a:t>
            </a:r>
            <a:r>
              <a:rPr lang="de-DE" dirty="0" err="1"/>
              <a:t>beginning</a:t>
            </a:r>
            <a:r>
              <a:rPr lang="de-DE" dirty="0"/>
              <a:t> </a:t>
            </a:r>
            <a:r>
              <a:rPr lang="de-DE" dirty="0" err="1"/>
              <a:t>of</a:t>
            </a:r>
            <a:r>
              <a:rPr lang="de-DE" dirty="0"/>
              <a:t> </a:t>
            </a:r>
            <a:r>
              <a:rPr lang="de-DE" dirty="0" err="1"/>
              <a:t>the</a:t>
            </a:r>
            <a:r>
              <a:rPr lang="de-DE" dirty="0"/>
              <a:t> </a:t>
            </a:r>
            <a:r>
              <a:rPr lang="de-DE" dirty="0" err="1"/>
              <a:t>workshop</a:t>
            </a:r>
            <a:r>
              <a:rPr lang="de-DE" dirty="0"/>
              <a:t>.</a:t>
            </a:r>
          </a:p>
          <a:p>
            <a:endParaRPr lang="de-DE" dirty="0"/>
          </a:p>
        </p:txBody>
      </p:sp>
      <p:sp>
        <p:nvSpPr>
          <p:cNvPr id="4" name="Slide Number Placeholder 3"/>
          <p:cNvSpPr>
            <a:spLocks noGrp="1"/>
          </p:cNvSpPr>
          <p:nvPr>
            <p:ph type="sldNum" sz="quarter" idx="5"/>
          </p:nvPr>
        </p:nvSpPr>
        <p:spPr/>
        <p:txBody>
          <a:bodyPr/>
          <a:lstStyle/>
          <a:p>
            <a:fld id="{DCAE7F13-7422-44C4-873A-C97EA6584B82}" type="slidenum">
              <a:rPr lang="de-AT" smtClean="0"/>
              <a:t>3</a:t>
            </a:fld>
            <a:endParaRPr lang="de-AT"/>
          </a:p>
        </p:txBody>
      </p:sp>
    </p:spTree>
    <p:extLst>
      <p:ext uri="{BB962C8B-B14F-4D97-AF65-F5344CB8AC3E}">
        <p14:creationId xmlns:p14="http://schemas.microsoft.com/office/powerpoint/2010/main" val="4182144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Note </a:t>
            </a:r>
            <a:r>
              <a:rPr lang="de-DE" dirty="0" err="1"/>
              <a:t>for</a:t>
            </a:r>
            <a:r>
              <a:rPr lang="de-DE" dirty="0"/>
              <a:t> </a:t>
            </a:r>
            <a:r>
              <a:rPr lang="de-DE" dirty="0" err="1"/>
              <a:t>the</a:t>
            </a:r>
            <a:r>
              <a:rPr lang="de-DE" dirty="0"/>
              <a:t> </a:t>
            </a:r>
            <a:r>
              <a:rPr lang="de-DE" dirty="0" err="1"/>
              <a:t>faciliator</a:t>
            </a:r>
            <a:endParaRPr lang="de-DE" dirty="0"/>
          </a:p>
          <a:p>
            <a:r>
              <a:rPr lang="de-DE" dirty="0" err="1"/>
              <a:t>Distriubte</a:t>
            </a:r>
            <a:r>
              <a:rPr lang="de-DE" dirty="0"/>
              <a:t> </a:t>
            </a:r>
            <a:r>
              <a:rPr lang="de-DE" dirty="0" err="1"/>
              <a:t>the</a:t>
            </a:r>
            <a:r>
              <a:rPr lang="de-DE" dirty="0"/>
              <a:t> </a:t>
            </a:r>
            <a:r>
              <a:rPr lang="de-DE" dirty="0" err="1"/>
              <a:t>hand</a:t>
            </a:r>
            <a:r>
              <a:rPr lang="de-DE" dirty="0"/>
              <a:t> out </a:t>
            </a:r>
            <a:r>
              <a:rPr lang="de-DE" dirty="0" err="1"/>
              <a:t>for</a:t>
            </a:r>
            <a:r>
              <a:rPr lang="de-DE" dirty="0"/>
              <a:t> </a:t>
            </a:r>
            <a:r>
              <a:rPr lang="de-DE" dirty="0" err="1"/>
              <a:t>the</a:t>
            </a:r>
            <a:r>
              <a:rPr lang="de-DE" dirty="0"/>
              <a:t> </a:t>
            </a:r>
            <a:r>
              <a:rPr lang="de-DE" dirty="0" err="1"/>
              <a:t>self-assessment</a:t>
            </a:r>
            <a:endParaRPr lang="de-DE" dirty="0"/>
          </a:p>
        </p:txBody>
      </p:sp>
      <p:sp>
        <p:nvSpPr>
          <p:cNvPr id="4" name="Slide Number Placeholder 3"/>
          <p:cNvSpPr>
            <a:spLocks noGrp="1"/>
          </p:cNvSpPr>
          <p:nvPr>
            <p:ph type="sldNum" sz="quarter" idx="5"/>
          </p:nvPr>
        </p:nvSpPr>
        <p:spPr/>
        <p:txBody>
          <a:bodyPr/>
          <a:lstStyle/>
          <a:p>
            <a:fld id="{DCAE7F13-7422-44C4-873A-C97EA6584B82}" type="slidenum">
              <a:rPr lang="de-AT" smtClean="0"/>
              <a:t>5</a:t>
            </a:fld>
            <a:endParaRPr lang="de-AT"/>
          </a:p>
        </p:txBody>
      </p:sp>
    </p:spTree>
    <p:extLst>
      <p:ext uri="{BB962C8B-B14F-4D97-AF65-F5344CB8AC3E}">
        <p14:creationId xmlns:p14="http://schemas.microsoft.com/office/powerpoint/2010/main" val="2333178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DCAE7F13-7422-44C4-873A-C97EA6584B82}" type="slidenum">
              <a:rPr lang="de-AT" smtClean="0"/>
              <a:t>8</a:t>
            </a:fld>
            <a:endParaRPr lang="de-AT"/>
          </a:p>
        </p:txBody>
      </p:sp>
    </p:spTree>
    <p:extLst>
      <p:ext uri="{BB962C8B-B14F-4D97-AF65-F5344CB8AC3E}">
        <p14:creationId xmlns:p14="http://schemas.microsoft.com/office/powerpoint/2010/main" val="967658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AA09ECD-F305-4FB7-87AA-510B02578C39}" type="datetime1">
              <a:rPr lang="en-US" smtClean="0"/>
              <a:t>3/30/2026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de-DE"/>
          </a:p>
        </p:txBody>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108A4843-956C-164C-00E3-9D7F950A032E}"/>
              </a:ext>
            </a:extLst>
          </p:cNvPr>
          <p:cNvSpPr txBox="1"/>
          <p:nvPr userDrawn="1"/>
        </p:nvSpPr>
        <p:spPr>
          <a:xfrm>
            <a:off x="142241" y="6563170"/>
            <a:ext cx="965329" cy="276999"/>
          </a:xfrm>
          <a:prstGeom prst="rect">
            <a:avLst/>
          </a:prstGeom>
          <a:noFill/>
        </p:spPr>
        <p:txBody>
          <a:bodyPr wrap="none" rtlCol="0">
            <a:spAutoFit/>
          </a:bodyPr>
          <a:lstStyle/>
          <a:p>
            <a:r>
              <a:rPr lang="de-AT" sz="1200" b="1" dirty="0"/>
              <a:t>Module 10</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B24391F-27D8-4A57-ADB0-138C8EBBF0EF}" type="datetime1">
              <a:rPr lang="en-US" smtClean="0"/>
              <a:t>3/30/2026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B232D22-ABFA-4435-BB05-C59F8A0FBDA6}" type="datetime1">
              <a:rPr lang="en-US" smtClean="0"/>
              <a:t>3/30/2026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04E2605A-D032-40F6-AB97-72662AB22ED4}" type="datetime1">
              <a:rPr lang="en-US" smtClean="0"/>
              <a:t>3/30/2026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C785DF5F-6AA7-4E12-BB9E-9BFAE6AE51D6}" type="datetime1">
              <a:rPr lang="en-US" smtClean="0"/>
              <a:t>3/30/2026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5B365B-A0F1-4736-8860-992533F29B40}" type="datetime1">
              <a:rPr lang="en-US" smtClean="0"/>
              <a:t>3/30/2026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10AC6A-983C-44D0-8EDF-C2B0D54B7692}" type="datetime1">
              <a:rPr lang="en-US" smtClean="0"/>
              <a:t>3/30/2026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CE16DD-DEF0-4533-BD16-F54F005CAC15}" type="datetime1">
              <a:rPr lang="en-US" smtClean="0"/>
              <a:t>3/30/2026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437600-BA50-4D9E-B2B7-BF48B0023BBA}" type="datetime1">
              <a:rPr lang="en-US" smtClean="0"/>
              <a:t>3/30/2026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9" name="Textfeld 8">
            <a:extLst>
              <a:ext uri="{FF2B5EF4-FFF2-40B4-BE49-F238E27FC236}">
                <a16:creationId xmlns:a16="http://schemas.microsoft.com/office/drawing/2014/main" id="{2E000A5C-8FEE-AC7F-330E-223AE45D63DF}"/>
              </a:ext>
            </a:extLst>
          </p:cNvPr>
          <p:cNvSpPr txBox="1"/>
          <p:nvPr userDrawn="1"/>
        </p:nvSpPr>
        <p:spPr>
          <a:xfrm>
            <a:off x="142241" y="6563170"/>
            <a:ext cx="965329" cy="276999"/>
          </a:xfrm>
          <a:prstGeom prst="rect">
            <a:avLst/>
          </a:prstGeom>
          <a:noFill/>
        </p:spPr>
        <p:txBody>
          <a:bodyPr wrap="none" rtlCol="0">
            <a:spAutoFit/>
          </a:bodyPr>
          <a:lstStyle/>
          <a:p>
            <a:r>
              <a:rPr lang="de-AT" sz="1200" b="1"/>
              <a:t>Module 10</a:t>
            </a:r>
            <a:endParaRPr lang="de-AT" sz="1200" b="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2BB0140-1D80-40F5-A0D0-73C017D9B7DE}" type="datetime1">
              <a:rPr lang="en-US" smtClean="0"/>
              <a:t>3/30/2026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4DF0FEF6-6677-136F-E898-004A5C17FF4A}"/>
              </a:ext>
            </a:extLst>
          </p:cNvPr>
          <p:cNvSpPr txBox="1"/>
          <p:nvPr userDrawn="1"/>
        </p:nvSpPr>
        <p:spPr>
          <a:xfrm>
            <a:off x="142241" y="6563170"/>
            <a:ext cx="965329" cy="276999"/>
          </a:xfrm>
          <a:prstGeom prst="rect">
            <a:avLst/>
          </a:prstGeom>
          <a:noFill/>
        </p:spPr>
        <p:txBody>
          <a:bodyPr wrap="none" rtlCol="0">
            <a:spAutoFit/>
          </a:bodyPr>
          <a:lstStyle/>
          <a:p>
            <a:r>
              <a:rPr lang="de-AT" sz="1200" b="1" dirty="0"/>
              <a:t>Module 10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75D2CB6-CD41-4EBC-9317-93726FB815D5}" type="datetime1">
              <a:rPr lang="en-US" smtClean="0"/>
              <a:t>3/30/2026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7" name="Textfeld 6">
            <a:extLst>
              <a:ext uri="{FF2B5EF4-FFF2-40B4-BE49-F238E27FC236}">
                <a16:creationId xmlns:a16="http://schemas.microsoft.com/office/drawing/2014/main" id="{D8D35684-A89F-5BB5-CF5B-A198E5C91117}"/>
              </a:ext>
            </a:extLst>
          </p:cNvPr>
          <p:cNvSpPr txBox="1"/>
          <p:nvPr userDrawn="1"/>
        </p:nvSpPr>
        <p:spPr>
          <a:xfrm>
            <a:off x="142241" y="6563170"/>
            <a:ext cx="965329" cy="276999"/>
          </a:xfrm>
          <a:prstGeom prst="rect">
            <a:avLst/>
          </a:prstGeom>
          <a:noFill/>
        </p:spPr>
        <p:txBody>
          <a:bodyPr wrap="none" rtlCol="0">
            <a:spAutoFit/>
          </a:bodyPr>
          <a:lstStyle/>
          <a:p>
            <a:r>
              <a:rPr lang="de-AT" sz="1200" b="1" dirty="0"/>
              <a:t>Module 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66418D3-B480-4D4C-B6BD-A1DD25030A19}" type="datetime1">
              <a:rPr lang="en-US" smtClean="0"/>
              <a:t>3/30/2026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2" name="Textfeld 1">
            <a:extLst>
              <a:ext uri="{FF2B5EF4-FFF2-40B4-BE49-F238E27FC236}">
                <a16:creationId xmlns:a16="http://schemas.microsoft.com/office/drawing/2014/main" id="{64136984-3F32-ED9C-01CC-B3CEB90A4C78}"/>
              </a:ext>
            </a:extLst>
          </p:cNvPr>
          <p:cNvSpPr txBox="1"/>
          <p:nvPr userDrawn="1"/>
        </p:nvSpPr>
        <p:spPr>
          <a:xfrm>
            <a:off x="142241" y="6563170"/>
            <a:ext cx="965329" cy="276999"/>
          </a:xfrm>
          <a:prstGeom prst="rect">
            <a:avLst/>
          </a:prstGeom>
          <a:noFill/>
        </p:spPr>
        <p:txBody>
          <a:bodyPr wrap="none" rtlCol="0">
            <a:spAutoFit/>
          </a:bodyPr>
          <a:lstStyle/>
          <a:p>
            <a:r>
              <a:rPr lang="de-AT" sz="1200" b="1" dirty="0"/>
              <a:t>Module 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14491C-2FA6-4850-B69A-3D5A9860C6B4}" type="datetime1">
              <a:rPr lang="en-US" smtClean="0"/>
              <a:t>3/30/2026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Textfeld 5">
            <a:extLst>
              <a:ext uri="{FF2B5EF4-FFF2-40B4-BE49-F238E27FC236}">
                <a16:creationId xmlns:a16="http://schemas.microsoft.com/office/drawing/2014/main" id="{2398B9F3-CC9D-4DD5-ACF9-AD4EBEFF37DC}"/>
              </a:ext>
            </a:extLst>
          </p:cNvPr>
          <p:cNvSpPr txBox="1"/>
          <p:nvPr userDrawn="1"/>
        </p:nvSpPr>
        <p:spPr>
          <a:xfrm>
            <a:off x="142241" y="6563170"/>
            <a:ext cx="965329" cy="276999"/>
          </a:xfrm>
          <a:prstGeom prst="rect">
            <a:avLst/>
          </a:prstGeom>
          <a:noFill/>
        </p:spPr>
        <p:txBody>
          <a:bodyPr wrap="none" rtlCol="0">
            <a:spAutoFit/>
          </a:bodyPr>
          <a:lstStyle/>
          <a:p>
            <a:r>
              <a:rPr lang="de-AT" sz="1200" b="1" dirty="0"/>
              <a:t>Module 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0E8C51-1921-45E2-B84A-B13667EFC815}" type="datetime1">
              <a:rPr lang="en-US" smtClean="0"/>
              <a:t>3/30/2026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54749A0-7A5D-4408-9B3F-686730E26C5A}" type="datetime1">
              <a:rPr lang="en-US" smtClean="0"/>
              <a:t>3/30/2026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FF85570-FC25-44B1-8013-55AF395806E1}" type="datetime1">
              <a:rPr lang="en-US" smtClean="0"/>
              <a:t>3/30/2026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de-DE"/>
            </a:p>
          </p:txBody>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de-DE"/>
            </a:p>
          </p:txBody>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de-DE"/>
            </a:p>
          </p:txBody>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de-DE"/>
            </a:p>
          </p:txBody>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de-DE"/>
            </a:p>
          </p:txBody>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de-DE"/>
            </a:p>
          </p:txBody>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de-DE"/>
            </a:p>
          </p:txBody>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de-DE"/>
            </a:p>
          </p:txBody>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de-DE"/>
            </a:p>
          </p:txBody>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de-DE"/>
            </a:p>
          </p:txBody>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de-DE"/>
            </a:p>
          </p:txBody>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de-DE"/>
            </a:p>
          </p:txBody>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de-DE"/>
            </a:p>
          </p:txBody>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de-DE"/>
            </a:p>
          </p:txBody>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de-DE"/>
            </a:p>
          </p:txBody>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de-DE"/>
            </a:p>
          </p:txBody>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de-DE"/>
            </a:p>
          </p:txBody>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de-DE"/>
            </a:p>
          </p:txBody>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de-DE"/>
            </a:p>
          </p:txBody>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de-DE"/>
            </a:p>
          </p:txBody>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de-DE"/>
            </a:p>
          </p:txBody>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de-DE"/>
            </a:p>
          </p:txBody>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de-DE"/>
            </a:p>
          </p:txBody>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de-DE"/>
            </a:p>
          </p:txBody>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7ED331A0-E264-48B5-BCEE-2C34026CA75B}" type="datetime1">
              <a:rPr lang="en-US" smtClean="0"/>
              <a:t>3/30/2026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71230" y="2496390"/>
            <a:ext cx="8915399" cy="2262781"/>
          </a:xfrm>
        </p:spPr>
        <p:txBody>
          <a:bodyPr>
            <a:normAutofit/>
          </a:bodyPr>
          <a:lstStyle/>
          <a:p>
            <a:r>
              <a:rPr lang="en-US" b="1" dirty="0"/>
              <a:t>Module 10</a:t>
            </a:r>
            <a:br>
              <a:rPr lang="en-US" dirty="0"/>
            </a:br>
            <a:r>
              <a:rPr lang="en-US" dirty="0"/>
              <a:t>Evaluation and Reflection</a:t>
            </a:r>
          </a:p>
        </p:txBody>
      </p:sp>
      <p:pic>
        <p:nvPicPr>
          <p:cNvPr id="4" name="Grafik 3">
            <a:extLst>
              <a:ext uri="{FF2B5EF4-FFF2-40B4-BE49-F238E27FC236}">
                <a16:creationId xmlns:a16="http://schemas.microsoft.com/office/drawing/2014/main" id="{7DC4E055-214C-243A-D8CE-CC505D5B58BC}"/>
              </a:ext>
            </a:extLst>
          </p:cNvPr>
          <p:cNvPicPr>
            <a:picLocks noChangeAspect="1"/>
          </p:cNvPicPr>
          <p:nvPr/>
        </p:nvPicPr>
        <p:blipFill>
          <a:blip r:embed="rId2"/>
          <a:stretch>
            <a:fillRect/>
          </a:stretch>
        </p:blipFill>
        <p:spPr>
          <a:xfrm>
            <a:off x="10765274" y="6263951"/>
            <a:ext cx="1426725" cy="594049"/>
          </a:xfrm>
          <a:prstGeom prst="rect">
            <a:avLst/>
          </a:prstGeom>
        </p:spPr>
      </p:pic>
      <p:sp>
        <p:nvSpPr>
          <p:cNvPr id="5" name="Textfeld 4">
            <a:extLst>
              <a:ext uri="{FF2B5EF4-FFF2-40B4-BE49-F238E27FC236}">
                <a16:creationId xmlns:a16="http://schemas.microsoft.com/office/drawing/2014/main" id="{D223D2A9-076A-AD00-7F78-210ABD06DAC9}"/>
              </a:ext>
            </a:extLst>
          </p:cNvPr>
          <p:cNvSpPr txBox="1"/>
          <p:nvPr/>
        </p:nvSpPr>
        <p:spPr>
          <a:xfrm>
            <a:off x="9228677" y="6422475"/>
            <a:ext cx="1645002" cy="276999"/>
          </a:xfrm>
          <a:prstGeom prst="rect">
            <a:avLst/>
          </a:prstGeom>
          <a:noFill/>
        </p:spPr>
        <p:txBody>
          <a:bodyPr wrap="none" rtlCol="0">
            <a:spAutoFit/>
          </a:bodyPr>
          <a:lstStyle/>
          <a:p>
            <a:r>
              <a:rPr lang="de-AT" sz="1200" dirty="0" err="1"/>
              <a:t>partly</a:t>
            </a:r>
            <a:r>
              <a:rPr lang="de-AT" sz="1200" dirty="0"/>
              <a:t> </a:t>
            </a:r>
            <a:r>
              <a:rPr lang="de-AT" sz="1200" dirty="0" err="1"/>
              <a:t>supported</a:t>
            </a:r>
            <a:r>
              <a:rPr lang="de-AT" sz="1200" dirty="0"/>
              <a:t> </a:t>
            </a:r>
            <a:r>
              <a:rPr lang="de-AT" sz="1200" dirty="0" err="1"/>
              <a:t>by</a:t>
            </a:r>
            <a:endParaRPr lang="de-AT" sz="1200" dirty="0"/>
          </a:p>
        </p:txBody>
      </p:sp>
      <p:pic>
        <p:nvPicPr>
          <p:cNvPr id="6" name="Grafik 5">
            <a:extLst>
              <a:ext uri="{FF2B5EF4-FFF2-40B4-BE49-F238E27FC236}">
                <a16:creationId xmlns:a16="http://schemas.microsoft.com/office/drawing/2014/main" id="{09DB3867-C95D-3A6C-6858-A8744A08FA75}"/>
              </a:ext>
            </a:extLst>
          </p:cNvPr>
          <p:cNvPicPr>
            <a:picLocks noChangeAspect="1"/>
          </p:cNvPicPr>
          <p:nvPr/>
        </p:nvPicPr>
        <p:blipFill>
          <a:blip r:embed="rId3"/>
          <a:stretch>
            <a:fillRect/>
          </a:stretch>
        </p:blipFill>
        <p:spPr>
          <a:xfrm>
            <a:off x="2832400" y="6270032"/>
            <a:ext cx="1227411" cy="429442"/>
          </a:xfrm>
          <a:prstGeom prst="rect">
            <a:avLst/>
          </a:prstGeom>
        </p:spPr>
      </p:pic>
      <p:sp>
        <p:nvSpPr>
          <p:cNvPr id="3" name="Foliennummernplatzhalter 2">
            <a:extLst>
              <a:ext uri="{FF2B5EF4-FFF2-40B4-BE49-F238E27FC236}">
                <a16:creationId xmlns:a16="http://schemas.microsoft.com/office/drawing/2014/main" id="{F12A1218-9921-15EC-2851-62D4AFCFE589}"/>
              </a:ext>
            </a:extLst>
          </p:cNvPr>
          <p:cNvSpPr>
            <a:spLocks noGrp="1"/>
          </p:cNvSpPr>
          <p:nvPr>
            <p:ph type="sldNum" sz="quarter" idx="12"/>
          </p:nvPr>
        </p:nvSpPr>
        <p:spPr/>
        <p:txBody>
          <a:bodyPr/>
          <a:lstStyle/>
          <a:p>
            <a:fld id="{D57F1E4F-1CFF-5643-939E-217C01CDF565}" type="slidenum">
              <a:rPr lang="en-US" smtClean="0"/>
              <a:pPr/>
              <a:t>1</a:t>
            </a:fld>
            <a:endParaRPr lang="en-US" dirty="0"/>
          </a:p>
        </p:txBody>
      </p:sp>
      <p:sp>
        <p:nvSpPr>
          <p:cNvPr id="7" name="TextBox 6">
            <a:extLst>
              <a:ext uri="{FF2B5EF4-FFF2-40B4-BE49-F238E27FC236}">
                <a16:creationId xmlns:a16="http://schemas.microsoft.com/office/drawing/2014/main" id="{DB88B71D-C11F-0C01-AF3B-C89E0DABB125}"/>
              </a:ext>
            </a:extLst>
          </p:cNvPr>
          <p:cNvSpPr txBox="1"/>
          <p:nvPr/>
        </p:nvSpPr>
        <p:spPr>
          <a:xfrm>
            <a:off x="232078" y="6253197"/>
            <a:ext cx="1891865" cy="307777"/>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AT" sz="1400" b="1" dirty="0"/>
              <a:t>Version March 2026</a:t>
            </a:r>
          </a:p>
        </p:txBody>
      </p:sp>
    </p:spTree>
    <p:extLst>
      <p:ext uri="{BB962C8B-B14F-4D97-AF65-F5344CB8AC3E}">
        <p14:creationId xmlns:p14="http://schemas.microsoft.com/office/powerpoint/2010/main" val="21187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30B53-602A-2D66-A17C-F1982CA8A5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AE577E-E849-861A-40EB-83D7677FDA36}"/>
              </a:ext>
            </a:extLst>
          </p:cNvPr>
          <p:cNvSpPr>
            <a:spLocks noGrp="1"/>
          </p:cNvSpPr>
          <p:nvPr>
            <p:ph type="title"/>
          </p:nvPr>
        </p:nvSpPr>
        <p:spPr/>
        <p:txBody>
          <a:bodyPr/>
          <a:lstStyle/>
          <a:p>
            <a:r>
              <a:rPr lang="en-US" dirty="0"/>
              <a:t>Disclaimer</a:t>
            </a:r>
          </a:p>
        </p:txBody>
      </p:sp>
      <p:sp>
        <p:nvSpPr>
          <p:cNvPr id="3" name="Textfeld 2">
            <a:extLst>
              <a:ext uri="{FF2B5EF4-FFF2-40B4-BE49-F238E27FC236}">
                <a16:creationId xmlns:a16="http://schemas.microsoft.com/office/drawing/2014/main" id="{7D8DED85-1410-D2DC-C25E-49AD6DF55735}"/>
              </a:ext>
            </a:extLst>
          </p:cNvPr>
          <p:cNvSpPr txBox="1"/>
          <p:nvPr/>
        </p:nvSpPr>
        <p:spPr>
          <a:xfrm>
            <a:off x="2592925" y="2121159"/>
            <a:ext cx="184731" cy="369332"/>
          </a:xfrm>
          <a:prstGeom prst="rect">
            <a:avLst/>
          </a:prstGeom>
          <a:noFill/>
        </p:spPr>
        <p:txBody>
          <a:bodyPr wrap="none" rtlCol="0">
            <a:spAutoFit/>
          </a:bodyPr>
          <a:lstStyle/>
          <a:p>
            <a:endParaRPr lang="de-AT" dirty="0"/>
          </a:p>
        </p:txBody>
      </p:sp>
      <p:sp>
        <p:nvSpPr>
          <p:cNvPr id="4" name="Textfeld 3">
            <a:extLst>
              <a:ext uri="{FF2B5EF4-FFF2-40B4-BE49-F238E27FC236}">
                <a16:creationId xmlns:a16="http://schemas.microsoft.com/office/drawing/2014/main" id="{BD0CA962-6C60-71D6-886C-A957D82A26E8}"/>
              </a:ext>
            </a:extLst>
          </p:cNvPr>
          <p:cNvSpPr txBox="1"/>
          <p:nvPr/>
        </p:nvSpPr>
        <p:spPr>
          <a:xfrm>
            <a:off x="2643673" y="1729273"/>
            <a:ext cx="7831494" cy="4247317"/>
          </a:xfrm>
          <a:prstGeom prst="rect">
            <a:avLst/>
          </a:prstGeom>
          <a:noFill/>
          <a:ln>
            <a:solidFill>
              <a:srgbClr val="A53010"/>
            </a:solidFill>
          </a:ln>
        </p:spPr>
        <p:txBody>
          <a:bodyPr wrap="square">
            <a:spAutoFit/>
          </a:bodyPr>
          <a:lstStyle/>
          <a:p>
            <a:r>
              <a:rPr lang="en-US" dirty="0"/>
              <a:t>This presentation was created jointly by Fredrick Nyamwala, Caroline </a:t>
            </a:r>
            <a:r>
              <a:rPr lang="en-US" dirty="0" err="1"/>
              <a:t>Ayuya</a:t>
            </a:r>
            <a:r>
              <a:rPr lang="en-US" dirty="0"/>
              <a:t> </a:t>
            </a:r>
            <a:r>
              <a:rPr lang="en-US" dirty="0" err="1"/>
              <a:t>Muaka</a:t>
            </a:r>
            <a:r>
              <a:rPr lang="en-US" dirty="0"/>
              <a:t>, Caroline Kimathi, Stephen Ojiambo Wandera, Emmanuel </a:t>
            </a:r>
            <a:r>
              <a:rPr lang="en-US" dirty="0" err="1"/>
              <a:t>Mutungi</a:t>
            </a:r>
            <a:r>
              <a:rPr lang="en-US" dirty="0"/>
              <a:t>, Alinane Linda Nyondo-Mipando, Fanuel Aaron Lampiao, Tukae </a:t>
            </a:r>
            <a:r>
              <a:rPr lang="en-US" dirty="0" err="1"/>
              <a:t>Atiyo</a:t>
            </a:r>
            <a:r>
              <a:rPr lang="en-US" dirty="0"/>
              <a:t> Mbegalo,  Brighton Emmanuel Maburutse, Angela Meyer and Lucas Zinner in the framework of the EAST SPARK project. The content has been inspired by the authors' own experience, the academic literature and various training courses in which the authors have had the opportunity to participate. In this regard, the authors would like to express their special thanks to CREST at Stellenbosch University and CARTA.</a:t>
            </a:r>
          </a:p>
          <a:p>
            <a:r>
              <a:rPr lang="en-US" dirty="0"/>
              <a:t>It is intended to be shared under the Creative Commons Attribution (CC BY) license. Everyone is welcome to use, adapt, or distribute this content, provided that it is done under the </a:t>
            </a:r>
            <a:r>
              <a:rPr lang="en-US"/>
              <a:t>same condition </a:t>
            </a:r>
            <a:r>
              <a:rPr lang="en-US" dirty="0"/>
              <a:t>and proper credit is given to the authors. This work has been made possible through the support of the OEAD,</a:t>
            </a:r>
            <a:endParaRPr lang="de-AT" dirty="0"/>
          </a:p>
        </p:txBody>
      </p:sp>
      <p:sp>
        <p:nvSpPr>
          <p:cNvPr id="5" name="Foliennummernplatzhalter 4">
            <a:extLst>
              <a:ext uri="{FF2B5EF4-FFF2-40B4-BE49-F238E27FC236}">
                <a16:creationId xmlns:a16="http://schemas.microsoft.com/office/drawing/2014/main" id="{CA831C11-668E-FF26-0310-4A793B58DCC3}"/>
              </a:ext>
            </a:extLst>
          </p:cNvPr>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260621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D3B92-DF38-7B0E-393A-09E3541F80CD}"/>
              </a:ext>
            </a:extLst>
          </p:cNvPr>
          <p:cNvSpPr>
            <a:spLocks noGrp="1"/>
          </p:cNvSpPr>
          <p:nvPr>
            <p:ph type="title"/>
          </p:nvPr>
        </p:nvSpPr>
        <p:spPr>
          <a:xfrm>
            <a:off x="2046513" y="787782"/>
            <a:ext cx="9190383" cy="564390"/>
          </a:xfrm>
        </p:spPr>
        <p:txBody>
          <a:bodyPr>
            <a:normAutofit fontScale="90000"/>
          </a:bodyPr>
          <a:lstStyle/>
          <a:p>
            <a:pPr>
              <a:defRPr/>
            </a:pPr>
            <a:r>
              <a:rPr lang="en-US" sz="4000" dirty="0"/>
              <a:t>Aim and expected outcome</a:t>
            </a:r>
            <a:br>
              <a:rPr lang="en-US"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F20C139-3833-1CFB-9FDA-AEA846AA4ACE}"/>
              </a:ext>
            </a:extLst>
          </p:cNvPr>
          <p:cNvSpPr>
            <a:spLocks noGrp="1"/>
          </p:cNvSpPr>
          <p:nvPr>
            <p:ph idx="1"/>
          </p:nvPr>
        </p:nvSpPr>
        <p:spPr>
          <a:xfrm>
            <a:off x="2046513" y="1487712"/>
            <a:ext cx="10090779" cy="4983425"/>
          </a:xfrm>
        </p:spPr>
        <p:txBody>
          <a:bodyPr>
            <a:noAutofit/>
          </a:bodyPr>
          <a:lstStyle/>
          <a:p>
            <a:pPr marL="128588" lvl="1" indent="0">
              <a:buClr>
                <a:srgbClr val="1CADE4"/>
              </a:buClr>
              <a:buNone/>
              <a:defRPr/>
            </a:pPr>
            <a:r>
              <a:rPr lang="en-US" sz="2400" b="1" dirty="0">
                <a:solidFill>
                  <a:srgbClr val="A53010"/>
                </a:solidFill>
              </a:rPr>
              <a:t>Objective</a:t>
            </a:r>
            <a:r>
              <a:rPr lang="en-US" sz="2400" dirty="0"/>
              <a:t>: </a:t>
            </a:r>
          </a:p>
          <a:p>
            <a:pPr marL="128588" lvl="1" indent="0">
              <a:buClr>
                <a:srgbClr val="1CADE4"/>
              </a:buClr>
              <a:buNone/>
              <a:defRPr/>
            </a:pPr>
            <a:r>
              <a:rPr lang="en-US" sz="2400" dirty="0"/>
              <a:t>This final module provides space for participants to reflect on their learning, consolidate key insights, and identify practical next steps for their supervisory practice. </a:t>
            </a:r>
            <a:br>
              <a:rPr lang="en-US" sz="2400" dirty="0"/>
            </a:br>
            <a:r>
              <a:rPr lang="en-US" sz="2400" b="1" dirty="0">
                <a:solidFill>
                  <a:srgbClr val="A53010"/>
                </a:solidFill>
              </a:rPr>
              <a:t>Expected Learning Outcomes: </a:t>
            </a:r>
          </a:p>
          <a:p>
            <a:pPr marL="0" indent="0">
              <a:buNone/>
            </a:pPr>
            <a:r>
              <a:rPr lang="en-US" sz="2400" dirty="0"/>
              <a:t>By the end of the module, participants should be able to:</a:t>
            </a:r>
          </a:p>
          <a:p>
            <a:r>
              <a:rPr lang="en-US" sz="2400" dirty="0"/>
              <a:t>reflect on their main learning from the training</a:t>
            </a:r>
          </a:p>
          <a:p>
            <a:r>
              <a:rPr lang="en-US" sz="2400" dirty="0"/>
              <a:t>review their own supervision practice </a:t>
            </a:r>
            <a:r>
              <a:rPr lang="de-DE" sz="2400" dirty="0" err="1"/>
              <a:t>more</a:t>
            </a:r>
            <a:r>
              <a:rPr lang="de-DE" sz="2400" dirty="0"/>
              <a:t> </a:t>
            </a:r>
            <a:r>
              <a:rPr lang="de-DE" sz="2400" dirty="0" err="1"/>
              <a:t>consciously</a:t>
            </a:r>
            <a:r>
              <a:rPr lang="en-US" sz="2400" dirty="0"/>
              <a:t>.</a:t>
            </a:r>
          </a:p>
          <a:p>
            <a:r>
              <a:rPr lang="en-US" sz="2400" dirty="0"/>
              <a:t>identify areas they may wish to strengthen or develop further.</a:t>
            </a:r>
          </a:p>
          <a:p>
            <a:r>
              <a:rPr lang="en-US" sz="2400" dirty="0"/>
              <a:t>formulate at least one practical action they would like to take forward.</a:t>
            </a:r>
          </a:p>
          <a:p>
            <a:r>
              <a:rPr lang="en-US" sz="2400" dirty="0"/>
              <a:t>provide feedback on the training.</a:t>
            </a:r>
          </a:p>
        </p:txBody>
      </p:sp>
      <p:sp>
        <p:nvSpPr>
          <p:cNvPr id="4" name="Foliennummernplatzhalter 3">
            <a:extLst>
              <a:ext uri="{FF2B5EF4-FFF2-40B4-BE49-F238E27FC236}">
                <a16:creationId xmlns:a16="http://schemas.microsoft.com/office/drawing/2014/main" id="{0E2C527C-1F38-D7CB-6355-E7F256FCF7F2}"/>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B2A10-DF24-A273-46AB-1FD18C95D6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260B6D-E136-6101-D979-AF335B8F2695}"/>
              </a:ext>
            </a:extLst>
          </p:cNvPr>
          <p:cNvSpPr>
            <a:spLocks noGrp="1"/>
          </p:cNvSpPr>
          <p:nvPr>
            <p:ph type="title"/>
          </p:nvPr>
        </p:nvSpPr>
        <p:spPr>
          <a:xfrm>
            <a:off x="2592922" y="862957"/>
            <a:ext cx="8911687" cy="1280890"/>
          </a:xfrm>
        </p:spPr>
        <p:txBody>
          <a:bodyPr/>
          <a:lstStyle/>
          <a:p>
            <a:r>
              <a:rPr lang="en-US" dirty="0"/>
              <a:t>What did we achieve?</a:t>
            </a:r>
          </a:p>
        </p:txBody>
      </p:sp>
      <p:sp>
        <p:nvSpPr>
          <p:cNvPr id="4" name="Foliennummernplatzhalter 3">
            <a:extLst>
              <a:ext uri="{FF2B5EF4-FFF2-40B4-BE49-F238E27FC236}">
                <a16:creationId xmlns:a16="http://schemas.microsoft.com/office/drawing/2014/main" id="{C0D98D7B-0BF6-095C-F2DD-4D0E45DE541A}"/>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
        <p:nvSpPr>
          <p:cNvPr id="3" name="TextBox 2">
            <a:extLst>
              <a:ext uri="{FF2B5EF4-FFF2-40B4-BE49-F238E27FC236}">
                <a16:creationId xmlns:a16="http://schemas.microsoft.com/office/drawing/2014/main" id="{1412AF62-E580-1121-C68A-C0208110315C}"/>
              </a:ext>
            </a:extLst>
          </p:cNvPr>
          <p:cNvSpPr txBox="1"/>
          <p:nvPr/>
        </p:nvSpPr>
        <p:spPr>
          <a:xfrm>
            <a:off x="2592923" y="2143847"/>
            <a:ext cx="7700591" cy="2308324"/>
          </a:xfrm>
          <a:prstGeom prst="rect">
            <a:avLst/>
          </a:prstGeom>
          <a:noFill/>
        </p:spPr>
        <p:txBody>
          <a:bodyPr wrap="square" rtlCol="0">
            <a:spAutoFit/>
          </a:bodyPr>
          <a:lstStyle/>
          <a:p>
            <a:r>
              <a:rPr lang="en-US" sz="2400" dirty="0"/>
              <a:t>Now, as we approach the end of our workshop, let's take a moment to revisit the expectations you shared at the beginning. </a:t>
            </a:r>
          </a:p>
          <a:p>
            <a:endParaRPr lang="en-US" sz="2400" dirty="0"/>
          </a:p>
          <a:p>
            <a:r>
              <a:rPr lang="en-US" sz="2400" dirty="0"/>
              <a:t>Let us  reflect on how we've addressed them and highlight the key insights we've gained.</a:t>
            </a:r>
          </a:p>
        </p:txBody>
      </p:sp>
    </p:spTree>
    <p:extLst>
      <p:ext uri="{BB962C8B-B14F-4D97-AF65-F5344CB8AC3E}">
        <p14:creationId xmlns:p14="http://schemas.microsoft.com/office/powerpoint/2010/main" val="3773568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46056" y="3429000"/>
            <a:ext cx="8915399" cy="1735601"/>
          </a:xfrm>
        </p:spPr>
        <p:txBody>
          <a:bodyPr>
            <a:normAutofit fontScale="90000"/>
          </a:bodyPr>
          <a:lstStyle/>
          <a:p>
            <a:r>
              <a:rPr lang="en-US" dirty="0">
                <a:solidFill>
                  <a:schemeClr val="tx1">
                    <a:lumMod val="65000"/>
                    <a:lumOff val="35000"/>
                  </a:schemeClr>
                </a:solidFill>
              </a:rPr>
              <a:t>Self-assessment:</a:t>
            </a:r>
            <a:br>
              <a:rPr lang="en-US" dirty="0">
                <a:solidFill>
                  <a:schemeClr val="tx1">
                    <a:lumMod val="65000"/>
                    <a:lumOff val="35000"/>
                  </a:schemeClr>
                </a:solidFill>
              </a:rPr>
            </a:br>
            <a:r>
              <a:rPr lang="en-US" dirty="0">
                <a:solidFill>
                  <a:schemeClr val="tx1">
                    <a:lumMod val="65000"/>
                    <a:lumOff val="35000"/>
                  </a:schemeClr>
                </a:solidFill>
              </a:rPr>
              <a:t>How good a PhD supervisor are you?</a:t>
            </a:r>
          </a:p>
        </p:txBody>
      </p:sp>
      <p:sp>
        <p:nvSpPr>
          <p:cNvPr id="4" name="Foliennummernplatzhalter 3">
            <a:extLst>
              <a:ext uri="{FF2B5EF4-FFF2-40B4-BE49-F238E27FC236}">
                <a16:creationId xmlns:a16="http://schemas.microsoft.com/office/drawing/2014/main" id="{CA7AA783-A719-C470-4A92-6213CD75E552}"/>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1114312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B07BD-B0B9-A041-F032-A5D8414C37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A966C8-BA07-5039-E417-6155D1D887C9}"/>
              </a:ext>
            </a:extLst>
          </p:cNvPr>
          <p:cNvSpPr>
            <a:spLocks noGrp="1"/>
          </p:cNvSpPr>
          <p:nvPr>
            <p:ph type="title"/>
          </p:nvPr>
        </p:nvSpPr>
        <p:spPr/>
        <p:txBody>
          <a:bodyPr/>
          <a:lstStyle/>
          <a:p>
            <a:r>
              <a:rPr lang="en-US" dirty="0"/>
              <a:t>Self-assessment: how good a PhD supervisor are you?</a:t>
            </a:r>
          </a:p>
        </p:txBody>
      </p:sp>
      <p:sp>
        <p:nvSpPr>
          <p:cNvPr id="4" name="Foliennummernplatzhalter 3">
            <a:extLst>
              <a:ext uri="{FF2B5EF4-FFF2-40B4-BE49-F238E27FC236}">
                <a16:creationId xmlns:a16="http://schemas.microsoft.com/office/drawing/2014/main" id="{F0F0209E-446B-6783-B1D0-F9C110B81D52}"/>
              </a:ext>
            </a:extLst>
          </p:cNvPr>
          <p:cNvSpPr>
            <a:spLocks noGrp="1"/>
          </p:cNvSpPr>
          <p:nvPr>
            <p:ph type="sldNum" sz="quarter" idx="12"/>
          </p:nvPr>
        </p:nvSpPr>
        <p:spPr/>
        <p:txBody>
          <a:bodyPr/>
          <a:lstStyle/>
          <a:p>
            <a:fld id="{D57F1E4F-1CFF-5643-939E-217C01CDF565}" type="slidenum">
              <a:rPr lang="en-US" smtClean="0"/>
              <a:pPr/>
              <a:t>5</a:t>
            </a:fld>
            <a:endParaRPr lang="en-US" dirty="0"/>
          </a:p>
        </p:txBody>
      </p:sp>
      <p:graphicFrame>
        <p:nvGraphicFramePr>
          <p:cNvPr id="7" name="Tabelle 6">
            <a:extLst>
              <a:ext uri="{FF2B5EF4-FFF2-40B4-BE49-F238E27FC236}">
                <a16:creationId xmlns:a16="http://schemas.microsoft.com/office/drawing/2014/main" id="{EFF6F7DA-2EAF-829F-5027-74BF03568EAC}"/>
              </a:ext>
            </a:extLst>
          </p:cNvPr>
          <p:cNvGraphicFramePr>
            <a:graphicFrameLocks noGrp="1"/>
          </p:cNvGraphicFramePr>
          <p:nvPr/>
        </p:nvGraphicFramePr>
        <p:xfrm>
          <a:off x="715347" y="2120499"/>
          <a:ext cx="10941698" cy="4370841"/>
        </p:xfrm>
        <a:graphic>
          <a:graphicData uri="http://schemas.openxmlformats.org/drawingml/2006/table">
            <a:tbl>
              <a:tblPr firstRow="1" firstCol="1" bandRow="1">
                <a:tableStyleId>{5C22544A-7EE6-4342-B048-85BDC9FD1C3A}</a:tableStyleId>
              </a:tblPr>
              <a:tblGrid>
                <a:gridCol w="1545098">
                  <a:extLst>
                    <a:ext uri="{9D8B030D-6E8A-4147-A177-3AD203B41FA5}">
                      <a16:colId xmlns:a16="http://schemas.microsoft.com/office/drawing/2014/main" val="1573427653"/>
                    </a:ext>
                  </a:extLst>
                </a:gridCol>
                <a:gridCol w="4241541">
                  <a:extLst>
                    <a:ext uri="{9D8B030D-6E8A-4147-A177-3AD203B41FA5}">
                      <a16:colId xmlns:a16="http://schemas.microsoft.com/office/drawing/2014/main" val="527964999"/>
                    </a:ext>
                  </a:extLst>
                </a:gridCol>
                <a:gridCol w="2810633">
                  <a:extLst>
                    <a:ext uri="{9D8B030D-6E8A-4147-A177-3AD203B41FA5}">
                      <a16:colId xmlns:a16="http://schemas.microsoft.com/office/drawing/2014/main" val="3581721492"/>
                    </a:ext>
                  </a:extLst>
                </a:gridCol>
                <a:gridCol w="2344426">
                  <a:extLst>
                    <a:ext uri="{9D8B030D-6E8A-4147-A177-3AD203B41FA5}">
                      <a16:colId xmlns:a16="http://schemas.microsoft.com/office/drawing/2014/main" val="4107927124"/>
                    </a:ext>
                  </a:extLst>
                </a:gridCol>
              </a:tblGrid>
              <a:tr h="330317">
                <a:tc>
                  <a:txBody>
                    <a:bodyPr/>
                    <a:lstStyle/>
                    <a:p>
                      <a:pPr algn="ctr">
                        <a:lnSpc>
                          <a:spcPct val="115000"/>
                        </a:lnSpc>
                        <a:spcAft>
                          <a:spcPts val="1000"/>
                        </a:spcAft>
                      </a:pPr>
                      <a:r>
                        <a:rPr lang="nl-NL" sz="1300">
                          <a:effectLst/>
                        </a:rPr>
                        <a:t>Activity/Strategy</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algn="ctr">
                        <a:lnSpc>
                          <a:spcPct val="115000"/>
                        </a:lnSpc>
                        <a:spcAft>
                          <a:spcPts val="1000"/>
                        </a:spcAft>
                      </a:pPr>
                      <a:r>
                        <a:rPr lang="nl-NL" sz="1300">
                          <a:effectLst/>
                        </a:rPr>
                        <a:t>Question/Task</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gn="ctr">
                        <a:lnSpc>
                          <a:spcPct val="115000"/>
                        </a:lnSpc>
                        <a:spcAft>
                          <a:spcPts val="1000"/>
                        </a:spcAft>
                      </a:pPr>
                      <a:r>
                        <a:rPr lang="nl-NL" sz="1300">
                          <a:effectLst/>
                        </a:rPr>
                        <a:t>Example</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gn="ctr">
                        <a:lnSpc>
                          <a:spcPct val="115000"/>
                        </a:lnSpc>
                        <a:spcAft>
                          <a:spcPts val="1000"/>
                        </a:spcAft>
                      </a:pPr>
                      <a:r>
                        <a:rPr lang="nl-NL" sz="1300">
                          <a:effectLst/>
                        </a:rPr>
                        <a:t>What could be done better?</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2611824303"/>
                  </a:ext>
                </a:extLst>
              </a:tr>
              <a:tr h="635621">
                <a:tc>
                  <a:txBody>
                    <a:bodyPr/>
                    <a:lstStyle/>
                    <a:p>
                      <a:pPr>
                        <a:lnSpc>
                          <a:spcPct val="115000"/>
                        </a:lnSpc>
                        <a:spcAft>
                          <a:spcPts val="1000"/>
                        </a:spcAft>
                      </a:pPr>
                      <a:r>
                        <a:rPr lang="nl-NL" sz="1300">
                          <a:effectLst/>
                        </a:rPr>
                        <a:t>Active Recrutiment</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Describe how you transparently communicate with prospective PhD students?</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83189688"/>
                  </a:ext>
                </a:extLst>
              </a:tr>
              <a:tr h="635621">
                <a:tc>
                  <a:txBody>
                    <a:bodyPr/>
                    <a:lstStyle/>
                    <a:p>
                      <a:pPr>
                        <a:lnSpc>
                          <a:spcPct val="115000"/>
                        </a:lnSpc>
                        <a:spcAft>
                          <a:spcPts val="1000"/>
                        </a:spcAft>
                      </a:pPr>
                      <a:r>
                        <a:rPr lang="nl-NL" sz="1300">
                          <a:effectLst/>
                        </a:rPr>
                        <a:t>Match-making</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Describe briefly your strategy to ensure the proper fit between you and your candidates.</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1578711250"/>
                  </a:ext>
                </a:extLst>
              </a:tr>
              <a:tr h="792564">
                <a:tc>
                  <a:txBody>
                    <a:bodyPr/>
                    <a:lstStyle/>
                    <a:p>
                      <a:pPr>
                        <a:lnSpc>
                          <a:spcPct val="115000"/>
                        </a:lnSpc>
                        <a:spcAft>
                          <a:spcPts val="1000"/>
                        </a:spcAft>
                      </a:pPr>
                      <a:r>
                        <a:rPr lang="nl-NL" sz="1300">
                          <a:effectLst/>
                        </a:rPr>
                        <a:t>Helping candidates in the beginning</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Describe briefly how you support PhD students to get started.</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72722497"/>
                  </a:ext>
                </a:extLst>
              </a:tr>
              <a:tr h="635621">
                <a:tc>
                  <a:txBody>
                    <a:bodyPr/>
                    <a:lstStyle/>
                    <a:p>
                      <a:pPr>
                        <a:lnSpc>
                          <a:spcPct val="115000"/>
                        </a:lnSpc>
                        <a:spcAft>
                          <a:spcPts val="1000"/>
                        </a:spcAft>
                      </a:pPr>
                      <a:r>
                        <a:rPr lang="nl-NL" sz="1300">
                          <a:effectLst/>
                        </a:rPr>
                        <a:t>Meeting</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What is your approach to the timing, structure and process of meetings with your students?</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1090726634"/>
                  </a:ext>
                </a:extLst>
              </a:tr>
              <a:tr h="635621">
                <a:tc>
                  <a:txBody>
                    <a:bodyPr/>
                    <a:lstStyle/>
                    <a:p>
                      <a:pPr>
                        <a:lnSpc>
                          <a:spcPct val="115000"/>
                        </a:lnSpc>
                        <a:spcAft>
                          <a:spcPts val="1000"/>
                        </a:spcAft>
                      </a:pPr>
                      <a:r>
                        <a:rPr lang="nl-NL" sz="1300">
                          <a:effectLst/>
                        </a:rPr>
                        <a:t>Environment</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How do you ensure that your students are sufficiently involved in a lively research environment?</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1955625348"/>
                  </a:ext>
                </a:extLst>
              </a:tr>
              <a:tr h="677141">
                <a:tc>
                  <a:txBody>
                    <a:bodyPr/>
                    <a:lstStyle/>
                    <a:p>
                      <a:pPr>
                        <a:lnSpc>
                          <a:spcPct val="115000"/>
                        </a:lnSpc>
                        <a:spcAft>
                          <a:spcPts val="1000"/>
                        </a:spcAft>
                      </a:pPr>
                      <a:r>
                        <a:rPr lang="nl-NL" sz="1300" dirty="0">
                          <a:effectLst/>
                        </a:rPr>
                        <a:t>Feedback</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Can you give an example when you applied the four Cs approach: Feedback should be caring, concrete, constructive, and critical.</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dirty="0">
                          <a:effectLst/>
                        </a:rPr>
                        <a:t> </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1899952324"/>
                  </a:ext>
                </a:extLst>
              </a:tr>
            </a:tbl>
          </a:graphicData>
        </a:graphic>
      </p:graphicFrame>
      <p:pic>
        <p:nvPicPr>
          <p:cNvPr id="5" name="Graphic 4" descr="Document outline">
            <a:extLst>
              <a:ext uri="{FF2B5EF4-FFF2-40B4-BE49-F238E27FC236}">
                <a16:creationId xmlns:a16="http://schemas.microsoft.com/office/drawing/2014/main" id="{B1D3E8BA-FF5F-C8B8-D23C-8E4231D39EF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28854" y="1330024"/>
            <a:ext cx="682725" cy="682725"/>
          </a:xfrm>
          <a:prstGeom prst="rect">
            <a:avLst/>
          </a:prstGeom>
        </p:spPr>
      </p:pic>
    </p:spTree>
    <p:extLst>
      <p:ext uri="{BB962C8B-B14F-4D97-AF65-F5344CB8AC3E}">
        <p14:creationId xmlns:p14="http://schemas.microsoft.com/office/powerpoint/2010/main" val="248858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08103F-E090-7622-7DF7-19136CAFB2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FE699A-3CE3-194C-CED8-9DB71E7FD7BF}"/>
              </a:ext>
            </a:extLst>
          </p:cNvPr>
          <p:cNvSpPr>
            <a:spLocks noGrp="1"/>
          </p:cNvSpPr>
          <p:nvPr>
            <p:ph type="title"/>
          </p:nvPr>
        </p:nvSpPr>
        <p:spPr/>
        <p:txBody>
          <a:bodyPr/>
          <a:lstStyle/>
          <a:p>
            <a:r>
              <a:rPr lang="en-US" dirty="0"/>
              <a:t>Self-assessment: how good a PhD supervisor are you?</a:t>
            </a:r>
          </a:p>
        </p:txBody>
      </p:sp>
      <p:sp>
        <p:nvSpPr>
          <p:cNvPr id="4" name="Foliennummernplatzhalter 3">
            <a:extLst>
              <a:ext uri="{FF2B5EF4-FFF2-40B4-BE49-F238E27FC236}">
                <a16:creationId xmlns:a16="http://schemas.microsoft.com/office/drawing/2014/main" id="{F1D65F0F-F790-41EF-9EB9-CAE320DEBA5F}"/>
              </a:ext>
            </a:extLst>
          </p:cNvPr>
          <p:cNvSpPr>
            <a:spLocks noGrp="1"/>
          </p:cNvSpPr>
          <p:nvPr>
            <p:ph type="sldNum" sz="quarter" idx="12"/>
          </p:nvPr>
        </p:nvSpPr>
        <p:spPr/>
        <p:txBody>
          <a:bodyPr/>
          <a:lstStyle/>
          <a:p>
            <a:fld id="{D57F1E4F-1CFF-5643-939E-217C01CDF565}" type="slidenum">
              <a:rPr lang="en-US" smtClean="0"/>
              <a:pPr/>
              <a:t>6</a:t>
            </a:fld>
            <a:endParaRPr lang="en-US" dirty="0"/>
          </a:p>
        </p:txBody>
      </p:sp>
      <p:graphicFrame>
        <p:nvGraphicFramePr>
          <p:cNvPr id="7" name="Tabelle 6">
            <a:extLst>
              <a:ext uri="{FF2B5EF4-FFF2-40B4-BE49-F238E27FC236}">
                <a16:creationId xmlns:a16="http://schemas.microsoft.com/office/drawing/2014/main" id="{1C1B456F-7858-2D73-DA3B-B297A6609DD1}"/>
              </a:ext>
            </a:extLst>
          </p:cNvPr>
          <p:cNvGraphicFramePr>
            <a:graphicFrameLocks noGrp="1"/>
          </p:cNvGraphicFramePr>
          <p:nvPr>
            <p:extLst>
              <p:ext uri="{D42A27DB-BD31-4B8C-83A1-F6EECF244321}">
                <p14:modId xmlns:p14="http://schemas.microsoft.com/office/powerpoint/2010/main" val="3837540593"/>
              </p:ext>
            </p:extLst>
          </p:nvPr>
        </p:nvGraphicFramePr>
        <p:xfrm>
          <a:off x="715347" y="2120499"/>
          <a:ext cx="10941698" cy="3807344"/>
        </p:xfrm>
        <a:graphic>
          <a:graphicData uri="http://schemas.openxmlformats.org/drawingml/2006/table">
            <a:tbl>
              <a:tblPr firstRow="1" firstCol="1" bandRow="1">
                <a:tableStyleId>{5C22544A-7EE6-4342-B048-85BDC9FD1C3A}</a:tableStyleId>
              </a:tblPr>
              <a:tblGrid>
                <a:gridCol w="1545098">
                  <a:extLst>
                    <a:ext uri="{9D8B030D-6E8A-4147-A177-3AD203B41FA5}">
                      <a16:colId xmlns:a16="http://schemas.microsoft.com/office/drawing/2014/main" val="1573427653"/>
                    </a:ext>
                  </a:extLst>
                </a:gridCol>
                <a:gridCol w="4241541">
                  <a:extLst>
                    <a:ext uri="{9D8B030D-6E8A-4147-A177-3AD203B41FA5}">
                      <a16:colId xmlns:a16="http://schemas.microsoft.com/office/drawing/2014/main" val="527964999"/>
                    </a:ext>
                  </a:extLst>
                </a:gridCol>
                <a:gridCol w="2810633">
                  <a:extLst>
                    <a:ext uri="{9D8B030D-6E8A-4147-A177-3AD203B41FA5}">
                      <a16:colId xmlns:a16="http://schemas.microsoft.com/office/drawing/2014/main" val="3581721492"/>
                    </a:ext>
                  </a:extLst>
                </a:gridCol>
                <a:gridCol w="2344426">
                  <a:extLst>
                    <a:ext uri="{9D8B030D-6E8A-4147-A177-3AD203B41FA5}">
                      <a16:colId xmlns:a16="http://schemas.microsoft.com/office/drawing/2014/main" val="4107927124"/>
                    </a:ext>
                  </a:extLst>
                </a:gridCol>
              </a:tblGrid>
              <a:tr h="136033">
                <a:tc>
                  <a:txBody>
                    <a:bodyPr/>
                    <a:lstStyle/>
                    <a:p>
                      <a:pPr algn="ctr">
                        <a:lnSpc>
                          <a:spcPct val="115000"/>
                        </a:lnSpc>
                        <a:spcAft>
                          <a:spcPts val="1000"/>
                        </a:spcAft>
                      </a:pPr>
                      <a:r>
                        <a:rPr lang="nl-NL" sz="1300">
                          <a:effectLst/>
                        </a:rPr>
                        <a:t>Activity/Strategy</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algn="ctr">
                        <a:lnSpc>
                          <a:spcPct val="115000"/>
                        </a:lnSpc>
                        <a:spcAft>
                          <a:spcPts val="1000"/>
                        </a:spcAft>
                      </a:pPr>
                      <a:r>
                        <a:rPr lang="nl-NL" sz="1300">
                          <a:effectLst/>
                        </a:rPr>
                        <a:t>Question/Task</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gn="ctr">
                        <a:lnSpc>
                          <a:spcPct val="115000"/>
                        </a:lnSpc>
                        <a:spcAft>
                          <a:spcPts val="1000"/>
                        </a:spcAft>
                      </a:pPr>
                      <a:r>
                        <a:rPr lang="nl-NL" sz="1300">
                          <a:effectLst/>
                        </a:rPr>
                        <a:t>Example</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gn="ctr">
                        <a:lnSpc>
                          <a:spcPct val="115000"/>
                        </a:lnSpc>
                        <a:spcAft>
                          <a:spcPts val="1000"/>
                        </a:spcAft>
                      </a:pPr>
                      <a:r>
                        <a:rPr lang="nl-NL" sz="1300">
                          <a:effectLst/>
                        </a:rPr>
                        <a:t>What could be done better?</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2611824303"/>
                  </a:ext>
                </a:extLst>
              </a:tr>
              <a:tr h="326398">
                <a:tc>
                  <a:txBody>
                    <a:bodyPr/>
                    <a:lstStyle/>
                    <a:p>
                      <a:pPr>
                        <a:lnSpc>
                          <a:spcPct val="115000"/>
                        </a:lnSpc>
                        <a:spcAft>
                          <a:spcPts val="1000"/>
                        </a:spcAft>
                      </a:pPr>
                      <a:r>
                        <a:rPr lang="nl-NL" sz="1300">
                          <a:effectLst/>
                        </a:rPr>
                        <a:t>Appreciating individual differences</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Give an example of an incident that illustrates your acknowledgement of individual difference</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dirty="0">
                          <a:effectLst/>
                        </a:rPr>
                        <a:t> </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439264844"/>
                  </a:ext>
                </a:extLst>
              </a:tr>
              <a:tr h="186834">
                <a:tc>
                  <a:txBody>
                    <a:bodyPr/>
                    <a:lstStyle/>
                    <a:p>
                      <a:pPr>
                        <a:lnSpc>
                          <a:spcPct val="115000"/>
                        </a:lnSpc>
                        <a:spcAft>
                          <a:spcPts val="1000"/>
                        </a:spcAft>
                      </a:pPr>
                      <a:r>
                        <a:rPr lang="nl-NL" sz="1300">
                          <a:effectLst/>
                        </a:rPr>
                        <a:t>Availability</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Give an example of the strategy you use to be available to your PhD students</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3764566168"/>
                  </a:ext>
                </a:extLst>
              </a:tr>
              <a:tr h="183202">
                <a:tc>
                  <a:txBody>
                    <a:bodyPr/>
                    <a:lstStyle/>
                    <a:p>
                      <a:pPr>
                        <a:lnSpc>
                          <a:spcPct val="115000"/>
                        </a:lnSpc>
                        <a:spcAft>
                          <a:spcPts val="1000"/>
                        </a:spcAft>
                      </a:pPr>
                      <a:r>
                        <a:rPr lang="nl-NL" sz="1300">
                          <a:effectLst/>
                        </a:rPr>
                        <a:t>Questioning</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Describe how you last used active questioning to lead a PhD students towards a solution</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1947603311"/>
                  </a:ext>
                </a:extLst>
              </a:tr>
              <a:tr h="185183">
                <a:tc>
                  <a:txBody>
                    <a:bodyPr/>
                    <a:lstStyle/>
                    <a:p>
                      <a:pPr>
                        <a:lnSpc>
                          <a:spcPct val="115000"/>
                        </a:lnSpc>
                        <a:spcAft>
                          <a:spcPts val="1000"/>
                        </a:spcAft>
                      </a:pPr>
                      <a:r>
                        <a:rPr lang="nl-NL" sz="1300">
                          <a:effectLst/>
                        </a:rPr>
                        <a:t>Celebration</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When did you last celebrate a PhD student's achievement? How did you celebrate?</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3480118177"/>
                  </a:ext>
                </a:extLst>
              </a:tr>
              <a:tr h="326398">
                <a:tc>
                  <a:txBody>
                    <a:bodyPr/>
                    <a:lstStyle/>
                    <a:p>
                      <a:pPr>
                        <a:lnSpc>
                          <a:spcPct val="115000"/>
                        </a:lnSpc>
                        <a:spcAft>
                          <a:spcPts val="1000"/>
                        </a:spcAft>
                      </a:pPr>
                      <a:r>
                        <a:rPr lang="nl-NL" sz="1300">
                          <a:effectLst/>
                        </a:rPr>
                        <a:t>Building a scientific community</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Describe a deliberate strategy you use to build a scientific community in your group</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dirty="0">
                          <a:effectLst/>
                        </a:rPr>
                        <a:t> </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dirty="0">
                          <a:effectLst/>
                        </a:rPr>
                        <a:t> </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1866300784"/>
                  </a:ext>
                </a:extLst>
              </a:tr>
              <a:tr h="326398">
                <a:tc>
                  <a:txBody>
                    <a:bodyPr/>
                    <a:lstStyle/>
                    <a:p>
                      <a:pPr>
                        <a:lnSpc>
                          <a:spcPct val="115000"/>
                        </a:lnSpc>
                        <a:spcAft>
                          <a:spcPts val="1000"/>
                        </a:spcAft>
                      </a:pPr>
                      <a:r>
                        <a:rPr lang="nl-NL" sz="1300" dirty="0">
                          <a:effectLst/>
                        </a:rPr>
                        <a:t>Building a social community</a:t>
                      </a:r>
                    </a:p>
                    <a:p>
                      <a:pPr>
                        <a:lnSpc>
                          <a:spcPct val="115000"/>
                        </a:lnSpc>
                        <a:spcAft>
                          <a:spcPts val="1000"/>
                        </a:spcAft>
                      </a:pP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Describe a deliberate strategy you use to build your group as a social community</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dirty="0">
                          <a:effectLst/>
                        </a:rPr>
                        <a:t> </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1144551201"/>
                  </a:ext>
                </a:extLst>
              </a:tr>
            </a:tbl>
          </a:graphicData>
        </a:graphic>
      </p:graphicFrame>
      <p:pic>
        <p:nvPicPr>
          <p:cNvPr id="3" name="Graphic 2" descr="Document outline">
            <a:extLst>
              <a:ext uri="{FF2B5EF4-FFF2-40B4-BE49-F238E27FC236}">
                <a16:creationId xmlns:a16="http://schemas.microsoft.com/office/drawing/2014/main" id="{5203313D-B5B4-812B-F15C-27BB8A308C0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28854" y="1330024"/>
            <a:ext cx="682725" cy="682725"/>
          </a:xfrm>
          <a:prstGeom prst="rect">
            <a:avLst/>
          </a:prstGeom>
        </p:spPr>
      </p:pic>
    </p:spTree>
    <p:extLst>
      <p:ext uri="{BB962C8B-B14F-4D97-AF65-F5344CB8AC3E}">
        <p14:creationId xmlns:p14="http://schemas.microsoft.com/office/powerpoint/2010/main" val="487090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88463-02BB-2857-6566-6E33CC75E2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379E23-2D25-DAAB-718E-41CC6B9D2866}"/>
              </a:ext>
            </a:extLst>
          </p:cNvPr>
          <p:cNvSpPr>
            <a:spLocks noGrp="1"/>
          </p:cNvSpPr>
          <p:nvPr>
            <p:ph type="title"/>
          </p:nvPr>
        </p:nvSpPr>
        <p:spPr/>
        <p:txBody>
          <a:bodyPr/>
          <a:lstStyle/>
          <a:p>
            <a:r>
              <a:rPr lang="en-US" dirty="0"/>
              <a:t>Self-assessment: how good a PhD supervisor are you?</a:t>
            </a:r>
          </a:p>
        </p:txBody>
      </p:sp>
      <p:sp>
        <p:nvSpPr>
          <p:cNvPr id="4" name="Foliennummernplatzhalter 3">
            <a:extLst>
              <a:ext uri="{FF2B5EF4-FFF2-40B4-BE49-F238E27FC236}">
                <a16:creationId xmlns:a16="http://schemas.microsoft.com/office/drawing/2014/main" id="{3F4630A4-C3A1-616C-4692-1A0D15CFE03D}"/>
              </a:ext>
            </a:extLst>
          </p:cNvPr>
          <p:cNvSpPr>
            <a:spLocks noGrp="1"/>
          </p:cNvSpPr>
          <p:nvPr>
            <p:ph type="sldNum" sz="quarter" idx="12"/>
          </p:nvPr>
        </p:nvSpPr>
        <p:spPr/>
        <p:txBody>
          <a:bodyPr/>
          <a:lstStyle/>
          <a:p>
            <a:fld id="{D57F1E4F-1CFF-5643-939E-217C01CDF565}" type="slidenum">
              <a:rPr lang="en-US" smtClean="0"/>
              <a:pPr/>
              <a:t>7</a:t>
            </a:fld>
            <a:endParaRPr lang="en-US" dirty="0"/>
          </a:p>
        </p:txBody>
      </p:sp>
      <p:graphicFrame>
        <p:nvGraphicFramePr>
          <p:cNvPr id="7" name="Tabelle 6">
            <a:extLst>
              <a:ext uri="{FF2B5EF4-FFF2-40B4-BE49-F238E27FC236}">
                <a16:creationId xmlns:a16="http://schemas.microsoft.com/office/drawing/2014/main" id="{150D219E-6FE3-815B-6AB2-B42CD3946A8A}"/>
              </a:ext>
            </a:extLst>
          </p:cNvPr>
          <p:cNvGraphicFramePr>
            <a:graphicFrameLocks noGrp="1"/>
          </p:cNvGraphicFramePr>
          <p:nvPr>
            <p:extLst>
              <p:ext uri="{D42A27DB-BD31-4B8C-83A1-F6EECF244321}">
                <p14:modId xmlns:p14="http://schemas.microsoft.com/office/powerpoint/2010/main" val="794994786"/>
              </p:ext>
            </p:extLst>
          </p:nvPr>
        </p:nvGraphicFramePr>
        <p:xfrm>
          <a:off x="715347" y="2120499"/>
          <a:ext cx="10941698" cy="3577165"/>
        </p:xfrm>
        <a:graphic>
          <a:graphicData uri="http://schemas.openxmlformats.org/drawingml/2006/table">
            <a:tbl>
              <a:tblPr firstRow="1" firstCol="1" bandRow="1">
                <a:tableStyleId>{5C22544A-7EE6-4342-B048-85BDC9FD1C3A}</a:tableStyleId>
              </a:tblPr>
              <a:tblGrid>
                <a:gridCol w="1545098">
                  <a:extLst>
                    <a:ext uri="{9D8B030D-6E8A-4147-A177-3AD203B41FA5}">
                      <a16:colId xmlns:a16="http://schemas.microsoft.com/office/drawing/2014/main" val="1573427653"/>
                    </a:ext>
                  </a:extLst>
                </a:gridCol>
                <a:gridCol w="4241541">
                  <a:extLst>
                    <a:ext uri="{9D8B030D-6E8A-4147-A177-3AD203B41FA5}">
                      <a16:colId xmlns:a16="http://schemas.microsoft.com/office/drawing/2014/main" val="527964999"/>
                    </a:ext>
                  </a:extLst>
                </a:gridCol>
                <a:gridCol w="2810633">
                  <a:extLst>
                    <a:ext uri="{9D8B030D-6E8A-4147-A177-3AD203B41FA5}">
                      <a16:colId xmlns:a16="http://schemas.microsoft.com/office/drawing/2014/main" val="3581721492"/>
                    </a:ext>
                  </a:extLst>
                </a:gridCol>
                <a:gridCol w="2344426">
                  <a:extLst>
                    <a:ext uri="{9D8B030D-6E8A-4147-A177-3AD203B41FA5}">
                      <a16:colId xmlns:a16="http://schemas.microsoft.com/office/drawing/2014/main" val="4107927124"/>
                    </a:ext>
                  </a:extLst>
                </a:gridCol>
              </a:tblGrid>
              <a:tr h="136033">
                <a:tc>
                  <a:txBody>
                    <a:bodyPr/>
                    <a:lstStyle/>
                    <a:p>
                      <a:pPr algn="ctr">
                        <a:lnSpc>
                          <a:spcPct val="115000"/>
                        </a:lnSpc>
                        <a:spcAft>
                          <a:spcPts val="1000"/>
                        </a:spcAft>
                      </a:pPr>
                      <a:r>
                        <a:rPr lang="nl-NL" sz="1300">
                          <a:effectLst/>
                        </a:rPr>
                        <a:t>Activity/Strategy</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algn="ctr">
                        <a:lnSpc>
                          <a:spcPct val="115000"/>
                        </a:lnSpc>
                        <a:spcAft>
                          <a:spcPts val="1000"/>
                        </a:spcAft>
                      </a:pPr>
                      <a:r>
                        <a:rPr lang="nl-NL" sz="1300">
                          <a:effectLst/>
                        </a:rPr>
                        <a:t>Question/Task</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gn="ctr">
                        <a:lnSpc>
                          <a:spcPct val="115000"/>
                        </a:lnSpc>
                        <a:spcAft>
                          <a:spcPts val="1000"/>
                        </a:spcAft>
                      </a:pPr>
                      <a:r>
                        <a:rPr lang="nl-NL" sz="1300">
                          <a:effectLst/>
                        </a:rPr>
                        <a:t>Example</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gn="ctr">
                        <a:lnSpc>
                          <a:spcPct val="115000"/>
                        </a:lnSpc>
                        <a:spcAft>
                          <a:spcPts val="1000"/>
                        </a:spcAft>
                      </a:pPr>
                      <a:r>
                        <a:rPr lang="nl-NL" sz="1300">
                          <a:effectLst/>
                        </a:rPr>
                        <a:t>What could be done better?</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2611824303"/>
                  </a:ext>
                </a:extLst>
              </a:tr>
              <a:tr h="201688">
                <a:tc>
                  <a:txBody>
                    <a:bodyPr/>
                    <a:lstStyle/>
                    <a:p>
                      <a:pPr>
                        <a:lnSpc>
                          <a:spcPct val="115000"/>
                        </a:lnSpc>
                        <a:spcAft>
                          <a:spcPts val="1000"/>
                        </a:spcAft>
                      </a:pPr>
                      <a:r>
                        <a:rPr lang="nl-NL" sz="1300">
                          <a:effectLst/>
                        </a:rPr>
                        <a:t>Skill development</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Describe steps you take to develop the critical, writing and presentation skills of your PhD candidate</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dirty="0">
                          <a:effectLst/>
                        </a:rPr>
                        <a:t> </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3177977046"/>
                  </a:ext>
                </a:extLst>
              </a:tr>
              <a:tr h="278864">
                <a:tc>
                  <a:txBody>
                    <a:bodyPr/>
                    <a:lstStyle/>
                    <a:p>
                      <a:pPr>
                        <a:lnSpc>
                          <a:spcPct val="115000"/>
                        </a:lnSpc>
                        <a:spcAft>
                          <a:spcPts val="1000"/>
                        </a:spcAft>
                      </a:pPr>
                      <a:r>
                        <a:rPr lang="nl-NL" sz="1300">
                          <a:effectLst/>
                        </a:rPr>
                        <a:t>Networking</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Describe one example of how you have introduced each of your MA/PhD students into the scientific network of your research area</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2525163156"/>
                  </a:ext>
                </a:extLst>
              </a:tr>
              <a:tr h="183202">
                <a:tc>
                  <a:txBody>
                    <a:bodyPr/>
                    <a:lstStyle/>
                    <a:p>
                      <a:pPr>
                        <a:lnSpc>
                          <a:spcPct val="115000"/>
                        </a:lnSpc>
                        <a:spcAft>
                          <a:spcPts val="1000"/>
                        </a:spcAft>
                      </a:pPr>
                      <a:r>
                        <a:rPr lang="nl-NL" sz="1300" dirty="0">
                          <a:effectLst/>
                        </a:rPr>
                        <a:t>Career advising</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dirty="0">
                          <a:effectLst/>
                        </a:rPr>
                        <a:t>How did I help PhD students for a career after graduation</a:t>
                      </a: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dirty="0">
                          <a:effectLst/>
                        </a:rPr>
                        <a:t> </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3643914136"/>
                  </a:ext>
                </a:extLst>
              </a:tr>
              <a:tr h="136033">
                <a:tc>
                  <a:txBody>
                    <a:bodyPr/>
                    <a:lstStyle/>
                    <a:p>
                      <a:pPr>
                        <a:lnSpc>
                          <a:spcPct val="115000"/>
                        </a:lnSpc>
                        <a:spcAft>
                          <a:spcPts val="1000"/>
                        </a:spcAft>
                      </a:pPr>
                      <a:r>
                        <a:rPr lang="nl-NL" sz="1300" dirty="0">
                          <a:effectLst/>
                        </a:rPr>
                        <a:t>Mentor for life</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a:effectLst/>
                        </a:rPr>
                        <a:t>How many of your past MA/PhD graduates are you in contact with?</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dirty="0">
                          <a:effectLst/>
                        </a:rPr>
                        <a:t> </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3883291660"/>
                  </a:ext>
                </a:extLst>
              </a:tr>
              <a:tr h="136033">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dirty="0">
                          <a:effectLst/>
                        </a:rPr>
                        <a:t> </a:t>
                      </a:r>
                    </a:p>
                    <a:p>
                      <a:pPr marL="116205">
                        <a:lnSpc>
                          <a:spcPct val="115000"/>
                        </a:lnSpc>
                        <a:spcAft>
                          <a:spcPts val="1000"/>
                        </a:spcAft>
                      </a:pP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1202686559"/>
                  </a:ext>
                </a:extLst>
              </a:tr>
              <a:tr h="136033">
                <a:tc>
                  <a:txBody>
                    <a:bodyPr/>
                    <a:lstStyle/>
                    <a:p>
                      <a:pPr>
                        <a:lnSpc>
                          <a:spcPct val="115000"/>
                        </a:lnSpc>
                        <a:spcAft>
                          <a:spcPts val="1000"/>
                        </a:spcAft>
                      </a:pPr>
                      <a:r>
                        <a:rPr lang="nl-NL" sz="1300">
                          <a:effectLst/>
                        </a:rPr>
                        <a:t> </a:t>
                      </a:r>
                      <a:endParaRPr lang="de-AT" sz="1300">
                        <a:effectLst/>
                        <a:latin typeface="Arial" panose="020B0604020202020204" pitchFamily="34" charset="0"/>
                        <a:ea typeface="SimSun" panose="02010600030101010101" pitchFamily="2" charset="-122"/>
                        <a:cs typeface="Times New Roman" panose="02020603050405020304" pitchFamily="18" charset="0"/>
                      </a:endParaRPr>
                    </a:p>
                  </a:txBody>
                  <a:tcPr marL="43008" marR="43008" marT="21504" marB="21504" anchor="ctr"/>
                </a:tc>
                <a:tc>
                  <a:txBody>
                    <a:bodyPr/>
                    <a:lstStyle/>
                    <a:p>
                      <a:pPr marL="116205">
                        <a:lnSpc>
                          <a:spcPct val="115000"/>
                        </a:lnSpc>
                        <a:spcAft>
                          <a:spcPts val="1000"/>
                        </a:spcAft>
                      </a:pPr>
                      <a:r>
                        <a:rPr lang="nl-NL" sz="1300" dirty="0">
                          <a:effectLst/>
                        </a:rPr>
                        <a:t> </a:t>
                      </a:r>
                    </a:p>
                    <a:p>
                      <a:pPr marL="116205">
                        <a:lnSpc>
                          <a:spcPct val="115000"/>
                        </a:lnSpc>
                        <a:spcAft>
                          <a:spcPts val="1000"/>
                        </a:spcAft>
                      </a:pP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dirty="0">
                          <a:effectLst/>
                        </a:rPr>
                        <a:t> </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tc>
                  <a:txBody>
                    <a:bodyPr/>
                    <a:lstStyle/>
                    <a:p>
                      <a:pPr>
                        <a:lnSpc>
                          <a:spcPct val="115000"/>
                        </a:lnSpc>
                        <a:spcAft>
                          <a:spcPts val="1000"/>
                        </a:spcAft>
                      </a:pPr>
                      <a:r>
                        <a:rPr lang="nl-NL" sz="1300" dirty="0">
                          <a:effectLst/>
                        </a:rPr>
                        <a:t> </a:t>
                      </a:r>
                      <a:endParaRPr lang="de-AT" sz="13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nchor="ctr"/>
                </a:tc>
                <a:extLst>
                  <a:ext uri="{0D108BD9-81ED-4DB2-BD59-A6C34878D82A}">
                    <a16:rowId xmlns:a16="http://schemas.microsoft.com/office/drawing/2014/main" val="1960186833"/>
                  </a:ext>
                </a:extLst>
              </a:tr>
            </a:tbl>
          </a:graphicData>
        </a:graphic>
      </p:graphicFrame>
      <p:pic>
        <p:nvPicPr>
          <p:cNvPr id="3" name="Graphic 2" descr="Document outline">
            <a:extLst>
              <a:ext uri="{FF2B5EF4-FFF2-40B4-BE49-F238E27FC236}">
                <a16:creationId xmlns:a16="http://schemas.microsoft.com/office/drawing/2014/main" id="{C58B2725-90E5-65DF-24C7-E409DAEA8FE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28854" y="1330024"/>
            <a:ext cx="682725" cy="682725"/>
          </a:xfrm>
          <a:prstGeom prst="rect">
            <a:avLst/>
          </a:prstGeom>
        </p:spPr>
      </p:pic>
    </p:spTree>
    <p:extLst>
      <p:ext uri="{BB962C8B-B14F-4D97-AF65-F5344CB8AC3E}">
        <p14:creationId xmlns:p14="http://schemas.microsoft.com/office/powerpoint/2010/main" val="1328484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6A71E-8A60-3B66-DDC3-54B5FA5077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447927-966A-7B02-5EA8-7C3F32382E05}"/>
              </a:ext>
            </a:extLst>
          </p:cNvPr>
          <p:cNvSpPr>
            <a:spLocks noGrp="1"/>
          </p:cNvSpPr>
          <p:nvPr>
            <p:ph type="title"/>
          </p:nvPr>
        </p:nvSpPr>
        <p:spPr>
          <a:xfrm>
            <a:off x="2223820" y="671135"/>
            <a:ext cx="9163195" cy="1040434"/>
          </a:xfrm>
        </p:spPr>
        <p:txBody>
          <a:bodyPr>
            <a:normAutofit/>
          </a:bodyPr>
          <a:lstStyle/>
          <a:p>
            <a:r>
              <a:rPr lang="en-US" dirty="0">
                <a:solidFill>
                  <a:srgbClr val="C00000"/>
                </a:solidFill>
              </a:rPr>
              <a:t>Final reflection: One insight, one action</a:t>
            </a:r>
          </a:p>
        </p:txBody>
      </p:sp>
      <p:sp>
        <p:nvSpPr>
          <p:cNvPr id="3" name="Content Placeholder 2">
            <a:extLst>
              <a:ext uri="{FF2B5EF4-FFF2-40B4-BE49-F238E27FC236}">
                <a16:creationId xmlns:a16="http://schemas.microsoft.com/office/drawing/2014/main" id="{00CFFA82-3CB0-F7BE-7921-EB603675CB35}"/>
              </a:ext>
            </a:extLst>
          </p:cNvPr>
          <p:cNvSpPr>
            <a:spLocks noGrp="1"/>
          </p:cNvSpPr>
          <p:nvPr>
            <p:ph idx="1"/>
          </p:nvPr>
        </p:nvSpPr>
        <p:spPr>
          <a:xfrm>
            <a:off x="2223820" y="1625600"/>
            <a:ext cx="9758477" cy="4747846"/>
          </a:xfrm>
        </p:spPr>
        <p:txBody>
          <a:bodyPr>
            <a:noAutofit/>
          </a:bodyPr>
          <a:lstStyle/>
          <a:p>
            <a:pPr marL="0" indent="0">
              <a:buNone/>
            </a:pPr>
            <a:r>
              <a:rPr lang="en-US" sz="2400" dirty="0"/>
              <a:t>Please note down:</a:t>
            </a:r>
          </a:p>
          <a:p>
            <a:r>
              <a:rPr lang="en-US" sz="2400" b="1" dirty="0"/>
              <a:t>one important insight</a:t>
            </a:r>
            <a:r>
              <a:rPr lang="en-US" sz="2400" dirty="0">
                <a:solidFill>
                  <a:srgbClr val="C00000"/>
                </a:solidFill>
              </a:rPr>
              <a:t> </a:t>
            </a:r>
            <a:r>
              <a:rPr lang="en-US" sz="2400" b="1" dirty="0">
                <a:solidFill>
                  <a:srgbClr val="C00000"/>
                </a:solidFill>
              </a:rPr>
              <a:t>you</a:t>
            </a:r>
            <a:r>
              <a:rPr lang="en-US" sz="2400" dirty="0">
                <a:solidFill>
                  <a:srgbClr val="C00000"/>
                </a:solidFill>
              </a:rPr>
              <a:t> </a:t>
            </a:r>
            <a:r>
              <a:rPr lang="en-US" sz="2400" dirty="0"/>
              <a:t>are taking away from the workshop </a:t>
            </a:r>
          </a:p>
          <a:p>
            <a:r>
              <a:rPr lang="en-US" sz="2400" b="1" dirty="0"/>
              <a:t>one action</a:t>
            </a:r>
            <a:r>
              <a:rPr lang="en-US" sz="2400" dirty="0"/>
              <a:t> </a:t>
            </a:r>
            <a:r>
              <a:rPr lang="en-US" sz="2400" b="1" dirty="0">
                <a:solidFill>
                  <a:srgbClr val="C00000"/>
                </a:solidFill>
              </a:rPr>
              <a:t>you</a:t>
            </a:r>
            <a:r>
              <a:rPr lang="en-US" sz="2400" dirty="0"/>
              <a:t> would like to take in your own supervisory practice</a:t>
            </a:r>
          </a:p>
          <a:p>
            <a:pPr marL="0" indent="0">
              <a:buNone/>
            </a:pPr>
            <a:r>
              <a:rPr lang="en-US" sz="2400" dirty="0"/>
              <a:t>You may think about:</a:t>
            </a:r>
          </a:p>
          <a:p>
            <a:r>
              <a:rPr lang="en-US" sz="2400" dirty="0"/>
              <a:t>something you now see differently </a:t>
            </a:r>
          </a:p>
          <a:p>
            <a:r>
              <a:rPr lang="en-US" sz="2400" dirty="0"/>
              <a:t>something you want to strengthen or change </a:t>
            </a:r>
          </a:p>
          <a:p>
            <a:r>
              <a:rPr lang="en-US" sz="2400" dirty="0"/>
              <a:t>one practice you would like to try out </a:t>
            </a:r>
          </a:p>
          <a:p>
            <a:r>
              <a:rPr lang="en-US" sz="2400" dirty="0"/>
              <a:t>one conversation you would like to have differently in future </a:t>
            </a:r>
          </a:p>
          <a:p>
            <a:pPr marL="0" indent="0">
              <a:buNone/>
            </a:pPr>
            <a:r>
              <a:rPr lang="en-US" sz="2400" b="1" dirty="0"/>
              <a:t>After a few minutes of </a:t>
            </a:r>
            <a:r>
              <a:rPr lang="en-US" sz="2400" b="1" dirty="0">
                <a:solidFill>
                  <a:srgbClr val="C00000"/>
                </a:solidFill>
              </a:rPr>
              <a:t>individual reflection</a:t>
            </a:r>
            <a:r>
              <a:rPr lang="en-US" sz="2400" b="1" dirty="0"/>
              <a:t>, we will invite a short round of sharing in the </a:t>
            </a:r>
            <a:r>
              <a:rPr lang="en-US" sz="2400" b="1" dirty="0">
                <a:solidFill>
                  <a:srgbClr val="C00000"/>
                </a:solidFill>
              </a:rPr>
              <a:t>plenary</a:t>
            </a:r>
            <a:r>
              <a:rPr lang="en-US" sz="2400" b="1" dirty="0"/>
              <a:t>.</a:t>
            </a:r>
          </a:p>
        </p:txBody>
      </p:sp>
      <p:sp>
        <p:nvSpPr>
          <p:cNvPr id="4" name="Foliennummernplatzhalter 3">
            <a:extLst>
              <a:ext uri="{FF2B5EF4-FFF2-40B4-BE49-F238E27FC236}">
                <a16:creationId xmlns:a16="http://schemas.microsoft.com/office/drawing/2014/main" id="{22759FBD-9D60-2FDF-407E-6C4C6A3240CD}"/>
              </a:ext>
            </a:extLst>
          </p:cNvPr>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Grafik 5" descr="Sanduhr 30% mit einfarbiger Füllung">
            <a:extLst>
              <a:ext uri="{FF2B5EF4-FFF2-40B4-BE49-F238E27FC236}">
                <a16:creationId xmlns:a16="http://schemas.microsoft.com/office/drawing/2014/main" id="{1F3E8D47-5139-89F8-E165-CFBFB19DC2B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6" name="Textfeld 6">
            <a:extLst>
              <a:ext uri="{FF2B5EF4-FFF2-40B4-BE49-F238E27FC236}">
                <a16:creationId xmlns:a16="http://schemas.microsoft.com/office/drawing/2014/main" id="{64549FB4-104B-FE7C-E679-0A7E772A22E6}"/>
              </a:ext>
            </a:extLst>
          </p:cNvPr>
          <p:cNvSpPr txBox="1"/>
          <p:nvPr/>
        </p:nvSpPr>
        <p:spPr>
          <a:xfrm>
            <a:off x="826099" y="1745098"/>
            <a:ext cx="918841" cy="369332"/>
          </a:xfrm>
          <a:prstGeom prst="rect">
            <a:avLst/>
          </a:prstGeom>
          <a:noFill/>
        </p:spPr>
        <p:txBody>
          <a:bodyPr wrap="none" rtlCol="0">
            <a:spAutoFit/>
          </a:bodyPr>
          <a:lstStyle/>
          <a:p>
            <a:r>
              <a:rPr lang="de-AT" b="1" dirty="0"/>
              <a:t>2</a:t>
            </a:r>
            <a:r>
              <a:rPr lang="de-AT" b="1"/>
              <a:t>5 </a:t>
            </a:r>
            <a:r>
              <a:rPr lang="de-AT" b="1" dirty="0"/>
              <a:t>min</a:t>
            </a:r>
          </a:p>
        </p:txBody>
      </p:sp>
      <p:pic>
        <p:nvPicPr>
          <p:cNvPr id="9" name="Graphic 8" descr="Head with gears with solid fill">
            <a:extLst>
              <a:ext uri="{FF2B5EF4-FFF2-40B4-BE49-F238E27FC236}">
                <a16:creationId xmlns:a16="http://schemas.microsoft.com/office/drawing/2014/main" id="{DBDD80EF-8C85-4FA5-4BB5-3D54DD8D52B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69980" y="2249421"/>
            <a:ext cx="914400" cy="914400"/>
          </a:xfrm>
          <a:prstGeom prst="rect">
            <a:avLst/>
          </a:prstGeom>
        </p:spPr>
      </p:pic>
    </p:spTree>
    <p:extLst>
      <p:ext uri="{BB962C8B-B14F-4D97-AF65-F5344CB8AC3E}">
        <p14:creationId xmlns:p14="http://schemas.microsoft.com/office/powerpoint/2010/main" val="3196429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7628D-2623-1226-09C9-30FB1E804E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41A766-F105-B739-C221-1372F1F8A0AE}"/>
              </a:ext>
            </a:extLst>
          </p:cNvPr>
          <p:cNvSpPr>
            <a:spLocks noGrp="1"/>
          </p:cNvSpPr>
          <p:nvPr>
            <p:ph type="title"/>
          </p:nvPr>
        </p:nvSpPr>
        <p:spPr/>
        <p:txBody>
          <a:bodyPr>
            <a:normAutofit fontScale="90000"/>
          </a:bodyPr>
          <a:lstStyle/>
          <a:p>
            <a:r>
              <a:rPr lang="en-US" dirty="0"/>
              <a:t>Please take a few more </a:t>
            </a:r>
            <a:br>
              <a:rPr lang="en-US" dirty="0"/>
            </a:br>
            <a:r>
              <a:rPr lang="en-US" dirty="0"/>
              <a:t>minutes to evaluate your </a:t>
            </a:r>
            <a:br>
              <a:rPr lang="en-US" dirty="0"/>
            </a:br>
            <a:r>
              <a:rPr lang="en-US" dirty="0"/>
              <a:t>participation</a:t>
            </a:r>
          </a:p>
        </p:txBody>
      </p:sp>
      <p:sp>
        <p:nvSpPr>
          <p:cNvPr id="4" name="Foliennummernplatzhalter 3">
            <a:extLst>
              <a:ext uri="{FF2B5EF4-FFF2-40B4-BE49-F238E27FC236}">
                <a16:creationId xmlns:a16="http://schemas.microsoft.com/office/drawing/2014/main" id="{B4951824-4951-8FEE-A471-325FECC52EC9}"/>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
        <p:nvSpPr>
          <p:cNvPr id="5" name="TextBox 2">
            <a:extLst>
              <a:ext uri="{FF2B5EF4-FFF2-40B4-BE49-F238E27FC236}">
                <a16:creationId xmlns:a16="http://schemas.microsoft.com/office/drawing/2014/main" id="{08CB3B77-16F9-8ADD-8035-C0BBDCBF0EA6}"/>
              </a:ext>
            </a:extLst>
          </p:cNvPr>
          <p:cNvSpPr txBox="1"/>
          <p:nvPr/>
        </p:nvSpPr>
        <p:spPr>
          <a:xfrm>
            <a:off x="2670844" y="6371042"/>
            <a:ext cx="2383755" cy="461665"/>
          </a:xfrm>
          <a:prstGeom prst="rect">
            <a:avLst/>
          </a:prstGeom>
          <a:noFill/>
        </p:spPr>
        <p:txBody>
          <a:bodyPr wrap="square" rtlCol="0">
            <a:spAutoFit/>
          </a:bodyPr>
          <a:lstStyle/>
          <a:p>
            <a:r>
              <a:rPr lang="en-US" sz="2400" b="1" dirty="0"/>
              <a:t>Thank you! </a:t>
            </a:r>
          </a:p>
        </p:txBody>
      </p:sp>
      <p:sp>
        <p:nvSpPr>
          <p:cNvPr id="3" name="TextBox 2">
            <a:extLst>
              <a:ext uri="{FF2B5EF4-FFF2-40B4-BE49-F238E27FC236}">
                <a16:creationId xmlns:a16="http://schemas.microsoft.com/office/drawing/2014/main" id="{9011FE6C-CFAF-0E26-4072-238EA9BE44BB}"/>
              </a:ext>
            </a:extLst>
          </p:cNvPr>
          <p:cNvSpPr txBox="1"/>
          <p:nvPr/>
        </p:nvSpPr>
        <p:spPr>
          <a:xfrm>
            <a:off x="7410380" y="6344897"/>
            <a:ext cx="4496744" cy="369332"/>
          </a:xfrm>
          <a:prstGeom prst="rect">
            <a:avLst/>
          </a:prstGeom>
          <a:noFill/>
        </p:spPr>
        <p:txBody>
          <a:bodyPr wrap="none" rtlCol="0">
            <a:spAutoFit/>
          </a:bodyPr>
          <a:lstStyle/>
          <a:p>
            <a:r>
              <a:rPr lang="de-DE" dirty="0"/>
              <a:t>https://phdsupervision.net/evaluation/</a:t>
            </a:r>
          </a:p>
        </p:txBody>
      </p:sp>
      <p:pic>
        <p:nvPicPr>
          <p:cNvPr id="7" name="Picture 6">
            <a:extLst>
              <a:ext uri="{FF2B5EF4-FFF2-40B4-BE49-F238E27FC236}">
                <a16:creationId xmlns:a16="http://schemas.microsoft.com/office/drawing/2014/main" id="{8A0B3334-1D37-B915-3F31-BE94EADF0DAF}"/>
              </a:ext>
            </a:extLst>
          </p:cNvPr>
          <p:cNvPicPr>
            <a:picLocks noChangeAspect="1"/>
          </p:cNvPicPr>
          <p:nvPr/>
        </p:nvPicPr>
        <p:blipFill>
          <a:blip r:embed="rId2"/>
          <a:stretch>
            <a:fillRect/>
          </a:stretch>
        </p:blipFill>
        <p:spPr>
          <a:xfrm>
            <a:off x="7958667" y="119237"/>
            <a:ext cx="3948457" cy="6183918"/>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021A0555-F68A-9BB7-A07A-2FDB46EAC674}"/>
              </a:ext>
            </a:extLst>
          </p:cNvPr>
          <p:cNvPicPr>
            <a:picLocks noChangeAspect="1"/>
          </p:cNvPicPr>
          <p:nvPr/>
        </p:nvPicPr>
        <p:blipFill>
          <a:blip r:embed="rId3"/>
          <a:stretch>
            <a:fillRect/>
          </a:stretch>
        </p:blipFill>
        <p:spPr>
          <a:xfrm>
            <a:off x="2711458" y="2277533"/>
            <a:ext cx="4070342" cy="407034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11570206"/>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6043C5F68DD74F4F85CE375AC52B32D2" ma:contentTypeVersion="14" ma:contentTypeDescription="Ein neues Dokument erstellen." ma:contentTypeScope="" ma:versionID="574de9ecdc9e8f59f89e3d10a3c24bdb">
  <xsd:schema xmlns:xsd="http://www.w3.org/2001/XMLSchema" xmlns:xs="http://www.w3.org/2001/XMLSchema" xmlns:p="http://schemas.microsoft.com/office/2006/metadata/properties" xmlns:ns3="db2fd845-fe18-4158-b167-9e7d573efa4a" xmlns:ns4="10641806-eea2-42b9-b77c-207e89808980" targetNamespace="http://schemas.microsoft.com/office/2006/metadata/properties" ma:root="true" ma:fieldsID="a255fb3edb177b49b6bf21afb25f36e0" ns3:_="" ns4:_="">
    <xsd:import namespace="db2fd845-fe18-4158-b167-9e7d573efa4a"/>
    <xsd:import namespace="10641806-eea2-42b9-b77c-207e89808980"/>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DateTaken" minOccurs="0"/>
                <xsd:element ref="ns3:MediaServiceObjectDetectorVersions" minOccurs="0"/>
                <xsd:element ref="ns3:MediaServiceAutoTags" minOccurs="0"/>
                <xsd:element ref="ns3:MediaServiceOCR" minOccurs="0"/>
                <xsd:element ref="ns3:MediaServiceGenerationTime" minOccurs="0"/>
                <xsd:element ref="ns3:MediaServiceEventHashCode"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2fd845-fe18-4158-b167-9e7d573ef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SystemTags" ma:index="21"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0641806-eea2-42b9-b77c-207e89808980" elementFormDefault="qualified">
    <xsd:import namespace="http://schemas.microsoft.com/office/2006/documentManagement/types"/>
    <xsd:import namespace="http://schemas.microsoft.com/office/infopath/2007/PartnerControls"/>
    <xsd:element name="SharedWithUsers" ma:index="1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Freigegeben für - Details" ma:internalName="SharedWithDetails" ma:readOnly="true">
      <xsd:simpleType>
        <xsd:restriction base="dms:Note">
          <xsd:maxLength value="255"/>
        </xsd:restriction>
      </xsd:simpleType>
    </xsd:element>
    <xsd:element name="SharingHintHash" ma:index="13"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db2fd845-fe18-4158-b167-9e7d573efa4a" xsi:nil="true"/>
  </documentManagement>
</p:properties>
</file>

<file path=customXml/itemProps1.xml><?xml version="1.0" encoding="utf-8"?>
<ds:datastoreItem xmlns:ds="http://schemas.openxmlformats.org/officeDocument/2006/customXml" ds:itemID="{04F6D6C2-F7C7-456A-8B34-42B1686B67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2fd845-fe18-4158-b167-9e7d573efa4a"/>
    <ds:schemaRef ds:uri="10641806-eea2-42b9-b77c-207e898089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27490B-94F9-4172-B000-D4E546B8CD69}">
  <ds:schemaRefs>
    <ds:schemaRef ds:uri="http://schemas.microsoft.com/sharepoint/v3/contenttype/forms"/>
  </ds:schemaRefs>
</ds:datastoreItem>
</file>

<file path=customXml/itemProps3.xml><?xml version="1.0" encoding="utf-8"?>
<ds:datastoreItem xmlns:ds="http://schemas.openxmlformats.org/officeDocument/2006/customXml" ds:itemID="{3CEB4036-DBF4-401D-85BA-4F29C1DC0B81}">
  <ds:schemaRefs>
    <ds:schemaRef ds:uri="http://www.w3.org/XML/1998/namespace"/>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10641806-eea2-42b9-b77c-207e89808980"/>
    <ds:schemaRef ds:uri="http://schemas.microsoft.com/office/infopath/2007/PartnerControls"/>
    <ds:schemaRef ds:uri="db2fd845-fe18-4158-b167-9e7d573efa4a"/>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881</Words>
  <Application>Microsoft Office PowerPoint</Application>
  <PresentationFormat>Widescreen</PresentationFormat>
  <Paragraphs>138</Paragraphs>
  <Slides>10</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Aptos</vt:lpstr>
      <vt:lpstr>Arial</vt:lpstr>
      <vt:lpstr>Calibri</vt:lpstr>
      <vt:lpstr>Century Gothic</vt:lpstr>
      <vt:lpstr>Wingdings 3</vt:lpstr>
      <vt:lpstr>Wisp</vt:lpstr>
      <vt:lpstr>Module 10 Evaluation and Reflection</vt:lpstr>
      <vt:lpstr>Aim and expected outcome </vt:lpstr>
      <vt:lpstr>What did we achieve?</vt:lpstr>
      <vt:lpstr>Self-assessment: How good a PhD supervisor are you?</vt:lpstr>
      <vt:lpstr>Self-assessment: how good a PhD supervisor are you?</vt:lpstr>
      <vt:lpstr>Self-assessment: how good a PhD supervisor are you?</vt:lpstr>
      <vt:lpstr>Self-assessment: how good a PhD supervisor are you?</vt:lpstr>
      <vt:lpstr>Final reflection: One insight, one action</vt:lpstr>
      <vt:lpstr>Please take a few more  minutes to evaluate your  participation</vt:lpstr>
      <vt:lpstr>Disclaimer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NEED FOR DOCTORAL QUALIFICATIONS IN SUB-SAHARA AFRICA</dc:title>
  <dc:creator>Windows User</dc:creator>
  <cp:lastModifiedBy>Lucas Zinner</cp:lastModifiedBy>
  <cp:revision>97</cp:revision>
  <dcterms:created xsi:type="dcterms:W3CDTF">2024-10-01T08:04:27Z</dcterms:created>
  <dcterms:modified xsi:type="dcterms:W3CDTF">2026-03-30T11:03:53Z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0x0101006043C5F68DD74F4F85CE375AC52B32D2</vt:lpwstr>
  </property>
</Properties>
</file>