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sldIdLst>
    <p:sldId id="256" r:id="rId5"/>
    <p:sldId id="677" r:id="rId6"/>
    <p:sldId id="287" r:id="rId7"/>
    <p:sldId id="269" r:id="rId8"/>
    <p:sldId id="285" r:id="rId9"/>
    <p:sldId id="278" r:id="rId10"/>
    <p:sldId id="257" r:id="rId11"/>
    <p:sldId id="307" r:id="rId12"/>
    <p:sldId id="277" r:id="rId13"/>
    <p:sldId id="272" r:id="rId14"/>
    <p:sldId id="271" r:id="rId15"/>
    <p:sldId id="267" r:id="rId16"/>
    <p:sldId id="283" r:id="rId17"/>
    <p:sldId id="273" r:id="rId18"/>
    <p:sldId id="275" r:id="rId19"/>
    <p:sldId id="266" r:id="rId20"/>
    <p:sldId id="315" r:id="rId21"/>
    <p:sldId id="309" r:id="rId22"/>
    <p:sldId id="289" r:id="rId23"/>
    <p:sldId id="276" r:id="rId24"/>
    <p:sldId id="316" r:id="rId25"/>
    <p:sldId id="317" r:id="rId26"/>
    <p:sldId id="314" r:id="rId27"/>
    <p:sldId id="291" r:id="rId28"/>
    <p:sldId id="310" r:id="rId29"/>
    <p:sldId id="298" r:id="rId30"/>
    <p:sldId id="292" r:id="rId31"/>
    <p:sldId id="293" r:id="rId32"/>
    <p:sldId id="294" r:id="rId33"/>
    <p:sldId id="295" r:id="rId34"/>
    <p:sldId id="296" r:id="rId35"/>
    <p:sldId id="299" r:id="rId36"/>
    <p:sldId id="259" r:id="rId37"/>
    <p:sldId id="311" r:id="rId38"/>
    <p:sldId id="312" r:id="rId39"/>
    <p:sldId id="313" r:id="rId40"/>
    <p:sldId id="308" r:id="rId41"/>
    <p:sldId id="304" r:id="rId42"/>
    <p:sldId id="306" r:id="rId43"/>
    <p:sldId id="258" r:id="rId44"/>
    <p:sldId id="305" r:id="rId45"/>
    <p:sldId id="260" r:id="rId46"/>
    <p:sldId id="318" r:id="rId47"/>
    <p:sldId id="319" r:id="rId48"/>
    <p:sldId id="302" r:id="rId49"/>
    <p:sldId id="288" r:id="rId5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95EEF84-2407-9627-B476-36C47F3B31D0}" name="Hannah-Seraphina Prendecky" initials="HP" userId="S::hannahserp99@univie.ac.at::86d08bf6-4e7f-4fa0-93dc-f0b6467b3317"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5301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74" autoAdjust="0"/>
    <p:restoredTop sz="94660"/>
  </p:normalViewPr>
  <p:slideViewPr>
    <p:cSldViewPr snapToGrid="0">
      <p:cViewPr varScale="1">
        <p:scale>
          <a:sx n="113" d="100"/>
          <a:sy n="113" d="100"/>
        </p:scale>
        <p:origin x="835" y="302"/>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8" Type="http://schemas.openxmlformats.org/officeDocument/2006/relationships/slide" Target="slides/slide4.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s>
</file>

<file path=ppt/charts/_rels/chart1.xml.rels><?xml version="1.0" encoding="UTF-8" standalone="yes"?>
<Relationships xmlns="http://schemas.openxmlformats.org/package/2006/relationships"><Relationship Id="rId3" Type="http://schemas.openxmlformats.org/officeDocument/2006/relationships/oleObject" Target="file:///C:\Users\Lucas\Downloads\API_SP.POP.SCIE.RD.P6_DS2_en_excel_v2_1033.xls"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400" b="0" i="0" u="none" strike="noStrike" baseline="0" dirty="0"/>
              <a:t>Researchers in R&amp;D (per million people)</a:t>
            </a:r>
            <a:endParaRPr lang="de-AT" dirty="0"/>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de-AT"/>
        </a:p>
      </c:txPr>
    </c:title>
    <c:autoTitleDeleted val="0"/>
    <c:plotArea>
      <c:layout>
        <c:manualLayout>
          <c:layoutTarget val="inner"/>
          <c:xMode val="edge"/>
          <c:yMode val="edge"/>
          <c:x val="0.24003708881536873"/>
          <c:y val="0.12045626136664682"/>
          <c:w val="0.72636940534128147"/>
          <c:h val="0.79252747503997434"/>
        </c:manualLayout>
      </c:layout>
      <c:barChart>
        <c:barDir val="bar"/>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Data!$A$15:$A$21</c:f>
              <c:strCache>
                <c:ptCount val="7"/>
                <c:pt idx="0">
                  <c:v>OECD members (2010)</c:v>
                </c:pt>
                <c:pt idx="1">
                  <c:v>South Africa (2010)</c:v>
                </c:pt>
                <c:pt idx="2">
                  <c:v>Kenya (2010)</c:v>
                </c:pt>
                <c:pt idx="3">
                  <c:v>Zimbabwe (2012)</c:v>
                </c:pt>
                <c:pt idx="4">
                  <c:v>Uganda (2010)</c:v>
                </c:pt>
                <c:pt idx="5">
                  <c:v>Malawi (2010)</c:v>
                </c:pt>
                <c:pt idx="6">
                  <c:v>Tanzania (2010)</c:v>
                </c:pt>
              </c:strCache>
            </c:strRef>
          </c:cat>
          <c:val>
            <c:numRef>
              <c:f>Data!$B$15:$B$21</c:f>
              <c:numCache>
                <c:formatCode>0</c:formatCode>
                <c:ptCount val="7"/>
                <c:pt idx="0">
                  <c:v>3269.6127080687911</c:v>
                </c:pt>
                <c:pt idx="1">
                  <c:v>363.72970581054699</c:v>
                </c:pt>
                <c:pt idx="2">
                  <c:v>227.22769165039099</c:v>
                </c:pt>
                <c:pt idx="3">
                  <c:v>99.443527221679702</c:v>
                </c:pt>
                <c:pt idx="4">
                  <c:v>39.619438171386697</c:v>
                </c:pt>
                <c:pt idx="5">
                  <c:v>50.466880798339801</c:v>
                </c:pt>
                <c:pt idx="6">
                  <c:v>35.966541290283203</c:v>
                </c:pt>
              </c:numCache>
            </c:numRef>
          </c:val>
          <c:extLst>
            <c:ext xmlns:c16="http://schemas.microsoft.com/office/drawing/2014/chart" uri="{C3380CC4-5D6E-409C-BE32-E72D297353CC}">
              <c16:uniqueId val="{00000000-F8A3-4779-B740-9A2CCCC3ECB1}"/>
            </c:ext>
          </c:extLst>
        </c:ser>
        <c:dLbls>
          <c:dLblPos val="outEnd"/>
          <c:showLegendKey val="0"/>
          <c:showVal val="1"/>
          <c:showCatName val="0"/>
          <c:showSerName val="0"/>
          <c:showPercent val="0"/>
          <c:showBubbleSize val="0"/>
        </c:dLbls>
        <c:gapWidth val="182"/>
        <c:axId val="1141241183"/>
        <c:axId val="1141227743"/>
      </c:barChart>
      <c:catAx>
        <c:axId val="114124118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1141227743"/>
        <c:crosses val="autoZero"/>
        <c:auto val="1"/>
        <c:lblAlgn val="ctr"/>
        <c:lblOffset val="100"/>
        <c:noMultiLvlLbl val="0"/>
      </c:catAx>
      <c:valAx>
        <c:axId val="1141227743"/>
        <c:scaling>
          <c:orientation val="minMax"/>
        </c:scaling>
        <c:delete val="0"/>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crossAx val="1141241183"/>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txBody>
          <a:bodyPr/>
          <a:lstStyle/>
          <a:p>
            <a:endParaRPr lang="de-AT"/>
          </a:p>
        </p:txBody>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
        <p:nvSpPr>
          <p:cNvPr id="8" name="Textfeld 7">
            <a:extLst>
              <a:ext uri="{FF2B5EF4-FFF2-40B4-BE49-F238E27FC236}">
                <a16:creationId xmlns:a16="http://schemas.microsoft.com/office/drawing/2014/main" id="{108A4843-956C-164C-00E3-9D7F950A032E}"/>
              </a:ext>
            </a:extLst>
          </p:cNvPr>
          <p:cNvSpPr txBox="1"/>
          <p:nvPr userDrawn="1"/>
        </p:nvSpPr>
        <p:spPr>
          <a:xfrm>
            <a:off x="254208" y="6500833"/>
            <a:ext cx="997389" cy="307777"/>
          </a:xfrm>
          <a:prstGeom prst="rect">
            <a:avLst/>
          </a:prstGeom>
          <a:noFill/>
        </p:spPr>
        <p:txBody>
          <a:bodyPr wrap="none" rtlCol="0">
            <a:spAutoFit/>
          </a:bodyPr>
          <a:lstStyle/>
          <a:p>
            <a:r>
              <a:rPr lang="de-AT" sz="1400" b="1" dirty="0"/>
              <a:t>Module 1</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4/2/2026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4/2/2026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4/2/2026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a:lstStyle/>
          <a:p>
            <a:endParaRPr lang="de-AT"/>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7" name="Textfeld 6">
            <a:extLst>
              <a:ext uri="{FF2B5EF4-FFF2-40B4-BE49-F238E27FC236}">
                <a16:creationId xmlns:a16="http://schemas.microsoft.com/office/drawing/2014/main" id="{49CF9262-C3F8-8582-0337-98DC69A8DF7F}"/>
              </a:ext>
            </a:extLst>
          </p:cNvPr>
          <p:cNvSpPr txBox="1"/>
          <p:nvPr userDrawn="1"/>
        </p:nvSpPr>
        <p:spPr>
          <a:xfrm>
            <a:off x="254208" y="6500833"/>
            <a:ext cx="997389" cy="307777"/>
          </a:xfrm>
          <a:prstGeom prst="rect">
            <a:avLst/>
          </a:prstGeom>
          <a:noFill/>
        </p:spPr>
        <p:txBody>
          <a:bodyPr wrap="none" rtlCol="0">
            <a:spAutoFit/>
          </a:bodyPr>
          <a:lstStyle/>
          <a:p>
            <a:r>
              <a:rPr lang="de-AT" sz="1400" b="1" dirty="0"/>
              <a:t>Module 1</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7" name="Textfeld 6">
            <a:extLst>
              <a:ext uri="{FF2B5EF4-FFF2-40B4-BE49-F238E27FC236}">
                <a16:creationId xmlns:a16="http://schemas.microsoft.com/office/drawing/2014/main" id="{A46205CF-1FD8-1EB3-F8B1-D0D29AD4B3A3}"/>
              </a:ext>
            </a:extLst>
          </p:cNvPr>
          <p:cNvSpPr txBox="1"/>
          <p:nvPr userDrawn="1"/>
        </p:nvSpPr>
        <p:spPr>
          <a:xfrm>
            <a:off x="254208" y="6500833"/>
            <a:ext cx="997389" cy="307777"/>
          </a:xfrm>
          <a:prstGeom prst="rect">
            <a:avLst/>
          </a:prstGeom>
          <a:noFill/>
        </p:spPr>
        <p:txBody>
          <a:bodyPr wrap="none" rtlCol="0">
            <a:spAutoFit/>
          </a:bodyPr>
          <a:lstStyle/>
          <a:p>
            <a:r>
              <a:rPr lang="de-AT" sz="1400" b="1" dirty="0"/>
              <a:t>Module 1</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4/2/2026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
        <p:nvSpPr>
          <p:cNvPr id="2" name="Textfeld 1">
            <a:extLst>
              <a:ext uri="{FF2B5EF4-FFF2-40B4-BE49-F238E27FC236}">
                <a16:creationId xmlns:a16="http://schemas.microsoft.com/office/drawing/2014/main" id="{B54D2B5C-D59C-10A4-5A12-C107D269898D}"/>
              </a:ext>
            </a:extLst>
          </p:cNvPr>
          <p:cNvSpPr txBox="1"/>
          <p:nvPr userDrawn="1"/>
        </p:nvSpPr>
        <p:spPr>
          <a:xfrm>
            <a:off x="254208" y="6500833"/>
            <a:ext cx="997389" cy="307777"/>
          </a:xfrm>
          <a:prstGeom prst="rect">
            <a:avLst/>
          </a:prstGeom>
          <a:noFill/>
        </p:spPr>
        <p:txBody>
          <a:bodyPr wrap="none" rtlCol="0">
            <a:spAutoFit/>
          </a:bodyPr>
          <a:lstStyle/>
          <a:p>
            <a:r>
              <a:rPr lang="de-AT" sz="1400" b="1" dirty="0"/>
              <a:t>Module 1</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4/2/2026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4/2/2026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4/2/2026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4/2/2026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4/2/2026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txBody>
            <a:bodyPr/>
            <a:lstStyle/>
            <a:p>
              <a:endParaRPr lang="de-AT"/>
            </a:p>
          </p:txBody>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txBody>
            <a:bodyPr/>
            <a:lstStyle/>
            <a:p>
              <a:endParaRPr lang="de-AT"/>
            </a:p>
          </p:txBody>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txBody>
            <a:bodyPr/>
            <a:lstStyle/>
            <a:p>
              <a:endParaRPr lang="de-AT"/>
            </a:p>
          </p:txBody>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txBody>
            <a:bodyPr/>
            <a:lstStyle/>
            <a:p>
              <a:endParaRPr lang="de-AT"/>
            </a:p>
          </p:txBody>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txBody>
            <a:bodyPr/>
            <a:lstStyle/>
            <a:p>
              <a:endParaRPr lang="de-AT"/>
            </a:p>
          </p:txBody>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txBody>
            <a:bodyPr/>
            <a:lstStyle/>
            <a:p>
              <a:endParaRPr lang="de-AT"/>
            </a:p>
          </p:txBody>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txBody>
            <a:bodyPr/>
            <a:lstStyle/>
            <a:p>
              <a:endParaRPr lang="de-AT"/>
            </a:p>
          </p:txBody>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txBody>
            <a:bodyPr/>
            <a:lstStyle/>
            <a:p>
              <a:endParaRPr lang="de-AT"/>
            </a:p>
          </p:txBody>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txBody>
            <a:bodyPr/>
            <a:lstStyle/>
            <a:p>
              <a:endParaRPr lang="de-AT"/>
            </a:p>
          </p:txBody>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txBody>
            <a:bodyPr/>
            <a:lstStyle/>
            <a:p>
              <a:endParaRPr lang="de-AT"/>
            </a:p>
          </p:txBody>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txBody>
            <a:bodyPr/>
            <a:lstStyle/>
            <a:p>
              <a:endParaRPr lang="de-AT"/>
            </a:p>
          </p:txBody>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txBody>
            <a:bodyPr/>
            <a:lstStyle/>
            <a:p>
              <a:endParaRPr lang="de-AT"/>
            </a:p>
          </p:txBody>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txBody>
            <a:bodyPr/>
            <a:lstStyle/>
            <a:p>
              <a:endParaRPr lang="de-AT"/>
            </a:p>
          </p:txBody>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txBody>
            <a:bodyPr/>
            <a:lstStyle/>
            <a:p>
              <a:endParaRPr lang="de-AT"/>
            </a:p>
          </p:txBody>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txBody>
            <a:bodyPr/>
            <a:lstStyle/>
            <a:p>
              <a:endParaRPr lang="de-AT"/>
            </a:p>
          </p:txBody>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txBody>
            <a:bodyPr/>
            <a:lstStyle/>
            <a:p>
              <a:endParaRPr lang="de-AT"/>
            </a:p>
          </p:txBody>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txBody>
            <a:bodyPr/>
            <a:lstStyle/>
            <a:p>
              <a:endParaRPr lang="de-AT"/>
            </a:p>
          </p:txBody>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txBody>
            <a:bodyPr/>
            <a:lstStyle/>
            <a:p>
              <a:endParaRPr lang="de-AT"/>
            </a:p>
          </p:txBody>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txBody>
            <a:bodyPr/>
            <a:lstStyle/>
            <a:p>
              <a:endParaRPr lang="de-AT"/>
            </a:p>
          </p:txBody>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txBody>
            <a:bodyPr/>
            <a:lstStyle/>
            <a:p>
              <a:endParaRPr lang="de-AT"/>
            </a:p>
          </p:txBody>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txBody>
            <a:bodyPr/>
            <a:lstStyle/>
            <a:p>
              <a:endParaRPr lang="de-AT"/>
            </a:p>
          </p:txBody>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txBody>
            <a:bodyPr/>
            <a:lstStyle/>
            <a:p>
              <a:endParaRPr lang="de-AT"/>
            </a:p>
          </p:txBody>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txBody>
            <a:bodyPr/>
            <a:lstStyle/>
            <a:p>
              <a:endParaRPr lang="de-AT"/>
            </a:p>
          </p:txBody>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txBody>
            <a:bodyPr/>
            <a:lstStyle/>
            <a:p>
              <a:endParaRPr lang="de-AT"/>
            </a:p>
          </p:txBody>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de-AT"/>
          </a:p>
        </p:txBody>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4/2/2026</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sv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sv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sv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sv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6.sv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6.sv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5.sv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sv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hyperlink" Target="https://www2.daad.de/medien/der-daad/analysen-studien/research_and_phd_capacities_in_sub-saharan_africa_-_kenya_report.pdf" TargetMode="External"/><Relationship Id="rId2" Type="http://schemas.openxmlformats.org/officeDocument/2006/relationships/hyperlink" Target="https://au.int/en/agenda2063/overview" TargetMode="External"/><Relationship Id="rId1" Type="http://schemas.openxmlformats.org/officeDocument/2006/relationships/slideLayout" Target="../slideLayouts/slideLayout2.xml"/><Relationship Id="rId6" Type="http://schemas.openxmlformats.org/officeDocument/2006/relationships/hyperlink" Target="https://www.universityworldnews.com/post.php?story=20230412130513149" TargetMode="External"/><Relationship Id="rId5" Type="http://schemas.openxmlformats.org/officeDocument/2006/relationships/hyperlink" Target="https://www.eua.eu/publications/positions/salzburg-ii-recommendations.html" TargetMode="External"/><Relationship Id="rId4" Type="http://schemas.openxmlformats.org/officeDocument/2006/relationships/hyperlink" Target="http://www.eua.be/activities-services/publications/eua-reports-studies-and-occasional-papers.aspx" TargetMode="External"/></Relationships>
</file>

<file path=ppt/slides/_rels/slide45.xml.rels><?xml version="1.0" encoding="UTF-8" standalone="yes"?>
<Relationships xmlns="http://schemas.openxmlformats.org/package/2006/relationships"><Relationship Id="rId3" Type="http://schemas.openxmlformats.org/officeDocument/2006/relationships/hyperlink" Target="https://en.m.wikipedia.org/wiki/File:Paper_production.jpg" TargetMode="External"/><Relationship Id="rId2" Type="http://schemas.openxmlformats.org/officeDocument/2006/relationships/hyperlink" Target="https://www.weforum.org/agenda/2017/05/scientists-are-the-key-to-africas-future/" TargetMode="External"/><Relationship Id="rId1" Type="http://schemas.openxmlformats.org/officeDocument/2006/relationships/slideLayout" Target="../slideLayouts/slideLayout2.xml"/><Relationship Id="rId4" Type="http://schemas.openxmlformats.org/officeDocument/2006/relationships/hyperlink" Target="https://www.hauniversity.org/en/Master-International-Relations.shtml" TargetMode="External"/></Relationships>
</file>

<file path=ppt/slides/_rels/slide46.xml.rels><?xml version="1.0" encoding="UTF-8" standalone="yes"?>
<Relationships xmlns="http://schemas.openxmlformats.org/package/2006/relationships"><Relationship Id="rId2" Type="http://schemas.openxmlformats.org/officeDocument/2006/relationships/hyperlink" Target="http://profiles.mu.ac.ke/fnyamwala"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creativecommons.org/share-your-work/public-domain/pdm/" TargetMode="External"/><Relationship Id="rId2" Type="http://schemas.openxmlformats.org/officeDocument/2006/relationships/hyperlink" Target="https://wellcomecollection.org/works/b4ghzrup" TargetMode="External"/><Relationship Id="rId1" Type="http://schemas.openxmlformats.org/officeDocument/2006/relationships/slideLayout" Target="../slideLayouts/slideLayout2.xml"/><Relationship Id="rId4" Type="http://schemas.openxmlformats.org/officeDocument/2006/relationships/image" Target="../media/image3.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b="1" dirty="0"/>
              <a:t>Module 1</a:t>
            </a:r>
            <a:br>
              <a:rPr lang="en-US" dirty="0"/>
            </a:br>
            <a:r>
              <a:rPr lang="en-US" dirty="0"/>
              <a:t>Introduction to PhD Supervision</a:t>
            </a:r>
          </a:p>
        </p:txBody>
      </p:sp>
      <p:pic>
        <p:nvPicPr>
          <p:cNvPr id="4" name="Grafik 3">
            <a:extLst>
              <a:ext uri="{FF2B5EF4-FFF2-40B4-BE49-F238E27FC236}">
                <a16:creationId xmlns:a16="http://schemas.microsoft.com/office/drawing/2014/main" id="{7DC4E055-214C-243A-D8CE-CC505D5B58BC}"/>
              </a:ext>
            </a:extLst>
          </p:cNvPr>
          <p:cNvPicPr>
            <a:picLocks noChangeAspect="1"/>
          </p:cNvPicPr>
          <p:nvPr/>
        </p:nvPicPr>
        <p:blipFill>
          <a:blip r:embed="rId2"/>
          <a:stretch>
            <a:fillRect/>
          </a:stretch>
        </p:blipFill>
        <p:spPr>
          <a:xfrm>
            <a:off x="10765274" y="6263951"/>
            <a:ext cx="1426725" cy="594049"/>
          </a:xfrm>
          <a:prstGeom prst="rect">
            <a:avLst/>
          </a:prstGeom>
        </p:spPr>
      </p:pic>
      <p:sp>
        <p:nvSpPr>
          <p:cNvPr id="5" name="Textfeld 4">
            <a:extLst>
              <a:ext uri="{FF2B5EF4-FFF2-40B4-BE49-F238E27FC236}">
                <a16:creationId xmlns:a16="http://schemas.microsoft.com/office/drawing/2014/main" id="{D223D2A9-076A-AD00-7F78-210ABD06DAC9}"/>
              </a:ext>
            </a:extLst>
          </p:cNvPr>
          <p:cNvSpPr txBox="1"/>
          <p:nvPr/>
        </p:nvSpPr>
        <p:spPr>
          <a:xfrm>
            <a:off x="9228677" y="6422475"/>
            <a:ext cx="1645002" cy="276999"/>
          </a:xfrm>
          <a:prstGeom prst="rect">
            <a:avLst/>
          </a:prstGeom>
          <a:noFill/>
        </p:spPr>
        <p:txBody>
          <a:bodyPr wrap="none" rtlCol="0">
            <a:spAutoFit/>
          </a:bodyPr>
          <a:lstStyle/>
          <a:p>
            <a:r>
              <a:rPr lang="de-AT" sz="1200" dirty="0" err="1"/>
              <a:t>partly</a:t>
            </a:r>
            <a:r>
              <a:rPr lang="de-AT" sz="1200" dirty="0"/>
              <a:t> </a:t>
            </a:r>
            <a:r>
              <a:rPr lang="de-AT" sz="1200" dirty="0" err="1"/>
              <a:t>supported</a:t>
            </a:r>
            <a:r>
              <a:rPr lang="de-AT" sz="1200" dirty="0"/>
              <a:t> </a:t>
            </a:r>
            <a:r>
              <a:rPr lang="de-AT" sz="1200" dirty="0" err="1"/>
              <a:t>by</a:t>
            </a:r>
            <a:endParaRPr lang="de-AT" sz="1200" dirty="0"/>
          </a:p>
        </p:txBody>
      </p:sp>
      <p:pic>
        <p:nvPicPr>
          <p:cNvPr id="6" name="Grafik 5">
            <a:extLst>
              <a:ext uri="{FF2B5EF4-FFF2-40B4-BE49-F238E27FC236}">
                <a16:creationId xmlns:a16="http://schemas.microsoft.com/office/drawing/2014/main" id="{09DB3867-C95D-3A6C-6858-A8744A08FA75}"/>
              </a:ext>
            </a:extLst>
          </p:cNvPr>
          <p:cNvPicPr>
            <a:picLocks noChangeAspect="1"/>
          </p:cNvPicPr>
          <p:nvPr/>
        </p:nvPicPr>
        <p:blipFill>
          <a:blip r:embed="rId3"/>
          <a:stretch>
            <a:fillRect/>
          </a:stretch>
        </p:blipFill>
        <p:spPr>
          <a:xfrm>
            <a:off x="2832400" y="6270032"/>
            <a:ext cx="1227411" cy="429442"/>
          </a:xfrm>
          <a:prstGeom prst="rect">
            <a:avLst/>
          </a:prstGeom>
        </p:spPr>
      </p:pic>
      <p:sp>
        <p:nvSpPr>
          <p:cNvPr id="7" name="Textfeld 6">
            <a:extLst>
              <a:ext uri="{FF2B5EF4-FFF2-40B4-BE49-F238E27FC236}">
                <a16:creationId xmlns:a16="http://schemas.microsoft.com/office/drawing/2014/main" id="{20E9E869-E360-B341-3371-EC7AB545CCCB}"/>
              </a:ext>
            </a:extLst>
          </p:cNvPr>
          <p:cNvSpPr txBox="1"/>
          <p:nvPr/>
        </p:nvSpPr>
        <p:spPr>
          <a:xfrm>
            <a:off x="1033211" y="4489602"/>
            <a:ext cx="524878" cy="400110"/>
          </a:xfrm>
          <a:prstGeom prst="rect">
            <a:avLst/>
          </a:prstGeom>
          <a:noFill/>
        </p:spPr>
        <p:txBody>
          <a:bodyPr wrap="square">
            <a:spAutoFit/>
          </a:bodyPr>
          <a:lstStyle/>
          <a:p>
            <a:fld id="{D57F1E4F-1CFF-5643-939E-217C01CDF565}" type="slidenum">
              <a:rPr lang="en-US" sz="2000" smtClean="0">
                <a:solidFill>
                  <a:schemeClr val="bg1"/>
                </a:solidFill>
              </a:rPr>
              <a:pPr/>
              <a:t>1</a:t>
            </a:fld>
            <a:endParaRPr lang="de-DE" sz="2000" dirty="0">
              <a:solidFill>
                <a:schemeClr val="bg1"/>
              </a:solidFill>
            </a:endParaRPr>
          </a:p>
        </p:txBody>
      </p:sp>
      <p:sp>
        <p:nvSpPr>
          <p:cNvPr id="3" name="TextBox 6">
            <a:extLst>
              <a:ext uri="{FF2B5EF4-FFF2-40B4-BE49-F238E27FC236}">
                <a16:creationId xmlns:a16="http://schemas.microsoft.com/office/drawing/2014/main" id="{FD6CD772-7D47-08C5-13AA-9E1F22F5FEB4}"/>
              </a:ext>
            </a:extLst>
          </p:cNvPr>
          <p:cNvSpPr txBox="1"/>
          <p:nvPr/>
        </p:nvSpPr>
        <p:spPr>
          <a:xfrm>
            <a:off x="172236" y="6176976"/>
            <a:ext cx="1891865" cy="307777"/>
          </a:xfrm>
          <a:prstGeom prst="rect">
            <a:avLst/>
          </a:prstGeom>
          <a:noFill/>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de-AT" sz="1400" b="1" dirty="0"/>
              <a:t>Version March 2026</a:t>
            </a:r>
          </a:p>
        </p:txBody>
      </p:sp>
    </p:spTree>
    <p:extLst>
      <p:ext uri="{BB962C8B-B14F-4D97-AF65-F5344CB8AC3E}">
        <p14:creationId xmlns:p14="http://schemas.microsoft.com/office/powerpoint/2010/main" val="21187002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25961" y="535070"/>
            <a:ext cx="8911687" cy="1280890"/>
          </a:xfrm>
        </p:spPr>
        <p:txBody>
          <a:bodyPr/>
          <a:lstStyle/>
          <a:p>
            <a:r>
              <a:rPr lang="en-US" dirty="0"/>
              <a:t>20th Century and Beyond</a:t>
            </a:r>
          </a:p>
        </p:txBody>
      </p:sp>
      <p:sp>
        <p:nvSpPr>
          <p:cNvPr id="3" name="Content Placeholder 2"/>
          <p:cNvSpPr>
            <a:spLocks noGrp="1"/>
          </p:cNvSpPr>
          <p:nvPr>
            <p:ph idx="1"/>
          </p:nvPr>
        </p:nvSpPr>
        <p:spPr>
          <a:xfrm>
            <a:off x="2225961" y="1746275"/>
            <a:ext cx="9422396" cy="5034783"/>
          </a:xfrm>
        </p:spPr>
        <p:txBody>
          <a:bodyPr>
            <a:noAutofit/>
          </a:bodyPr>
          <a:lstStyle/>
          <a:p>
            <a:r>
              <a:rPr lang="en-US" b="1" dirty="0"/>
              <a:t>Global Spread</a:t>
            </a:r>
            <a:r>
              <a:rPr lang="en-US" dirty="0"/>
              <a:t>: The PhD degree spread to universities around the world, becoming a common qualification for academic careers and research positions</a:t>
            </a:r>
          </a:p>
          <a:p>
            <a:r>
              <a:rPr lang="en-US" b="1" dirty="0"/>
              <a:t>Specializations</a:t>
            </a:r>
            <a:r>
              <a:rPr lang="en-US" dirty="0"/>
              <a:t>: The number and variety of PhD </a:t>
            </a:r>
            <a:r>
              <a:rPr lang="en-US" dirty="0" err="1"/>
              <a:t>programmes</a:t>
            </a:r>
            <a:r>
              <a:rPr lang="en-US" dirty="0"/>
              <a:t> expanded, catering to a wide range of fields and specializations</a:t>
            </a:r>
          </a:p>
          <a:p>
            <a:r>
              <a:rPr lang="en-US" dirty="0"/>
              <a:t>The first PhD in the USA was awarded by Yale University in 1861 followed by Harvard and others. This PhD required coursework and a dissertation</a:t>
            </a:r>
          </a:p>
          <a:p>
            <a:r>
              <a:rPr lang="en-US" dirty="0"/>
              <a:t>The first PhD degree awarded in Africa was in 1899 at the University of the Cape of Good Hope (now the University of Cape Town) in South Africa</a:t>
            </a:r>
          </a:p>
          <a:p>
            <a:r>
              <a:rPr lang="en-US" dirty="0"/>
              <a:t>First PhD in the UK was awarded by Oxford in 1916 (to offer an alternative for UK citizens who went to the USA for their PhDs)</a:t>
            </a:r>
          </a:p>
          <a:p>
            <a:r>
              <a:rPr lang="en-US" dirty="0"/>
              <a:t>Early 20th Century PhDs awarded in Canada and Australia</a:t>
            </a:r>
          </a:p>
          <a:p>
            <a:r>
              <a:rPr lang="en-US" dirty="0"/>
              <a:t>The first PhD degrees in China were awarded in 1983, the same year as in Italy</a:t>
            </a:r>
          </a:p>
          <a:p>
            <a:endParaRPr lang="en-US" sz="1900" dirty="0"/>
          </a:p>
        </p:txBody>
      </p:sp>
      <p:sp>
        <p:nvSpPr>
          <p:cNvPr id="4" name="Textfeld 3">
            <a:extLst>
              <a:ext uri="{FF2B5EF4-FFF2-40B4-BE49-F238E27FC236}">
                <a16:creationId xmlns:a16="http://schemas.microsoft.com/office/drawing/2014/main" id="{F5EB774F-0198-46D7-6329-FAF97EC6C0C3}"/>
              </a:ext>
            </a:extLst>
          </p:cNvPr>
          <p:cNvSpPr txBox="1"/>
          <p:nvPr/>
        </p:nvSpPr>
        <p:spPr>
          <a:xfrm>
            <a:off x="987923" y="775405"/>
            <a:ext cx="359614" cy="400110"/>
          </a:xfrm>
          <a:prstGeom prst="rect">
            <a:avLst/>
          </a:prstGeom>
          <a:noFill/>
        </p:spPr>
        <p:txBody>
          <a:bodyPr wrap="square">
            <a:spAutoFit/>
          </a:bodyPr>
          <a:lstStyle/>
          <a:p>
            <a:r>
              <a:rPr lang="de-DE" sz="2000" dirty="0">
                <a:solidFill>
                  <a:schemeClr val="bg1"/>
                </a:solidFill>
              </a:rPr>
              <a:t>9</a:t>
            </a:r>
          </a:p>
        </p:txBody>
      </p:sp>
    </p:spTree>
    <p:extLst>
      <p:ext uri="{BB962C8B-B14F-4D97-AF65-F5344CB8AC3E}">
        <p14:creationId xmlns:p14="http://schemas.microsoft.com/office/powerpoint/2010/main" val="37203742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C9AC0605-3784-E787-1437-75963166B7D3}"/>
              </a:ext>
            </a:extLst>
          </p:cNvPr>
          <p:cNvSpPr/>
          <p:nvPr/>
        </p:nvSpPr>
        <p:spPr>
          <a:xfrm>
            <a:off x="2703615" y="5648340"/>
            <a:ext cx="8229512" cy="1046748"/>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b"/>
          <a:lstStyle/>
          <a:p>
            <a:pPr algn="ctr"/>
            <a:r>
              <a:rPr lang="en-US" b="1" dirty="0"/>
              <a:t>The PhD is about training a person through research to become an innovative, responsible, creative researcher!</a:t>
            </a:r>
          </a:p>
          <a:p>
            <a:pPr algn="ctr"/>
            <a:endParaRPr lang="de-AT" dirty="0"/>
          </a:p>
        </p:txBody>
      </p:sp>
      <p:sp>
        <p:nvSpPr>
          <p:cNvPr id="2" name="Title 1"/>
          <p:cNvSpPr>
            <a:spLocks noGrp="1"/>
          </p:cNvSpPr>
          <p:nvPr>
            <p:ph type="title"/>
          </p:nvPr>
        </p:nvSpPr>
        <p:spPr/>
        <p:txBody>
          <a:bodyPr/>
          <a:lstStyle/>
          <a:p>
            <a:r>
              <a:rPr lang="en-US" dirty="0"/>
              <a:t>Global Characteristics of a PhD </a:t>
            </a:r>
            <a:r>
              <a:rPr lang="en-US" dirty="0" err="1"/>
              <a:t>Programmes</a:t>
            </a:r>
            <a:endParaRPr lang="en-US" dirty="0"/>
          </a:p>
        </p:txBody>
      </p:sp>
      <p:sp>
        <p:nvSpPr>
          <p:cNvPr id="3" name="Content Placeholder 2"/>
          <p:cNvSpPr>
            <a:spLocks noGrp="1"/>
          </p:cNvSpPr>
          <p:nvPr>
            <p:ph idx="1"/>
          </p:nvPr>
        </p:nvSpPr>
        <p:spPr>
          <a:xfrm>
            <a:off x="2589211" y="2133600"/>
            <a:ext cx="9447001" cy="2919663"/>
          </a:xfrm>
        </p:spPr>
        <p:txBody>
          <a:bodyPr anchor="t">
            <a:noAutofit/>
          </a:bodyPr>
          <a:lstStyle/>
          <a:p>
            <a:r>
              <a:rPr lang="en-US" sz="2200" b="1" dirty="0"/>
              <a:t>Advanced Study</a:t>
            </a:r>
            <a:r>
              <a:rPr lang="en-US" sz="2200" dirty="0"/>
              <a:t>: PhD students typically engage in rigorous coursework and research</a:t>
            </a:r>
          </a:p>
          <a:p>
            <a:r>
              <a:rPr lang="en-US" sz="2200" b="1" dirty="0"/>
              <a:t>Dissertation</a:t>
            </a:r>
            <a:r>
              <a:rPr lang="en-US" sz="2200" dirty="0"/>
              <a:t>: The dissertation is a substantial piece of original research that demonstrates the student's ability to contribute to their field</a:t>
            </a:r>
          </a:p>
          <a:p>
            <a:r>
              <a:rPr lang="en-US" sz="2200" b="1" dirty="0"/>
              <a:t>Oral Defense</a:t>
            </a:r>
            <a:r>
              <a:rPr lang="en-US" sz="2200" dirty="0"/>
              <a:t>: Students must defend their dissertation in an oral examination before a committee of experts</a:t>
            </a:r>
          </a:p>
          <a:p>
            <a:r>
              <a:rPr lang="en-US" sz="2200" b="1" dirty="0"/>
              <a:t>Time Commitment</a:t>
            </a:r>
            <a:r>
              <a:rPr lang="en-US" sz="2200" dirty="0"/>
              <a:t>: A PhD </a:t>
            </a:r>
            <a:r>
              <a:rPr lang="en-US" sz="2200" dirty="0" err="1"/>
              <a:t>programmes</a:t>
            </a:r>
            <a:r>
              <a:rPr lang="en-US" sz="2200" dirty="0"/>
              <a:t> typically takes several years to complete, often 3 – 7 years</a:t>
            </a:r>
          </a:p>
          <a:p>
            <a:pPr marL="400050" lvl="1" indent="0">
              <a:buNone/>
            </a:pPr>
            <a:endParaRPr lang="en-US" sz="2200" dirty="0">
              <a:solidFill>
                <a:schemeClr val="bg1"/>
              </a:solidFill>
            </a:endParaRPr>
          </a:p>
        </p:txBody>
      </p:sp>
      <p:sp>
        <p:nvSpPr>
          <p:cNvPr id="5" name="Textfeld 4">
            <a:extLst>
              <a:ext uri="{FF2B5EF4-FFF2-40B4-BE49-F238E27FC236}">
                <a16:creationId xmlns:a16="http://schemas.microsoft.com/office/drawing/2014/main" id="{99D61F49-55B3-6B3A-5FE4-0C5CAB507763}"/>
              </a:ext>
            </a:extLst>
          </p:cNvPr>
          <p:cNvSpPr txBox="1"/>
          <p:nvPr/>
        </p:nvSpPr>
        <p:spPr>
          <a:xfrm>
            <a:off x="873623" y="769390"/>
            <a:ext cx="473914" cy="400110"/>
          </a:xfrm>
          <a:prstGeom prst="rect">
            <a:avLst/>
          </a:prstGeom>
          <a:noFill/>
        </p:spPr>
        <p:txBody>
          <a:bodyPr wrap="square">
            <a:spAutoFit/>
          </a:bodyPr>
          <a:lstStyle/>
          <a:p>
            <a:r>
              <a:rPr lang="de-DE" sz="2000" dirty="0">
                <a:solidFill>
                  <a:schemeClr val="bg1"/>
                </a:solidFill>
              </a:rPr>
              <a:t>10</a:t>
            </a:r>
          </a:p>
        </p:txBody>
      </p:sp>
    </p:spTree>
    <p:extLst>
      <p:ext uri="{BB962C8B-B14F-4D97-AF65-F5344CB8AC3E}">
        <p14:creationId xmlns:p14="http://schemas.microsoft.com/office/powerpoint/2010/main" val="32053481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2019" y="624109"/>
            <a:ext cx="9449785" cy="1406489"/>
          </a:xfrm>
        </p:spPr>
        <p:txBody>
          <a:bodyPr>
            <a:normAutofit/>
          </a:bodyPr>
          <a:lstStyle/>
          <a:p>
            <a:r>
              <a:rPr lang="en-US" dirty="0"/>
              <a:t>Political context of the reforms in Europe</a:t>
            </a:r>
            <a:br>
              <a:rPr lang="de-DE" sz="2800" dirty="0">
                <a:solidFill>
                  <a:schemeClr val="bg1">
                    <a:lumMod val="50000"/>
                  </a:schemeClr>
                </a:solidFill>
                <a:latin typeface="Cambria" pitchFamily="18" charset="0"/>
              </a:rPr>
            </a:br>
            <a:endParaRPr lang="en-US" dirty="0"/>
          </a:p>
        </p:txBody>
      </p:sp>
      <p:sp>
        <p:nvSpPr>
          <p:cNvPr id="3" name="Content Placeholder 2"/>
          <p:cNvSpPr>
            <a:spLocks noGrp="1"/>
          </p:cNvSpPr>
          <p:nvPr>
            <p:ph idx="1"/>
          </p:nvPr>
        </p:nvSpPr>
        <p:spPr>
          <a:xfrm>
            <a:off x="2322019" y="1953127"/>
            <a:ext cx="9063954" cy="4759246"/>
          </a:xfrm>
        </p:spPr>
        <p:txBody>
          <a:bodyPr>
            <a:noAutofit/>
          </a:bodyPr>
          <a:lstStyle/>
          <a:p>
            <a:r>
              <a:rPr lang="en-US" sz="2400" dirty="0"/>
              <a:t>The Bologna Process as European effort</a:t>
            </a:r>
          </a:p>
          <a:p>
            <a:pPr lvl="1"/>
            <a:r>
              <a:rPr lang="en-US" sz="2400" dirty="0"/>
              <a:t>Inclusion of doctoral education as ’third cycle’ 2003</a:t>
            </a:r>
          </a:p>
          <a:p>
            <a:pPr lvl="1"/>
            <a:r>
              <a:rPr lang="en-US" sz="2400" dirty="0"/>
              <a:t>Salzburg Principles 2005</a:t>
            </a:r>
          </a:p>
          <a:p>
            <a:r>
              <a:rPr lang="en-US" sz="2400" dirty="0"/>
              <a:t> The European Research Area</a:t>
            </a:r>
          </a:p>
          <a:p>
            <a:pPr lvl="1"/>
            <a:r>
              <a:rPr lang="en-US" sz="2400" dirty="0"/>
              <a:t>”Europe-wide open space for knowledge and technologies in which transnational synergies and complementarities are fully exploited”</a:t>
            </a:r>
          </a:p>
          <a:p>
            <a:r>
              <a:rPr lang="en-US" sz="2400" dirty="0"/>
              <a:t>Lisbon Strategy/Europe 2020</a:t>
            </a:r>
          </a:p>
          <a:p>
            <a:pPr lvl="1"/>
            <a:r>
              <a:rPr lang="en-US" sz="2400" dirty="0"/>
              <a:t>Europe as a high-level knowledge economy</a:t>
            </a:r>
          </a:p>
          <a:p>
            <a:pPr lvl="1"/>
            <a:r>
              <a:rPr lang="en-US" sz="2400" dirty="0"/>
              <a:t>”Smart sustainable and inclusive growth”</a:t>
            </a:r>
          </a:p>
        </p:txBody>
      </p:sp>
      <p:sp>
        <p:nvSpPr>
          <p:cNvPr id="4" name="Textfeld 3">
            <a:extLst>
              <a:ext uri="{FF2B5EF4-FFF2-40B4-BE49-F238E27FC236}">
                <a16:creationId xmlns:a16="http://schemas.microsoft.com/office/drawing/2014/main" id="{50C62059-A06C-339D-3B04-6018264DF827}"/>
              </a:ext>
            </a:extLst>
          </p:cNvPr>
          <p:cNvSpPr txBox="1"/>
          <p:nvPr/>
        </p:nvSpPr>
        <p:spPr>
          <a:xfrm>
            <a:off x="873623" y="769390"/>
            <a:ext cx="473914" cy="400110"/>
          </a:xfrm>
          <a:prstGeom prst="rect">
            <a:avLst/>
          </a:prstGeom>
          <a:noFill/>
        </p:spPr>
        <p:txBody>
          <a:bodyPr wrap="square">
            <a:spAutoFit/>
          </a:bodyPr>
          <a:lstStyle/>
          <a:p>
            <a:r>
              <a:rPr lang="de-DE" sz="2000" dirty="0">
                <a:solidFill>
                  <a:schemeClr val="bg1"/>
                </a:solidFill>
              </a:rPr>
              <a:t>11</a:t>
            </a:r>
          </a:p>
        </p:txBody>
      </p:sp>
    </p:spTree>
    <p:extLst>
      <p:ext uri="{BB962C8B-B14F-4D97-AF65-F5344CB8AC3E}">
        <p14:creationId xmlns:p14="http://schemas.microsoft.com/office/powerpoint/2010/main" val="6056305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7E5D9E-6910-2B16-5357-9F00133D3B2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C472BF5-6DEF-0910-4A58-A7DA99A3675A}"/>
              </a:ext>
            </a:extLst>
          </p:cNvPr>
          <p:cNvSpPr>
            <a:spLocks noGrp="1"/>
          </p:cNvSpPr>
          <p:nvPr>
            <p:ph type="title"/>
          </p:nvPr>
        </p:nvSpPr>
        <p:spPr>
          <a:xfrm>
            <a:off x="2592925" y="624109"/>
            <a:ext cx="8911687" cy="1406489"/>
          </a:xfrm>
        </p:spPr>
        <p:txBody>
          <a:bodyPr>
            <a:normAutofit/>
          </a:bodyPr>
          <a:lstStyle/>
          <a:p>
            <a:r>
              <a:rPr lang="en-US" dirty="0"/>
              <a:t>The European Higher Education Area</a:t>
            </a:r>
            <a:br>
              <a:rPr lang="de-DE" sz="2800" dirty="0">
                <a:solidFill>
                  <a:schemeClr val="bg1">
                    <a:lumMod val="50000"/>
                  </a:schemeClr>
                </a:solidFill>
                <a:latin typeface="Cambria" pitchFamily="18" charset="0"/>
              </a:rPr>
            </a:br>
            <a:endParaRPr lang="en-US" dirty="0"/>
          </a:p>
        </p:txBody>
      </p:sp>
      <p:pic>
        <p:nvPicPr>
          <p:cNvPr id="5" name="Picture 4">
            <a:extLst>
              <a:ext uri="{FF2B5EF4-FFF2-40B4-BE49-F238E27FC236}">
                <a16:creationId xmlns:a16="http://schemas.microsoft.com/office/drawing/2014/main" id="{EEA9F84B-32CE-6F31-1034-01F04AC83CCA}"/>
              </a:ext>
            </a:extLst>
          </p:cNvPr>
          <p:cNvPicPr>
            <a:picLocks noChangeAspect="1"/>
          </p:cNvPicPr>
          <p:nvPr/>
        </p:nvPicPr>
        <p:blipFill>
          <a:blip r:embed="rId2"/>
          <a:stretch>
            <a:fillRect/>
          </a:stretch>
        </p:blipFill>
        <p:spPr>
          <a:xfrm>
            <a:off x="2904008" y="1438007"/>
            <a:ext cx="7144933" cy="3981986"/>
          </a:xfrm>
          <a:prstGeom prst="rect">
            <a:avLst/>
          </a:prstGeom>
          <a:ln>
            <a:solidFill>
              <a:schemeClr val="tx1"/>
            </a:solidFill>
          </a:ln>
          <a:effectLst>
            <a:outerShdw blurRad="76200" dir="18900000" sy="23000" kx="-1200000" algn="bl" rotWithShape="0">
              <a:prstClr val="black">
                <a:alpha val="20000"/>
              </a:prstClr>
            </a:outerShdw>
          </a:effectLst>
        </p:spPr>
      </p:pic>
      <p:sp>
        <p:nvSpPr>
          <p:cNvPr id="3" name="Content Placeholder 2">
            <a:extLst>
              <a:ext uri="{FF2B5EF4-FFF2-40B4-BE49-F238E27FC236}">
                <a16:creationId xmlns:a16="http://schemas.microsoft.com/office/drawing/2014/main" id="{40457F4C-375A-C1F8-7188-51BD977582AD}"/>
              </a:ext>
            </a:extLst>
          </p:cNvPr>
          <p:cNvSpPr>
            <a:spLocks noGrp="1"/>
          </p:cNvSpPr>
          <p:nvPr>
            <p:ph idx="1"/>
          </p:nvPr>
        </p:nvSpPr>
        <p:spPr>
          <a:xfrm>
            <a:off x="1866636" y="5522088"/>
            <a:ext cx="10325363" cy="1194178"/>
          </a:xfrm>
        </p:spPr>
        <p:txBody>
          <a:bodyPr>
            <a:noAutofit/>
          </a:bodyPr>
          <a:lstStyle/>
          <a:p>
            <a:r>
              <a:rPr lang="en-US" sz="2000" dirty="0">
                <a:effectLst/>
              </a:rPr>
              <a:t>The </a:t>
            </a:r>
            <a:r>
              <a:rPr lang="en-US" sz="2000" b="1" dirty="0">
                <a:effectLst/>
              </a:rPr>
              <a:t>Bologna Process</a:t>
            </a:r>
            <a:r>
              <a:rPr lang="en-US" sz="2000" dirty="0">
                <a:effectLst/>
              </a:rPr>
              <a:t>, launched with the Bologna Declaration of 1999, is one of the main voluntary processes at European level, as it is nowadays implemented in 49 States, which define the </a:t>
            </a:r>
            <a:r>
              <a:rPr lang="en-US" sz="2000" b="1" dirty="0">
                <a:effectLst/>
              </a:rPr>
              <a:t>European Higher Education Area (EHEA)</a:t>
            </a:r>
            <a:r>
              <a:rPr lang="en-US" sz="2000" dirty="0">
                <a:effectLst/>
              </a:rPr>
              <a:t>.</a:t>
            </a:r>
            <a:endParaRPr lang="en-US" sz="2000" dirty="0"/>
          </a:p>
        </p:txBody>
      </p:sp>
      <p:sp>
        <p:nvSpPr>
          <p:cNvPr id="6" name="TextBox 5">
            <a:extLst>
              <a:ext uri="{FF2B5EF4-FFF2-40B4-BE49-F238E27FC236}">
                <a16:creationId xmlns:a16="http://schemas.microsoft.com/office/drawing/2014/main" id="{D525B67C-D435-6474-A520-A538AA959C98}"/>
              </a:ext>
            </a:extLst>
          </p:cNvPr>
          <p:cNvSpPr txBox="1"/>
          <p:nvPr/>
        </p:nvSpPr>
        <p:spPr>
          <a:xfrm rot="5400000">
            <a:off x="8205369" y="3301981"/>
            <a:ext cx="3972562" cy="246221"/>
          </a:xfrm>
          <a:prstGeom prst="rect">
            <a:avLst/>
          </a:prstGeom>
          <a:noFill/>
        </p:spPr>
        <p:txBody>
          <a:bodyPr wrap="none" rtlCol="0">
            <a:spAutoFit/>
          </a:bodyPr>
          <a:lstStyle/>
          <a:p>
            <a:r>
              <a:rPr lang="de-DE" sz="1000" dirty="0"/>
              <a:t>https://ehea.info/page-how-does-the-bologna-process-work</a:t>
            </a:r>
          </a:p>
        </p:txBody>
      </p:sp>
      <p:sp>
        <p:nvSpPr>
          <p:cNvPr id="4" name="Textfeld 3">
            <a:extLst>
              <a:ext uri="{FF2B5EF4-FFF2-40B4-BE49-F238E27FC236}">
                <a16:creationId xmlns:a16="http://schemas.microsoft.com/office/drawing/2014/main" id="{B67D66F2-0BE9-950A-BCF1-3C4C6FCFDBA6}"/>
              </a:ext>
            </a:extLst>
          </p:cNvPr>
          <p:cNvSpPr txBox="1"/>
          <p:nvPr/>
        </p:nvSpPr>
        <p:spPr>
          <a:xfrm>
            <a:off x="873623" y="769390"/>
            <a:ext cx="473914" cy="400110"/>
          </a:xfrm>
          <a:prstGeom prst="rect">
            <a:avLst/>
          </a:prstGeom>
          <a:noFill/>
        </p:spPr>
        <p:txBody>
          <a:bodyPr wrap="square">
            <a:spAutoFit/>
          </a:bodyPr>
          <a:lstStyle/>
          <a:p>
            <a:r>
              <a:rPr lang="de-DE" sz="2000" dirty="0">
                <a:solidFill>
                  <a:schemeClr val="bg1"/>
                </a:solidFill>
              </a:rPr>
              <a:t>12</a:t>
            </a:r>
          </a:p>
        </p:txBody>
      </p:sp>
    </p:spTree>
    <p:extLst>
      <p:ext uri="{BB962C8B-B14F-4D97-AF65-F5344CB8AC3E}">
        <p14:creationId xmlns:p14="http://schemas.microsoft.com/office/powerpoint/2010/main" val="28881610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7D41CF-C0C6-706D-AC3D-D04C750BBE9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F9DF856-0ED2-6D01-618B-5EBFD3E8C7AA}"/>
              </a:ext>
            </a:extLst>
          </p:cNvPr>
          <p:cNvSpPr>
            <a:spLocks noGrp="1"/>
          </p:cNvSpPr>
          <p:nvPr>
            <p:ph type="title"/>
          </p:nvPr>
        </p:nvSpPr>
        <p:spPr/>
        <p:txBody>
          <a:bodyPr>
            <a:normAutofit/>
          </a:bodyPr>
          <a:lstStyle/>
          <a:p>
            <a:r>
              <a:rPr lang="en-US" dirty="0"/>
              <a:t>Turning point – 10 Salzburg Principles </a:t>
            </a:r>
            <a:r>
              <a:rPr lang="en-US" sz="1800" dirty="0"/>
              <a:t>(3)</a:t>
            </a:r>
            <a:br>
              <a:rPr lang="de-DE" sz="2800" dirty="0">
                <a:solidFill>
                  <a:schemeClr val="bg1">
                    <a:lumMod val="50000"/>
                  </a:schemeClr>
                </a:solidFill>
                <a:latin typeface="Cambria" pitchFamily="18" charset="0"/>
              </a:rPr>
            </a:br>
            <a:endParaRPr lang="en-US" dirty="0"/>
          </a:p>
        </p:txBody>
      </p:sp>
      <p:sp>
        <p:nvSpPr>
          <p:cNvPr id="3" name="Content Placeholder 2">
            <a:extLst>
              <a:ext uri="{FF2B5EF4-FFF2-40B4-BE49-F238E27FC236}">
                <a16:creationId xmlns:a16="http://schemas.microsoft.com/office/drawing/2014/main" id="{550BF452-361A-E546-ACE5-F054352584CA}"/>
              </a:ext>
            </a:extLst>
          </p:cNvPr>
          <p:cNvSpPr>
            <a:spLocks noGrp="1"/>
          </p:cNvSpPr>
          <p:nvPr>
            <p:ph idx="1"/>
          </p:nvPr>
        </p:nvSpPr>
        <p:spPr>
          <a:xfrm>
            <a:off x="2592925" y="1705720"/>
            <a:ext cx="8769253" cy="4671527"/>
          </a:xfrm>
        </p:spPr>
        <p:txBody>
          <a:bodyPr>
            <a:noAutofit/>
          </a:bodyPr>
          <a:lstStyle/>
          <a:p>
            <a:pPr marL="400050" indent="-400050">
              <a:buFont typeface="+mj-lt"/>
              <a:buAutoNum type="romanUcPeriod"/>
            </a:pPr>
            <a:r>
              <a:rPr lang="en-US" sz="2200" dirty="0"/>
              <a:t>The core component of doctoral training is the advancement of knowledge through original research</a:t>
            </a:r>
          </a:p>
          <a:p>
            <a:pPr marL="400050" indent="-400050">
              <a:buFont typeface="+mj-lt"/>
              <a:buAutoNum type="romanUcPeriod"/>
            </a:pPr>
            <a:r>
              <a:rPr lang="en-US" sz="2200" dirty="0"/>
              <a:t>Embedding in institutional strategies and policies</a:t>
            </a:r>
          </a:p>
          <a:p>
            <a:pPr marL="400050" indent="-400050">
              <a:buFont typeface="+mj-lt"/>
              <a:buAutoNum type="romanUcPeriod"/>
            </a:pPr>
            <a:r>
              <a:rPr lang="en-US" sz="2200" dirty="0"/>
              <a:t>The importance of diversity</a:t>
            </a:r>
          </a:p>
          <a:p>
            <a:pPr marL="400050" indent="-400050">
              <a:buFont typeface="+mj-lt"/>
              <a:buAutoNum type="romanUcPeriod"/>
            </a:pPr>
            <a:r>
              <a:rPr lang="en-US" sz="2200" dirty="0"/>
              <a:t>Doctoral candidates as early-stage researchers</a:t>
            </a:r>
          </a:p>
          <a:p>
            <a:pPr marL="400050" indent="-400050">
              <a:buFont typeface="+mj-lt"/>
              <a:buAutoNum type="romanUcPeriod"/>
            </a:pPr>
            <a:r>
              <a:rPr lang="en-US" sz="2200" b="1" dirty="0"/>
              <a:t>The crucial role of supervision and assessment</a:t>
            </a:r>
          </a:p>
          <a:p>
            <a:pPr marL="400050" indent="-400050">
              <a:buFont typeface="+mj-lt"/>
              <a:buAutoNum type="romanUcPeriod"/>
            </a:pPr>
            <a:r>
              <a:rPr lang="en-US" sz="2200" dirty="0"/>
              <a:t>Achieving critical mass</a:t>
            </a:r>
          </a:p>
          <a:p>
            <a:pPr marL="400050" indent="-400050">
              <a:buFont typeface="+mj-lt"/>
              <a:buAutoNum type="romanUcPeriod"/>
            </a:pPr>
            <a:r>
              <a:rPr lang="en-US" sz="2200" dirty="0"/>
              <a:t>Duration</a:t>
            </a:r>
          </a:p>
          <a:p>
            <a:pPr marL="400050" indent="-400050">
              <a:buFont typeface="+mj-lt"/>
              <a:buAutoNum type="romanUcPeriod"/>
            </a:pPr>
            <a:r>
              <a:rPr lang="en-US" sz="2200" dirty="0"/>
              <a:t>The promotion of innovative structures</a:t>
            </a:r>
          </a:p>
          <a:p>
            <a:pPr marL="400050" indent="-400050">
              <a:buFont typeface="+mj-lt"/>
              <a:buAutoNum type="romanUcPeriod"/>
            </a:pPr>
            <a:r>
              <a:rPr lang="en-US" sz="2200" dirty="0"/>
              <a:t>Increasing mobility</a:t>
            </a:r>
          </a:p>
          <a:p>
            <a:pPr marL="400050" indent="-400050">
              <a:buFont typeface="+mj-lt"/>
              <a:buAutoNum type="romanUcPeriod"/>
            </a:pPr>
            <a:r>
              <a:rPr lang="en-US" sz="2200" dirty="0"/>
              <a:t>Ensuring appropriate funding</a:t>
            </a:r>
          </a:p>
        </p:txBody>
      </p:sp>
      <p:sp>
        <p:nvSpPr>
          <p:cNvPr id="4" name="Textfeld 3">
            <a:extLst>
              <a:ext uri="{FF2B5EF4-FFF2-40B4-BE49-F238E27FC236}">
                <a16:creationId xmlns:a16="http://schemas.microsoft.com/office/drawing/2014/main" id="{202C52CB-5D69-826A-01DD-0467DE453D43}"/>
              </a:ext>
            </a:extLst>
          </p:cNvPr>
          <p:cNvSpPr txBox="1"/>
          <p:nvPr/>
        </p:nvSpPr>
        <p:spPr>
          <a:xfrm>
            <a:off x="873623" y="769390"/>
            <a:ext cx="473914" cy="400110"/>
          </a:xfrm>
          <a:prstGeom prst="rect">
            <a:avLst/>
          </a:prstGeom>
          <a:noFill/>
        </p:spPr>
        <p:txBody>
          <a:bodyPr wrap="square">
            <a:spAutoFit/>
          </a:bodyPr>
          <a:lstStyle/>
          <a:p>
            <a:r>
              <a:rPr lang="de-DE" sz="2000" dirty="0">
                <a:solidFill>
                  <a:schemeClr val="bg1"/>
                </a:solidFill>
              </a:rPr>
              <a:t>13</a:t>
            </a:r>
          </a:p>
        </p:txBody>
      </p:sp>
      <p:pic>
        <p:nvPicPr>
          <p:cNvPr id="5" name="Grafik 6" descr="Nach rechts zeigender Finger, Handrücken Silhouette">
            <a:extLst>
              <a:ext uri="{FF2B5EF4-FFF2-40B4-BE49-F238E27FC236}">
                <a16:creationId xmlns:a16="http://schemas.microsoft.com/office/drawing/2014/main" id="{0BF92CBE-E2BB-7274-85A0-477BF921F627}"/>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1536091" y="3770644"/>
            <a:ext cx="914400" cy="914400"/>
          </a:xfrm>
          <a:prstGeom prst="rect">
            <a:avLst/>
          </a:prstGeom>
        </p:spPr>
      </p:pic>
    </p:spTree>
    <p:extLst>
      <p:ext uri="{BB962C8B-B14F-4D97-AF65-F5344CB8AC3E}">
        <p14:creationId xmlns:p14="http://schemas.microsoft.com/office/powerpoint/2010/main" val="42460456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E57D5B-4287-5C8E-F05D-DEF8D7B42F1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9A1A4C6-2950-4C31-653F-380D630D98A4}"/>
              </a:ext>
            </a:extLst>
          </p:cNvPr>
          <p:cNvSpPr>
            <a:spLocks noGrp="1"/>
          </p:cNvSpPr>
          <p:nvPr>
            <p:ph type="title"/>
          </p:nvPr>
        </p:nvSpPr>
        <p:spPr/>
        <p:txBody>
          <a:bodyPr>
            <a:normAutofit/>
          </a:bodyPr>
          <a:lstStyle/>
          <a:p>
            <a:r>
              <a:rPr lang="en-US" dirty="0"/>
              <a:t>Trends, in Europe and beyond</a:t>
            </a:r>
          </a:p>
        </p:txBody>
      </p:sp>
      <p:sp>
        <p:nvSpPr>
          <p:cNvPr id="3" name="Content Placeholder 2">
            <a:extLst>
              <a:ext uri="{FF2B5EF4-FFF2-40B4-BE49-F238E27FC236}">
                <a16:creationId xmlns:a16="http://schemas.microsoft.com/office/drawing/2014/main" id="{968F9B5E-7BAF-21AF-2AF0-73B6DE35B470}"/>
              </a:ext>
            </a:extLst>
          </p:cNvPr>
          <p:cNvSpPr>
            <a:spLocks noGrp="1"/>
          </p:cNvSpPr>
          <p:nvPr>
            <p:ph idx="1"/>
          </p:nvPr>
        </p:nvSpPr>
        <p:spPr>
          <a:xfrm>
            <a:off x="2592925" y="1754605"/>
            <a:ext cx="9294275" cy="3535368"/>
          </a:xfrm>
        </p:spPr>
        <p:txBody>
          <a:bodyPr>
            <a:noAutofit/>
          </a:bodyPr>
          <a:lstStyle/>
          <a:p>
            <a:r>
              <a:rPr lang="en-GB" sz="2400" dirty="0"/>
              <a:t>The demise of the master: apprentice model </a:t>
            </a:r>
          </a:p>
          <a:p>
            <a:r>
              <a:rPr lang="en-GB" sz="2400" dirty="0"/>
              <a:t>The rise of the Co/Team-supervision</a:t>
            </a:r>
          </a:p>
          <a:p>
            <a:r>
              <a:rPr lang="en-GB" sz="2400" dirty="0"/>
              <a:t>The rise of the Cohort model</a:t>
            </a:r>
          </a:p>
          <a:p>
            <a:r>
              <a:rPr lang="en-GB" sz="2400" dirty="0"/>
              <a:t>The rise of the Structured PhD</a:t>
            </a:r>
          </a:p>
          <a:p>
            <a:r>
              <a:rPr lang="en-GB" sz="2400" dirty="0"/>
              <a:t>The rise of the “Skills Agenda”</a:t>
            </a:r>
          </a:p>
          <a:p>
            <a:r>
              <a:rPr lang="en-GB" sz="2400" dirty="0"/>
              <a:t>The rise and development of Graduate/Doctoral/ Research Schools</a:t>
            </a:r>
          </a:p>
          <a:p>
            <a:endParaRPr lang="en-GB" sz="2400" dirty="0"/>
          </a:p>
          <a:p>
            <a:pPr marL="0" indent="0">
              <a:buNone/>
            </a:pPr>
            <a:endParaRPr lang="en-US" sz="2400" dirty="0"/>
          </a:p>
        </p:txBody>
      </p:sp>
      <p:sp>
        <p:nvSpPr>
          <p:cNvPr id="6" name="Rechteck 5">
            <a:extLst>
              <a:ext uri="{FF2B5EF4-FFF2-40B4-BE49-F238E27FC236}">
                <a16:creationId xmlns:a16="http://schemas.microsoft.com/office/drawing/2014/main" id="{640C4D7D-D574-8CFD-BD7F-B9860704A55E}"/>
              </a:ext>
            </a:extLst>
          </p:cNvPr>
          <p:cNvSpPr/>
          <p:nvPr/>
        </p:nvSpPr>
        <p:spPr>
          <a:xfrm>
            <a:off x="2789901" y="5528037"/>
            <a:ext cx="7516872" cy="93338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800" b="1" dirty="0">
                <a:solidFill>
                  <a:schemeClr val="bg1"/>
                </a:solidFill>
                <a:effectLst/>
                <a:latin typeface="Century Gothic" panose="020B0502020202020204" pitchFamily="34" charset="0"/>
              </a:rPr>
              <a:t>All this has a direct influence on the supervisory practice!</a:t>
            </a:r>
            <a:endParaRPr lang="de-AT" b="1" dirty="0">
              <a:solidFill>
                <a:schemeClr val="bg1"/>
              </a:solidFill>
            </a:endParaRPr>
          </a:p>
        </p:txBody>
      </p:sp>
      <p:sp>
        <p:nvSpPr>
          <p:cNvPr id="4" name="Textfeld 3">
            <a:extLst>
              <a:ext uri="{FF2B5EF4-FFF2-40B4-BE49-F238E27FC236}">
                <a16:creationId xmlns:a16="http://schemas.microsoft.com/office/drawing/2014/main" id="{364D14F1-2B32-ED36-A4B2-1D0440768205}"/>
              </a:ext>
            </a:extLst>
          </p:cNvPr>
          <p:cNvSpPr txBox="1"/>
          <p:nvPr/>
        </p:nvSpPr>
        <p:spPr>
          <a:xfrm>
            <a:off x="873623" y="769390"/>
            <a:ext cx="473914" cy="400110"/>
          </a:xfrm>
          <a:prstGeom prst="rect">
            <a:avLst/>
          </a:prstGeom>
          <a:noFill/>
        </p:spPr>
        <p:txBody>
          <a:bodyPr wrap="square">
            <a:spAutoFit/>
          </a:bodyPr>
          <a:lstStyle/>
          <a:p>
            <a:r>
              <a:rPr lang="de-DE" sz="2000" dirty="0">
                <a:solidFill>
                  <a:schemeClr val="bg1"/>
                </a:solidFill>
              </a:rPr>
              <a:t>14</a:t>
            </a:r>
          </a:p>
        </p:txBody>
      </p:sp>
      <p:pic>
        <p:nvPicPr>
          <p:cNvPr id="5" name="Grafik 6" descr="Nach rechts zeigender Finger, Handrücken Silhouette">
            <a:extLst>
              <a:ext uri="{FF2B5EF4-FFF2-40B4-BE49-F238E27FC236}">
                <a16:creationId xmlns:a16="http://schemas.microsoft.com/office/drawing/2014/main" id="{20DB36C5-0EDD-A1F1-BBE0-0E027FB61CCC}"/>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1593532" y="5489046"/>
            <a:ext cx="914400" cy="914400"/>
          </a:xfrm>
          <a:prstGeom prst="rect">
            <a:avLst/>
          </a:prstGeom>
        </p:spPr>
      </p:pic>
    </p:spTree>
    <p:extLst>
      <p:ext uri="{BB962C8B-B14F-4D97-AF65-F5344CB8AC3E}">
        <p14:creationId xmlns:p14="http://schemas.microsoft.com/office/powerpoint/2010/main" val="17139549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Major Changes in Recent Decades</a:t>
            </a:r>
          </a:p>
        </p:txBody>
      </p:sp>
      <p:sp>
        <p:nvSpPr>
          <p:cNvPr id="3" name="Content Placeholder 2"/>
          <p:cNvSpPr>
            <a:spLocks noGrp="1"/>
          </p:cNvSpPr>
          <p:nvPr>
            <p:ph idx="1"/>
          </p:nvPr>
        </p:nvSpPr>
        <p:spPr>
          <a:xfrm>
            <a:off x="2592925" y="1784683"/>
            <a:ext cx="8915400" cy="4532061"/>
          </a:xfrm>
        </p:spPr>
        <p:txBody>
          <a:bodyPr>
            <a:normAutofit/>
          </a:bodyPr>
          <a:lstStyle/>
          <a:p>
            <a:r>
              <a:rPr lang="en-US" b="1" dirty="0"/>
              <a:t>Growth</a:t>
            </a:r>
            <a:r>
              <a:rPr lang="en-US" dirty="0"/>
              <a:t> in doctoral </a:t>
            </a:r>
            <a:r>
              <a:rPr lang="en-US" dirty="0" err="1"/>
              <a:t>programmes</a:t>
            </a:r>
            <a:r>
              <a:rPr lang="en-US" dirty="0"/>
              <a:t>: Increasing number of doctoral </a:t>
            </a:r>
            <a:r>
              <a:rPr lang="en-US" dirty="0" err="1"/>
              <a:t>programmes</a:t>
            </a:r>
            <a:r>
              <a:rPr lang="en-US" dirty="0"/>
              <a:t> worldwide, including regional variations</a:t>
            </a:r>
          </a:p>
          <a:p>
            <a:r>
              <a:rPr lang="en-US" b="1" dirty="0"/>
              <a:t>Internationalization</a:t>
            </a:r>
            <a:r>
              <a:rPr lang="en-US" dirty="0"/>
              <a:t>: Trend of internationalization in doctoral education, including student mobility, faculty exchange, and collaborative research</a:t>
            </a:r>
          </a:p>
          <a:p>
            <a:r>
              <a:rPr lang="en-US" b="1" dirty="0"/>
              <a:t>Interdisciplinary</a:t>
            </a:r>
            <a:r>
              <a:rPr lang="en-US" dirty="0"/>
              <a:t> research: Growing emphasis on interdisciplinary research in doctoral </a:t>
            </a:r>
            <a:r>
              <a:rPr lang="en-US" dirty="0" err="1"/>
              <a:t>programmes</a:t>
            </a:r>
            <a:r>
              <a:rPr lang="en-US" dirty="0"/>
              <a:t> and its implications for knowledge production</a:t>
            </a:r>
          </a:p>
          <a:p>
            <a:r>
              <a:rPr lang="en-US" b="1" dirty="0"/>
              <a:t>Technological</a:t>
            </a:r>
            <a:r>
              <a:rPr lang="en-US" dirty="0"/>
              <a:t> </a:t>
            </a:r>
            <a:r>
              <a:rPr lang="en-US" b="1" dirty="0"/>
              <a:t>advancements</a:t>
            </a:r>
            <a:r>
              <a:rPr lang="en-US" dirty="0"/>
              <a:t>: Explore the impact of technological advancements on doctoral education, such as online learning, digital research tools, and open access publishing</a:t>
            </a:r>
          </a:p>
          <a:p>
            <a:r>
              <a:rPr lang="en-US" b="1" dirty="0"/>
              <a:t>Changing </a:t>
            </a:r>
            <a:r>
              <a:rPr lang="en-US" b="1" dirty="0" err="1"/>
              <a:t>labour</a:t>
            </a:r>
            <a:r>
              <a:rPr lang="en-US" b="1" dirty="0"/>
              <a:t> market</a:t>
            </a:r>
            <a:r>
              <a:rPr lang="en-US" dirty="0"/>
              <a:t>: Address the evolving demands of the </a:t>
            </a:r>
            <a:r>
              <a:rPr lang="en-US" dirty="0" err="1"/>
              <a:t>labour</a:t>
            </a:r>
            <a:r>
              <a:rPr lang="en-US" dirty="0"/>
              <a:t> market for doctoral graduates and the need for doctoral </a:t>
            </a:r>
            <a:r>
              <a:rPr lang="en-US" dirty="0" err="1"/>
              <a:t>programmes</a:t>
            </a:r>
            <a:r>
              <a:rPr lang="en-US" dirty="0"/>
              <a:t> to adapt accordingly</a:t>
            </a:r>
          </a:p>
        </p:txBody>
      </p:sp>
      <p:sp>
        <p:nvSpPr>
          <p:cNvPr id="4" name="Textfeld 3">
            <a:extLst>
              <a:ext uri="{FF2B5EF4-FFF2-40B4-BE49-F238E27FC236}">
                <a16:creationId xmlns:a16="http://schemas.microsoft.com/office/drawing/2014/main" id="{915732BC-7112-6C45-B9A1-BAA4839453A9}"/>
              </a:ext>
            </a:extLst>
          </p:cNvPr>
          <p:cNvSpPr txBox="1"/>
          <p:nvPr/>
        </p:nvSpPr>
        <p:spPr>
          <a:xfrm>
            <a:off x="873623" y="769390"/>
            <a:ext cx="473914" cy="400110"/>
          </a:xfrm>
          <a:prstGeom prst="rect">
            <a:avLst/>
          </a:prstGeom>
          <a:noFill/>
        </p:spPr>
        <p:txBody>
          <a:bodyPr wrap="square">
            <a:spAutoFit/>
          </a:bodyPr>
          <a:lstStyle/>
          <a:p>
            <a:r>
              <a:rPr lang="de-DE" sz="2000" dirty="0">
                <a:solidFill>
                  <a:schemeClr val="bg1"/>
                </a:solidFill>
              </a:rPr>
              <a:t>15</a:t>
            </a:r>
          </a:p>
        </p:txBody>
      </p:sp>
    </p:spTree>
    <p:extLst>
      <p:ext uri="{BB962C8B-B14F-4D97-AF65-F5344CB8AC3E}">
        <p14:creationId xmlns:p14="http://schemas.microsoft.com/office/powerpoint/2010/main" val="14334416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8B4BB7-63CC-98C2-9009-FAD7769FF43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CC487D-3879-9CD7-661A-89A0A40085FA}"/>
              </a:ext>
            </a:extLst>
          </p:cNvPr>
          <p:cNvSpPr>
            <a:spLocks noGrp="1"/>
          </p:cNvSpPr>
          <p:nvPr>
            <p:ph type="title"/>
          </p:nvPr>
        </p:nvSpPr>
        <p:spPr>
          <a:xfrm>
            <a:off x="2010713" y="529055"/>
            <a:ext cx="10069320" cy="1280890"/>
          </a:xfrm>
        </p:spPr>
        <p:txBody>
          <a:bodyPr/>
          <a:lstStyle/>
          <a:p>
            <a:r>
              <a:rPr lang="en-US" dirty="0"/>
              <a:t>Impact on African Union Policies and Initiatives</a:t>
            </a:r>
          </a:p>
        </p:txBody>
      </p:sp>
      <p:sp>
        <p:nvSpPr>
          <p:cNvPr id="3" name="Content Placeholder 2">
            <a:extLst>
              <a:ext uri="{FF2B5EF4-FFF2-40B4-BE49-F238E27FC236}">
                <a16:creationId xmlns:a16="http://schemas.microsoft.com/office/drawing/2014/main" id="{BF687A62-D624-EA02-18B0-3789309EE5D7}"/>
              </a:ext>
            </a:extLst>
          </p:cNvPr>
          <p:cNvSpPr>
            <a:spLocks noGrp="1"/>
          </p:cNvSpPr>
          <p:nvPr>
            <p:ph idx="1"/>
          </p:nvPr>
        </p:nvSpPr>
        <p:spPr>
          <a:xfrm>
            <a:off x="2010713" y="1989222"/>
            <a:ext cx="9932469" cy="4187376"/>
          </a:xfrm>
        </p:spPr>
        <p:txBody>
          <a:bodyPr>
            <a:noAutofit/>
          </a:bodyPr>
          <a:lstStyle/>
          <a:p>
            <a:pPr marL="0" indent="0">
              <a:buNone/>
            </a:pPr>
            <a:r>
              <a:rPr lang="de-DE" dirty="0"/>
              <a:t>In </a:t>
            </a:r>
            <a:r>
              <a:rPr lang="de-DE" dirty="0" err="1"/>
              <a:t>the</a:t>
            </a:r>
            <a:r>
              <a:rPr lang="de-DE" dirty="0"/>
              <a:t> </a:t>
            </a:r>
            <a:r>
              <a:rPr lang="en-US" dirty="0"/>
              <a:t>report of the COMEDAF III, it is stated, </a:t>
            </a:r>
          </a:p>
          <a:p>
            <a:pPr marL="0" indent="0">
              <a:buNone/>
            </a:pPr>
            <a:r>
              <a:rPr lang="en-US" b="1" i="1" dirty="0"/>
              <a:t>“The Minister cited the Bologna process that has led to a new higher education system in Europe from which Africa should </a:t>
            </a:r>
            <a:r>
              <a:rPr lang="de-DE" b="1" i="1" dirty="0" err="1"/>
              <a:t>learn</a:t>
            </a:r>
            <a:r>
              <a:rPr lang="de-DE" b="1" i="1" dirty="0"/>
              <a:t>.” </a:t>
            </a:r>
            <a:r>
              <a:rPr lang="de-DE" dirty="0"/>
              <a:t> </a:t>
            </a:r>
            <a:r>
              <a:rPr lang="de-DE" sz="1200" dirty="0"/>
              <a:t>in </a:t>
            </a:r>
            <a:r>
              <a:rPr lang="en-US" sz="1200" i="1" dirty="0"/>
              <a:t>third ordinary session of the conference of ministers of education of the African Union (COMEDAF III) 6th to 10th August 2007 Johannesburg, South Africa draft report of ministers.</a:t>
            </a:r>
            <a:r>
              <a:rPr lang="en-US" sz="1200" dirty="0"/>
              <a:t> African Union.</a:t>
            </a:r>
          </a:p>
          <a:p>
            <a:r>
              <a:rPr lang="en-US" b="1" dirty="0">
                <a:effectLst/>
              </a:rPr>
              <a:t>African Union Higher Education </a:t>
            </a:r>
            <a:r>
              <a:rPr lang="en-US" b="1" dirty="0" err="1">
                <a:effectLst/>
              </a:rPr>
              <a:t>Harmonisation</a:t>
            </a:r>
            <a:r>
              <a:rPr lang="en-US" b="1" dirty="0">
                <a:effectLst/>
              </a:rPr>
              <a:t> Strategy (2007)</a:t>
            </a:r>
            <a:r>
              <a:rPr lang="en-US" dirty="0">
                <a:effectLst/>
              </a:rPr>
              <a:t> (10)</a:t>
            </a:r>
            <a:br>
              <a:rPr lang="en-US" dirty="0">
                <a:effectLst/>
              </a:rPr>
            </a:br>
            <a:r>
              <a:rPr lang="en-US" sz="1600" dirty="0">
                <a:effectLst/>
              </a:rPr>
              <a:t>This strategy is a significant policy framework that addresses the integration and standardization of higher education across Africa, including doctoral education. Its primary goals are to</a:t>
            </a:r>
            <a:r>
              <a:rPr lang="en-US" dirty="0">
                <a:effectLst/>
              </a:rPr>
              <a:t>:</a:t>
            </a:r>
            <a:r>
              <a:rPr lang="en-US" dirty="0"/>
              <a:t> </a:t>
            </a:r>
          </a:p>
          <a:p>
            <a:pPr lvl="1"/>
            <a:r>
              <a:rPr lang="en-US" sz="1800" b="1" dirty="0" err="1">
                <a:effectLst/>
              </a:rPr>
              <a:t>Harmonise</a:t>
            </a:r>
            <a:r>
              <a:rPr lang="en-US" sz="1800" dirty="0">
                <a:effectLst/>
              </a:rPr>
              <a:t> diverse higher education systems across the continent</a:t>
            </a:r>
          </a:p>
          <a:p>
            <a:pPr lvl="1"/>
            <a:r>
              <a:rPr lang="en-US" sz="1800" b="1" dirty="0">
                <a:effectLst/>
              </a:rPr>
              <a:t>Enhance</a:t>
            </a:r>
            <a:r>
              <a:rPr lang="en-US" sz="1800" dirty="0">
                <a:effectLst/>
              </a:rPr>
              <a:t> research and academic collaboration</a:t>
            </a:r>
          </a:p>
          <a:p>
            <a:pPr lvl="1"/>
            <a:r>
              <a:rPr lang="en-US" sz="1800" b="1" dirty="0">
                <a:effectLst/>
              </a:rPr>
              <a:t>Improve</a:t>
            </a:r>
            <a:r>
              <a:rPr lang="en-US" sz="1800" dirty="0">
                <a:effectLst/>
              </a:rPr>
              <a:t> the quality and relevance of higher education to Africa's development needs</a:t>
            </a:r>
            <a:endParaRPr lang="en-US" sz="1800" dirty="0"/>
          </a:p>
          <a:p>
            <a:pPr marL="457200" lvl="1" indent="0">
              <a:buNone/>
            </a:pPr>
            <a:endParaRPr lang="en-US" sz="1800" dirty="0"/>
          </a:p>
        </p:txBody>
      </p:sp>
      <p:sp>
        <p:nvSpPr>
          <p:cNvPr id="4" name="Textfeld 3">
            <a:extLst>
              <a:ext uri="{FF2B5EF4-FFF2-40B4-BE49-F238E27FC236}">
                <a16:creationId xmlns:a16="http://schemas.microsoft.com/office/drawing/2014/main" id="{43D9116A-75CB-70CD-A3A7-893F85C19CE3}"/>
              </a:ext>
            </a:extLst>
          </p:cNvPr>
          <p:cNvSpPr txBox="1"/>
          <p:nvPr/>
        </p:nvSpPr>
        <p:spPr>
          <a:xfrm>
            <a:off x="873623" y="769390"/>
            <a:ext cx="473914" cy="400110"/>
          </a:xfrm>
          <a:prstGeom prst="rect">
            <a:avLst/>
          </a:prstGeom>
          <a:noFill/>
        </p:spPr>
        <p:txBody>
          <a:bodyPr wrap="square">
            <a:spAutoFit/>
          </a:bodyPr>
          <a:lstStyle/>
          <a:p>
            <a:r>
              <a:rPr lang="de-DE" sz="2000" dirty="0">
                <a:solidFill>
                  <a:schemeClr val="bg1"/>
                </a:solidFill>
              </a:rPr>
              <a:t>16</a:t>
            </a:r>
          </a:p>
        </p:txBody>
      </p:sp>
    </p:spTree>
    <p:extLst>
      <p:ext uri="{BB962C8B-B14F-4D97-AF65-F5344CB8AC3E}">
        <p14:creationId xmlns:p14="http://schemas.microsoft.com/office/powerpoint/2010/main" val="22997482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71820" y="512462"/>
            <a:ext cx="8911687" cy="1280890"/>
          </a:xfrm>
        </p:spPr>
        <p:txBody>
          <a:bodyPr>
            <a:normAutofit/>
          </a:bodyPr>
          <a:lstStyle/>
          <a:p>
            <a:r>
              <a:rPr lang="en-US" dirty="0"/>
              <a:t>The influence to the local environment</a:t>
            </a:r>
          </a:p>
        </p:txBody>
      </p:sp>
      <p:sp>
        <p:nvSpPr>
          <p:cNvPr id="3" name="Content Placeholder 2"/>
          <p:cNvSpPr>
            <a:spLocks noGrp="1"/>
          </p:cNvSpPr>
          <p:nvPr>
            <p:ph idx="1"/>
          </p:nvPr>
        </p:nvSpPr>
        <p:spPr>
          <a:xfrm>
            <a:off x="2171820" y="1502299"/>
            <a:ext cx="9823753" cy="4314862"/>
          </a:xfrm>
        </p:spPr>
        <p:txBody>
          <a:bodyPr>
            <a:noAutofit/>
          </a:bodyPr>
          <a:lstStyle/>
          <a:p>
            <a:pPr marL="0" indent="0">
              <a:buNone/>
            </a:pPr>
            <a:r>
              <a:rPr lang="en-US" sz="2000" b="1" dirty="0"/>
              <a:t>If you look at the requirements for a doctorate within the framework of the East African Qualifications Framework for Higher Education (EAQFHE) (2015), you can see the influence.</a:t>
            </a:r>
          </a:p>
          <a:p>
            <a:r>
              <a:rPr lang="en-US" sz="2000" b="1" dirty="0"/>
              <a:t>Volume of Learning</a:t>
            </a:r>
            <a:r>
              <a:rPr lang="en-US" sz="2000" dirty="0"/>
              <a:t>: The volume of learning of a Doctoral Degree is typically 3 – 4 years (Minimum Credits for qualification 540 credits) </a:t>
            </a:r>
          </a:p>
          <a:p>
            <a:r>
              <a:rPr lang="en-US" sz="2000" b="1" dirty="0"/>
              <a:t>Purpose</a:t>
            </a:r>
            <a:r>
              <a:rPr lang="en-US" sz="2000" dirty="0"/>
              <a:t>: The Doctoral Degree qualifies individuals who apply a substantial body of knowledge to research, investigate and develop new knowledge, in one or more fields of investigation, scholarship or professional practice </a:t>
            </a:r>
          </a:p>
          <a:p>
            <a:r>
              <a:rPr lang="en-US" sz="2000" b="1" dirty="0"/>
              <a:t>Knowledge</a:t>
            </a:r>
            <a:r>
              <a:rPr lang="en-US" sz="2000" dirty="0"/>
              <a:t>: Graduates of a Doctoral Degree will have</a:t>
            </a:r>
          </a:p>
          <a:p>
            <a:pPr lvl="1"/>
            <a:r>
              <a:rPr lang="en-US" sz="1800" dirty="0"/>
              <a:t>a substantial body of knowledge at the frontier of a field of work or learning, including knowledge that constitutes an original contribution</a:t>
            </a:r>
          </a:p>
          <a:p>
            <a:pPr lvl="1"/>
            <a:r>
              <a:rPr lang="en-US" sz="1800" dirty="0"/>
              <a:t>substantial research principles and methods applicable to the field of work or learning</a:t>
            </a:r>
          </a:p>
          <a:p>
            <a:pPr lvl="1"/>
            <a:r>
              <a:rPr lang="en-US" sz="1800" dirty="0"/>
              <a:t>a systematic understanding of their field of study and mastery of the methods of research associated with that field</a:t>
            </a:r>
          </a:p>
        </p:txBody>
      </p:sp>
      <p:sp>
        <p:nvSpPr>
          <p:cNvPr id="4" name="Foliennummernplatzhalter 3">
            <a:extLst>
              <a:ext uri="{FF2B5EF4-FFF2-40B4-BE49-F238E27FC236}">
                <a16:creationId xmlns:a16="http://schemas.microsoft.com/office/drawing/2014/main" id="{5106AA27-C001-3AF9-7F51-AEE13918B924}"/>
              </a:ext>
            </a:extLst>
          </p:cNvPr>
          <p:cNvSpPr>
            <a:spLocks noGrp="1"/>
          </p:cNvSpPr>
          <p:nvPr>
            <p:ph type="sldNum" sz="quarter" idx="12"/>
          </p:nvPr>
        </p:nvSpPr>
        <p:spPr/>
        <p:txBody>
          <a:bodyPr/>
          <a:lstStyle/>
          <a:p>
            <a:fld id="{D57F1E4F-1CFF-5643-939E-217C01CDF565}" type="slidenum">
              <a:rPr lang="en-US" smtClean="0"/>
              <a:pPr/>
              <a:t>18</a:t>
            </a:fld>
            <a:endParaRPr lang="en-US" dirty="0"/>
          </a:p>
        </p:txBody>
      </p:sp>
    </p:spTree>
    <p:extLst>
      <p:ext uri="{BB962C8B-B14F-4D97-AF65-F5344CB8AC3E}">
        <p14:creationId xmlns:p14="http://schemas.microsoft.com/office/powerpoint/2010/main" val="3918619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325052" y="4307840"/>
            <a:ext cx="8915399" cy="857866"/>
          </a:xfrm>
        </p:spPr>
        <p:txBody>
          <a:bodyPr>
            <a:normAutofit fontScale="90000"/>
          </a:bodyPr>
          <a:lstStyle/>
          <a:p>
            <a:r>
              <a:rPr lang="en-US" dirty="0"/>
              <a:t>Impact on Supervision</a:t>
            </a:r>
          </a:p>
        </p:txBody>
      </p:sp>
      <p:sp>
        <p:nvSpPr>
          <p:cNvPr id="5" name="Foliennummernplatzhalter 3">
            <a:extLst>
              <a:ext uri="{FF2B5EF4-FFF2-40B4-BE49-F238E27FC236}">
                <a16:creationId xmlns:a16="http://schemas.microsoft.com/office/drawing/2014/main" id="{B95AB0E5-4F97-2436-5439-4AB33324A119}"/>
              </a:ext>
            </a:extLst>
          </p:cNvPr>
          <p:cNvSpPr>
            <a:spLocks noGrp="1"/>
          </p:cNvSpPr>
          <p:nvPr>
            <p:ph type="sldNum" sz="quarter" idx="12"/>
          </p:nvPr>
        </p:nvSpPr>
        <p:spPr>
          <a:xfrm>
            <a:off x="525797" y="4475461"/>
            <a:ext cx="779767" cy="365125"/>
          </a:xfrm>
        </p:spPr>
        <p:txBody>
          <a:bodyPr/>
          <a:lstStyle/>
          <a:p>
            <a:fld id="{D57F1E4F-1CFF-5643-939E-217C01CDF565}" type="slidenum">
              <a:rPr lang="en-US" smtClean="0"/>
              <a:pPr/>
              <a:t>19</a:t>
            </a:fld>
            <a:endParaRPr lang="en-US" dirty="0"/>
          </a:p>
        </p:txBody>
      </p:sp>
    </p:spTree>
    <p:extLst>
      <p:ext uri="{BB962C8B-B14F-4D97-AF65-F5344CB8AC3E}">
        <p14:creationId xmlns:p14="http://schemas.microsoft.com/office/powerpoint/2010/main" val="11143127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7D3B92-DF38-7B0E-393A-09E3541F80CD}"/>
              </a:ext>
            </a:extLst>
          </p:cNvPr>
          <p:cNvSpPr>
            <a:spLocks noGrp="1"/>
          </p:cNvSpPr>
          <p:nvPr>
            <p:ph type="title"/>
          </p:nvPr>
        </p:nvSpPr>
        <p:spPr>
          <a:xfrm>
            <a:off x="2046513" y="787782"/>
            <a:ext cx="9190383" cy="564390"/>
          </a:xfrm>
        </p:spPr>
        <p:txBody>
          <a:bodyPr>
            <a:normAutofit fontScale="90000"/>
          </a:bodyPr>
          <a:lstStyle/>
          <a:p>
            <a:pPr>
              <a:defRPr/>
            </a:pPr>
            <a:r>
              <a:rPr lang="en-US" sz="4000" dirty="0"/>
              <a:t>Module Aim and expected outcome</a:t>
            </a:r>
            <a:br>
              <a:rPr lang="en-US" dirty="0">
                <a:latin typeface="Calibri" panose="020F0502020204030204" pitchFamily="34" charset="0"/>
                <a:ea typeface="Calibri" panose="020F0502020204030204" pitchFamily="34" charset="0"/>
                <a:cs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7F20C139-3833-1CFB-9FDA-AEA846AA4ACE}"/>
              </a:ext>
            </a:extLst>
          </p:cNvPr>
          <p:cNvSpPr>
            <a:spLocks noGrp="1"/>
          </p:cNvSpPr>
          <p:nvPr>
            <p:ph idx="1"/>
          </p:nvPr>
        </p:nvSpPr>
        <p:spPr>
          <a:xfrm>
            <a:off x="1994744" y="1483656"/>
            <a:ext cx="10197255" cy="5323544"/>
          </a:xfrm>
        </p:spPr>
        <p:txBody>
          <a:bodyPr>
            <a:noAutofit/>
          </a:bodyPr>
          <a:lstStyle/>
          <a:p>
            <a:pPr marL="128588" lvl="1" indent="0">
              <a:buClr>
                <a:srgbClr val="1CADE4"/>
              </a:buClr>
              <a:buNone/>
              <a:defRPr/>
            </a:pPr>
            <a:r>
              <a:rPr lang="en-US" sz="2000" b="1" dirty="0">
                <a:solidFill>
                  <a:srgbClr val="A53010"/>
                </a:solidFill>
              </a:rPr>
              <a:t>Objective</a:t>
            </a:r>
            <a:r>
              <a:rPr lang="en-US" sz="2000" dirty="0"/>
              <a:t>: </a:t>
            </a:r>
          </a:p>
          <a:p>
            <a:pPr marL="128588" lvl="1" indent="0">
              <a:buClr>
                <a:srgbClr val="1CADE4"/>
              </a:buClr>
              <a:buNone/>
              <a:defRPr/>
            </a:pPr>
            <a:r>
              <a:rPr lang="en-US" sz="2000" dirty="0"/>
              <a:t>This module aims to equip PhD supervisors with a comprehensive understanding of the strategic importance of doctoral education, its historical evolution, and the professional and legal frameworks required to transition from an "independent researcher" to a "research educator" within the African context.</a:t>
            </a:r>
          </a:p>
          <a:p>
            <a:pPr marL="128588" lvl="1" indent="0">
              <a:buClr>
                <a:srgbClr val="1CADE4"/>
              </a:buClr>
              <a:buNone/>
              <a:defRPr/>
            </a:pPr>
            <a:r>
              <a:rPr lang="en-US" sz="2000" b="1" dirty="0">
                <a:solidFill>
                  <a:srgbClr val="A53010"/>
                </a:solidFill>
              </a:rPr>
              <a:t>Expected Learning Outcomes: </a:t>
            </a:r>
          </a:p>
          <a:p>
            <a:r>
              <a:rPr lang="en-US" sz="2000" dirty="0"/>
              <a:t>Recognize the strategic value of doctoral education for regional innovation and local capacity building</a:t>
            </a:r>
          </a:p>
          <a:p>
            <a:r>
              <a:rPr lang="en-US" sz="2000" dirty="0"/>
              <a:t>Contrast traditional "master-apprentice" models with modern structured PhD trends</a:t>
            </a:r>
          </a:p>
          <a:p>
            <a:r>
              <a:rPr lang="en-US" sz="2000" dirty="0"/>
              <a:t>Internalize a professional identity as a "research educator" through specialized pedagogical practice</a:t>
            </a:r>
          </a:p>
          <a:p>
            <a:r>
              <a:rPr lang="en-US" sz="2000" dirty="0"/>
              <a:t>Navigate regional mandates (IUCEA) and institutional legal requirements to ensure quality and compliance.</a:t>
            </a:r>
            <a:endParaRPr lang="en-US" sz="2000" dirty="0">
              <a:solidFill>
                <a:srgbClr val="242B64"/>
              </a:solidFill>
              <a:latin typeface="Calibri Light" panose="020F0302020204030204" pitchFamily="34" charset="0"/>
            </a:endParaRPr>
          </a:p>
          <a:p>
            <a:pPr lvl="1" eaLnBrk="1" hangingPunct="1">
              <a:buClr>
                <a:srgbClr val="1CADE4"/>
              </a:buClr>
              <a:defRPr/>
            </a:pPr>
            <a:endParaRPr lang="en-US" sz="2000" dirty="0">
              <a:solidFill>
                <a:srgbClr val="242B64"/>
              </a:solidFill>
              <a:latin typeface="Calibri Light" panose="020F0302020204030204" pitchFamily="34" charset="0"/>
            </a:endParaRPr>
          </a:p>
        </p:txBody>
      </p:sp>
      <p:sp>
        <p:nvSpPr>
          <p:cNvPr id="4" name="Foliennummernplatzhalter 3">
            <a:extLst>
              <a:ext uri="{FF2B5EF4-FFF2-40B4-BE49-F238E27FC236}">
                <a16:creationId xmlns:a16="http://schemas.microsoft.com/office/drawing/2014/main" id="{0E2C527C-1F38-D7CB-6355-E7F256FCF7F2}"/>
              </a:ext>
            </a:extLst>
          </p:cNvPr>
          <p:cNvSpPr>
            <a:spLocks noGrp="1"/>
          </p:cNvSpPr>
          <p:nvPr>
            <p:ph type="sldNum" sz="quarter" idx="12"/>
          </p:nvPr>
        </p:nvSpPr>
        <p:spPr/>
        <p:txBody>
          <a:bodyPr/>
          <a:lstStyle/>
          <a:p>
            <a:fld id="{D57F1E4F-1CFF-5643-939E-217C01CDF565}" type="slidenum">
              <a:rPr lang="en-US" smtClean="0"/>
              <a:pPr/>
              <a:t>2</a:t>
            </a:fld>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67F945-5037-8AEB-040C-551B5CB6A0F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88F71B1-81C7-77D3-FDC7-30840578F935}"/>
              </a:ext>
            </a:extLst>
          </p:cNvPr>
          <p:cNvSpPr>
            <a:spLocks noGrp="1"/>
          </p:cNvSpPr>
          <p:nvPr>
            <p:ph type="title"/>
          </p:nvPr>
        </p:nvSpPr>
        <p:spPr>
          <a:xfrm>
            <a:off x="2010713" y="529055"/>
            <a:ext cx="10069320" cy="1280890"/>
          </a:xfrm>
        </p:spPr>
        <p:txBody>
          <a:bodyPr/>
          <a:lstStyle/>
          <a:p>
            <a:r>
              <a:rPr lang="en-US" dirty="0"/>
              <a:t>Supervision is the most subtle form of teaching</a:t>
            </a:r>
          </a:p>
        </p:txBody>
      </p:sp>
      <p:sp>
        <p:nvSpPr>
          <p:cNvPr id="3" name="Content Placeholder 2">
            <a:extLst>
              <a:ext uri="{FF2B5EF4-FFF2-40B4-BE49-F238E27FC236}">
                <a16:creationId xmlns:a16="http://schemas.microsoft.com/office/drawing/2014/main" id="{2FFA356E-76E6-42E7-2734-9F19487889F6}"/>
              </a:ext>
            </a:extLst>
          </p:cNvPr>
          <p:cNvSpPr>
            <a:spLocks noGrp="1"/>
          </p:cNvSpPr>
          <p:nvPr>
            <p:ph idx="1"/>
          </p:nvPr>
        </p:nvSpPr>
        <p:spPr>
          <a:xfrm>
            <a:off x="2010713" y="1989222"/>
            <a:ext cx="9932469" cy="4187376"/>
          </a:xfrm>
        </p:spPr>
        <p:txBody>
          <a:bodyPr>
            <a:noAutofit/>
          </a:bodyPr>
          <a:lstStyle/>
          <a:p>
            <a:r>
              <a:rPr lang="en-US" sz="2000" b="1" dirty="0"/>
              <a:t>Beyond the "Researcher" Identity:</a:t>
            </a:r>
            <a:r>
              <a:rPr lang="en-US" sz="2000" dirty="0"/>
              <a:t> Being a competent researcher is vital, but research supervision is fundamentally a </a:t>
            </a:r>
            <a:r>
              <a:rPr lang="en-US" sz="2000" b="1" dirty="0"/>
              <a:t>pedagogical activity</a:t>
            </a:r>
            <a:r>
              <a:rPr lang="en-US" sz="2000" dirty="0"/>
              <a:t> that serves as the interface between teaching and research.</a:t>
            </a:r>
          </a:p>
          <a:p>
            <a:r>
              <a:rPr lang="en-US" sz="2000" b="1" dirty="0"/>
              <a:t>The Complexity of Practice:</a:t>
            </a:r>
            <a:r>
              <a:rPr lang="en-US" sz="2000" dirty="0"/>
              <a:t> Supervision is arguably the </a:t>
            </a:r>
            <a:r>
              <a:rPr lang="en-US" sz="2000" b="1" dirty="0"/>
              <a:t>most complex and subtle form of teaching</a:t>
            </a:r>
            <a:r>
              <a:rPr lang="en-US" sz="2000" dirty="0"/>
              <a:t> in higher education. It requires moving beyond "learning by doing" or simply supervising the way you were supervised.</a:t>
            </a:r>
          </a:p>
          <a:p>
            <a:r>
              <a:rPr lang="en-US" sz="2000" b="1" dirty="0"/>
              <a:t>The "Conceptual Map":</a:t>
            </a:r>
            <a:r>
              <a:rPr lang="en-US" sz="2000" dirty="0"/>
              <a:t> Many supervisors lack a </a:t>
            </a:r>
            <a:r>
              <a:rPr lang="en-US" sz="2000" b="1" dirty="0"/>
              <a:t>conceptual map of what constitutes competent supervision. </a:t>
            </a:r>
            <a:r>
              <a:rPr lang="en-US" sz="2000" dirty="0"/>
              <a:t>They often see it more as a make-do-and-manage approach than as a proper </a:t>
            </a:r>
            <a:r>
              <a:rPr lang="en-US" sz="2000" b="1" dirty="0"/>
              <a:t>professional practice</a:t>
            </a:r>
            <a:r>
              <a:rPr lang="en-US" sz="2000" dirty="0"/>
              <a:t>.</a:t>
            </a:r>
          </a:p>
          <a:p>
            <a:r>
              <a:rPr lang="en-US" sz="2000" b="1" dirty="0"/>
              <a:t>Extended Professionality:</a:t>
            </a:r>
            <a:r>
              <a:rPr lang="en-US" sz="2000" dirty="0"/>
              <a:t> Training aims to move supervisors from a </a:t>
            </a:r>
            <a:r>
              <a:rPr lang="en-US" sz="2000" b="1" dirty="0"/>
              <a:t>"restricted" pole</a:t>
            </a:r>
            <a:r>
              <a:rPr lang="en-US" sz="2000" dirty="0"/>
              <a:t> (untrained, unrewarded) toward an </a:t>
            </a:r>
            <a:r>
              <a:rPr lang="en-US" sz="2000" b="1" dirty="0"/>
              <a:t>"extended" professionality</a:t>
            </a:r>
            <a:r>
              <a:rPr lang="en-US" sz="2000" dirty="0"/>
              <a:t> where supervision is recognized as a specialized pedagogical transaction.</a:t>
            </a:r>
          </a:p>
        </p:txBody>
      </p:sp>
      <p:sp>
        <p:nvSpPr>
          <p:cNvPr id="4" name="Textfeld 3">
            <a:extLst>
              <a:ext uri="{FF2B5EF4-FFF2-40B4-BE49-F238E27FC236}">
                <a16:creationId xmlns:a16="http://schemas.microsoft.com/office/drawing/2014/main" id="{0BEC2415-4D4A-42B9-E4F3-F9C171A501FD}"/>
              </a:ext>
            </a:extLst>
          </p:cNvPr>
          <p:cNvSpPr txBox="1"/>
          <p:nvPr/>
        </p:nvSpPr>
        <p:spPr>
          <a:xfrm>
            <a:off x="873623" y="769390"/>
            <a:ext cx="473914" cy="400110"/>
          </a:xfrm>
          <a:prstGeom prst="rect">
            <a:avLst/>
          </a:prstGeom>
          <a:noFill/>
        </p:spPr>
        <p:txBody>
          <a:bodyPr wrap="square">
            <a:spAutoFit/>
          </a:bodyPr>
          <a:lstStyle/>
          <a:p>
            <a:r>
              <a:rPr lang="de-DE" sz="2000" dirty="0">
                <a:solidFill>
                  <a:schemeClr val="bg1"/>
                </a:solidFill>
              </a:rPr>
              <a:t>16</a:t>
            </a:r>
          </a:p>
        </p:txBody>
      </p:sp>
    </p:spTree>
    <p:extLst>
      <p:ext uri="{BB962C8B-B14F-4D97-AF65-F5344CB8AC3E}">
        <p14:creationId xmlns:p14="http://schemas.microsoft.com/office/powerpoint/2010/main" val="42251130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B7E7E9-CE99-E459-5A91-4A67080EF95F}"/>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B3F538E0-5FE1-DE06-1E17-B2DC19A27798}"/>
              </a:ext>
            </a:extLst>
          </p:cNvPr>
          <p:cNvSpPr/>
          <p:nvPr/>
        </p:nvSpPr>
        <p:spPr>
          <a:xfrm>
            <a:off x="2010713" y="5583878"/>
            <a:ext cx="9537820" cy="745067"/>
          </a:xfrm>
          <a:prstGeom prst="rect">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le 1">
            <a:extLst>
              <a:ext uri="{FF2B5EF4-FFF2-40B4-BE49-F238E27FC236}">
                <a16:creationId xmlns:a16="http://schemas.microsoft.com/office/drawing/2014/main" id="{D978568C-3EAE-FEFB-5AB6-DDC47AE92621}"/>
              </a:ext>
            </a:extLst>
          </p:cNvPr>
          <p:cNvSpPr>
            <a:spLocks noGrp="1"/>
          </p:cNvSpPr>
          <p:nvPr>
            <p:ph type="title"/>
          </p:nvPr>
        </p:nvSpPr>
        <p:spPr>
          <a:xfrm>
            <a:off x="2010713" y="529055"/>
            <a:ext cx="10069320" cy="873025"/>
          </a:xfrm>
        </p:spPr>
        <p:txBody>
          <a:bodyPr/>
          <a:lstStyle/>
          <a:p>
            <a:r>
              <a:rPr lang="en-US" dirty="0"/>
              <a:t>The Human and Institutional Cost of Failure</a:t>
            </a:r>
          </a:p>
        </p:txBody>
      </p:sp>
      <p:sp>
        <p:nvSpPr>
          <p:cNvPr id="3" name="Content Placeholder 2">
            <a:extLst>
              <a:ext uri="{FF2B5EF4-FFF2-40B4-BE49-F238E27FC236}">
                <a16:creationId xmlns:a16="http://schemas.microsoft.com/office/drawing/2014/main" id="{CE04118E-8FD5-9C99-8EB0-4CAC864FD9BE}"/>
              </a:ext>
            </a:extLst>
          </p:cNvPr>
          <p:cNvSpPr>
            <a:spLocks noGrp="1"/>
          </p:cNvSpPr>
          <p:nvPr>
            <p:ph idx="1"/>
          </p:nvPr>
        </p:nvSpPr>
        <p:spPr>
          <a:xfrm>
            <a:off x="2010713" y="1711515"/>
            <a:ext cx="10069320" cy="4797658"/>
          </a:xfrm>
        </p:spPr>
        <p:txBody>
          <a:bodyPr>
            <a:noAutofit/>
          </a:bodyPr>
          <a:lstStyle/>
          <a:p>
            <a:r>
              <a:rPr lang="en-US" sz="2000" b="1" dirty="0"/>
              <a:t>The Primary Success Factor: </a:t>
            </a:r>
            <a:r>
              <a:rPr lang="en-US" sz="2000" dirty="0"/>
              <a:t>A functional supervisor-student relationship is one of the most important determinants of success and timely completion on the doctoral journey.</a:t>
            </a:r>
          </a:p>
          <a:p>
            <a:r>
              <a:rPr lang="en-US" sz="2000" b="1" dirty="0"/>
              <a:t>The Risk of Neglect: </a:t>
            </a:r>
            <a:r>
              <a:rPr lang="en-US" sz="2000" dirty="0"/>
              <a:t>Poor supervision leads to "research loneliness," burnout, and high attrition rates.</a:t>
            </a:r>
          </a:p>
          <a:p>
            <a:r>
              <a:rPr lang="en-US" sz="2000" b="1" dirty="0"/>
              <a:t>Ethical Concerns: </a:t>
            </a:r>
            <a:r>
              <a:rPr lang="en-US" sz="2000" dirty="0"/>
              <a:t>Common factors in negative student experiences include communication breakdowns, supervisor non-availability, and a lack of ethical consideration.</a:t>
            </a:r>
          </a:p>
          <a:p>
            <a:r>
              <a:rPr lang="en-US" sz="2000" b="1" dirty="0"/>
              <a:t>The Institutional Burden: </a:t>
            </a:r>
            <a:r>
              <a:rPr lang="en-US" sz="2000" dirty="0"/>
              <a:t>Low completion rates represent a mass frustration for students and a poor use of institutional and public resources.</a:t>
            </a:r>
            <a:br>
              <a:rPr lang="en-US" sz="2000" dirty="0"/>
            </a:br>
            <a:endParaRPr lang="en-US" sz="2000" dirty="0"/>
          </a:p>
          <a:p>
            <a:pPr marL="0" indent="0">
              <a:buNone/>
            </a:pPr>
            <a:r>
              <a:rPr lang="en-US" sz="2000" b="1" dirty="0">
                <a:solidFill>
                  <a:schemeClr val="bg1"/>
                </a:solidFill>
              </a:rPr>
              <a:t>Strengthening supervision is a moral and strategic imperative to protect candidate well-being and institutional reputation</a:t>
            </a:r>
            <a:endParaRPr lang="en-US" sz="2000" dirty="0">
              <a:solidFill>
                <a:schemeClr val="bg1"/>
              </a:solidFill>
            </a:endParaRPr>
          </a:p>
        </p:txBody>
      </p:sp>
      <p:sp>
        <p:nvSpPr>
          <p:cNvPr id="4" name="Textfeld 3">
            <a:extLst>
              <a:ext uri="{FF2B5EF4-FFF2-40B4-BE49-F238E27FC236}">
                <a16:creationId xmlns:a16="http://schemas.microsoft.com/office/drawing/2014/main" id="{FD1F8844-3209-ACBF-4D00-D6B147F70AC4}"/>
              </a:ext>
            </a:extLst>
          </p:cNvPr>
          <p:cNvSpPr txBox="1"/>
          <p:nvPr/>
        </p:nvSpPr>
        <p:spPr>
          <a:xfrm>
            <a:off x="873623" y="769390"/>
            <a:ext cx="473914" cy="400110"/>
          </a:xfrm>
          <a:prstGeom prst="rect">
            <a:avLst/>
          </a:prstGeom>
          <a:noFill/>
        </p:spPr>
        <p:txBody>
          <a:bodyPr wrap="square">
            <a:spAutoFit/>
          </a:bodyPr>
          <a:lstStyle/>
          <a:p>
            <a:r>
              <a:rPr lang="de-DE" sz="2000" dirty="0">
                <a:solidFill>
                  <a:schemeClr val="bg1"/>
                </a:solidFill>
              </a:rPr>
              <a:t>16</a:t>
            </a:r>
          </a:p>
        </p:txBody>
      </p:sp>
      <p:pic>
        <p:nvPicPr>
          <p:cNvPr id="5" name="Grafik 6" descr="Nach rechts zeigender Finger, Handrücken Silhouette">
            <a:extLst>
              <a:ext uri="{FF2B5EF4-FFF2-40B4-BE49-F238E27FC236}">
                <a16:creationId xmlns:a16="http://schemas.microsoft.com/office/drawing/2014/main" id="{72CD96A9-605D-D571-B822-50FA802FC521}"/>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1022013" y="5442373"/>
            <a:ext cx="914400" cy="914400"/>
          </a:xfrm>
          <a:prstGeom prst="rect">
            <a:avLst/>
          </a:prstGeom>
        </p:spPr>
      </p:pic>
    </p:spTree>
    <p:extLst>
      <p:ext uri="{BB962C8B-B14F-4D97-AF65-F5344CB8AC3E}">
        <p14:creationId xmlns:p14="http://schemas.microsoft.com/office/powerpoint/2010/main" val="10510828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292857-68DE-EAA1-9528-6BEE29A2E58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12C5B6D-5436-898A-6E12-2E8A942D5502}"/>
              </a:ext>
            </a:extLst>
          </p:cNvPr>
          <p:cNvSpPr>
            <a:spLocks noGrp="1"/>
          </p:cNvSpPr>
          <p:nvPr>
            <p:ph type="title"/>
          </p:nvPr>
        </p:nvSpPr>
        <p:spPr>
          <a:xfrm>
            <a:off x="2010713" y="529055"/>
            <a:ext cx="10069320" cy="873025"/>
          </a:xfrm>
        </p:spPr>
        <p:txBody>
          <a:bodyPr/>
          <a:lstStyle/>
          <a:p>
            <a:r>
              <a:rPr lang="en-US" dirty="0"/>
              <a:t>Professionalization as a Regional Mandate</a:t>
            </a:r>
          </a:p>
        </p:txBody>
      </p:sp>
      <p:sp>
        <p:nvSpPr>
          <p:cNvPr id="3" name="Content Placeholder 2">
            <a:extLst>
              <a:ext uri="{FF2B5EF4-FFF2-40B4-BE49-F238E27FC236}">
                <a16:creationId xmlns:a16="http://schemas.microsoft.com/office/drawing/2014/main" id="{E3BFEEB0-D10B-43BC-3B61-36DE415B1D98}"/>
              </a:ext>
            </a:extLst>
          </p:cNvPr>
          <p:cNvSpPr>
            <a:spLocks noGrp="1"/>
          </p:cNvSpPr>
          <p:nvPr>
            <p:ph idx="1"/>
          </p:nvPr>
        </p:nvSpPr>
        <p:spPr>
          <a:xfrm>
            <a:off x="2010713" y="1989222"/>
            <a:ext cx="9932469" cy="4187376"/>
          </a:xfrm>
        </p:spPr>
        <p:txBody>
          <a:bodyPr>
            <a:noAutofit/>
          </a:bodyPr>
          <a:lstStyle/>
          <a:p>
            <a:r>
              <a:rPr lang="en-US" sz="2000" b="1" dirty="0"/>
              <a:t>IUCEA Standards: </a:t>
            </a:r>
            <a:r>
              <a:rPr lang="en-US" sz="2000" dirty="0"/>
              <a:t>The Inter-University Council for East Africa (IUCEA) explicitly mandates that supervisors shall be trained and inducted on supervisory skills, regulatory systems, and ethics.</a:t>
            </a:r>
          </a:p>
          <a:p>
            <a:r>
              <a:rPr lang="en-US" sz="2000" b="1" dirty="0"/>
              <a:t>Institutional Responsibility: </a:t>
            </a:r>
            <a:r>
              <a:rPr lang="en-US" sz="2000" dirty="0"/>
              <a:t>International standards, including the Salzburg Principles, and IUCEA Guidelines state that providing professional development to supervisors is a core institutional responsibility.</a:t>
            </a:r>
          </a:p>
          <a:p>
            <a:r>
              <a:rPr lang="en-US" sz="2000" b="1" dirty="0"/>
              <a:t>Harmonization for Mobility: </a:t>
            </a:r>
            <a:r>
              <a:rPr lang="en-US" sz="2000" dirty="0"/>
              <a:t>Professionalizing supervision aligns your practice with regional guidelines, facilitating the mutual recognition of qualifications and student mobility across East Africa.</a:t>
            </a:r>
          </a:p>
          <a:p>
            <a:r>
              <a:rPr lang="en-US" sz="2000" b="1" dirty="0"/>
              <a:t>Quality Assurance: </a:t>
            </a:r>
            <a:r>
              <a:rPr lang="en-US" sz="2000" dirty="0"/>
              <a:t>Systematic training is the only way to bridge the "supervision gap" caused by rapid enrollment growth and a shortage of experienced mentors in the region.</a:t>
            </a:r>
          </a:p>
        </p:txBody>
      </p:sp>
      <p:sp>
        <p:nvSpPr>
          <p:cNvPr id="4" name="Textfeld 3">
            <a:extLst>
              <a:ext uri="{FF2B5EF4-FFF2-40B4-BE49-F238E27FC236}">
                <a16:creationId xmlns:a16="http://schemas.microsoft.com/office/drawing/2014/main" id="{C947F794-71A9-E3D9-A8C8-66A0FCCC3902}"/>
              </a:ext>
            </a:extLst>
          </p:cNvPr>
          <p:cNvSpPr txBox="1"/>
          <p:nvPr/>
        </p:nvSpPr>
        <p:spPr>
          <a:xfrm>
            <a:off x="873623" y="769390"/>
            <a:ext cx="473914" cy="400110"/>
          </a:xfrm>
          <a:prstGeom prst="rect">
            <a:avLst/>
          </a:prstGeom>
          <a:noFill/>
        </p:spPr>
        <p:txBody>
          <a:bodyPr wrap="square">
            <a:spAutoFit/>
          </a:bodyPr>
          <a:lstStyle/>
          <a:p>
            <a:r>
              <a:rPr lang="de-DE" sz="2000" dirty="0">
                <a:solidFill>
                  <a:schemeClr val="bg1"/>
                </a:solidFill>
              </a:rPr>
              <a:t>16</a:t>
            </a:r>
          </a:p>
        </p:txBody>
      </p:sp>
    </p:spTree>
    <p:extLst>
      <p:ext uri="{BB962C8B-B14F-4D97-AF65-F5344CB8AC3E}">
        <p14:creationId xmlns:p14="http://schemas.microsoft.com/office/powerpoint/2010/main" val="16937847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760D99-0E85-8AB9-3095-3984761872B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77A8B6B-73D5-2752-5C29-1B14FCFC92AF}"/>
              </a:ext>
            </a:extLst>
          </p:cNvPr>
          <p:cNvSpPr>
            <a:spLocks noGrp="1"/>
          </p:cNvSpPr>
          <p:nvPr>
            <p:ph type="ctrTitle"/>
          </p:nvPr>
        </p:nvSpPr>
        <p:spPr>
          <a:xfrm>
            <a:off x="2602759" y="2887134"/>
            <a:ext cx="8915399" cy="2262781"/>
          </a:xfrm>
        </p:spPr>
        <p:txBody>
          <a:bodyPr>
            <a:normAutofit fontScale="90000"/>
          </a:bodyPr>
          <a:lstStyle/>
          <a:p>
            <a:r>
              <a:rPr lang="en-US" dirty="0"/>
              <a:t>Need for Doctoral Qualifications in Sub-Sahara Africa</a:t>
            </a:r>
          </a:p>
        </p:txBody>
      </p:sp>
      <p:sp>
        <p:nvSpPr>
          <p:cNvPr id="5" name="Foliennummernplatzhalter 3">
            <a:extLst>
              <a:ext uri="{FF2B5EF4-FFF2-40B4-BE49-F238E27FC236}">
                <a16:creationId xmlns:a16="http://schemas.microsoft.com/office/drawing/2014/main" id="{96A09C40-8B31-2AE0-C9E6-9CE670641A73}"/>
              </a:ext>
            </a:extLst>
          </p:cNvPr>
          <p:cNvSpPr>
            <a:spLocks noGrp="1"/>
          </p:cNvSpPr>
          <p:nvPr>
            <p:ph type="sldNum" sz="quarter" idx="12"/>
          </p:nvPr>
        </p:nvSpPr>
        <p:spPr>
          <a:xfrm>
            <a:off x="525797" y="4475461"/>
            <a:ext cx="779767" cy="365125"/>
          </a:xfrm>
        </p:spPr>
        <p:txBody>
          <a:bodyPr/>
          <a:lstStyle/>
          <a:p>
            <a:fld id="{D57F1E4F-1CFF-5643-939E-217C01CDF565}" type="slidenum">
              <a:rPr lang="en-US" smtClean="0"/>
              <a:pPr/>
              <a:t>23</a:t>
            </a:fld>
            <a:endParaRPr lang="en-US" dirty="0"/>
          </a:p>
        </p:txBody>
      </p:sp>
    </p:spTree>
    <p:extLst>
      <p:ext uri="{BB962C8B-B14F-4D97-AF65-F5344CB8AC3E}">
        <p14:creationId xmlns:p14="http://schemas.microsoft.com/office/powerpoint/2010/main" val="37846926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8111" y="588015"/>
            <a:ext cx="8911687" cy="1280890"/>
          </a:xfrm>
        </p:spPr>
        <p:txBody>
          <a:bodyPr/>
          <a:lstStyle/>
          <a:p>
            <a:r>
              <a:rPr lang="en-US" dirty="0"/>
              <a:t>Introduction</a:t>
            </a:r>
          </a:p>
        </p:txBody>
      </p:sp>
      <p:sp>
        <p:nvSpPr>
          <p:cNvPr id="3" name="Content Placeholder 2"/>
          <p:cNvSpPr>
            <a:spLocks noGrp="1"/>
          </p:cNvSpPr>
          <p:nvPr>
            <p:ph idx="1"/>
          </p:nvPr>
        </p:nvSpPr>
        <p:spPr>
          <a:xfrm>
            <a:off x="2273968" y="1519989"/>
            <a:ext cx="9918032" cy="5233024"/>
          </a:xfrm>
        </p:spPr>
        <p:txBody>
          <a:bodyPr>
            <a:noAutofit/>
          </a:bodyPr>
          <a:lstStyle/>
          <a:p>
            <a:r>
              <a:rPr lang="en-US" sz="2100" dirty="0"/>
              <a:t>In 2023, World Bank recommended 100,000 PhDs within 10 years in Africa</a:t>
            </a:r>
          </a:p>
          <a:p>
            <a:r>
              <a:rPr lang="en-US" sz="2100" dirty="0"/>
              <a:t>Doctoral qualifications were required to solve continental’s problems</a:t>
            </a:r>
          </a:p>
          <a:p>
            <a:r>
              <a:rPr lang="en-US" sz="2100" dirty="0"/>
              <a:t>Critical mass of intellectuals was required to continuously analyze challenges facing Africa</a:t>
            </a:r>
          </a:p>
          <a:p>
            <a:r>
              <a:rPr lang="en-US" sz="2100" dirty="0"/>
              <a:t>Comparatively, Africa has </a:t>
            </a:r>
            <a:r>
              <a:rPr lang="en-US" sz="2100" b="1" dirty="0"/>
              <a:t>198</a:t>
            </a:r>
            <a:r>
              <a:rPr lang="en-US" sz="2100" dirty="0"/>
              <a:t> researchers </a:t>
            </a:r>
            <a:r>
              <a:rPr lang="en-US" sz="2100" b="1" dirty="0"/>
              <a:t>per 1 million </a:t>
            </a:r>
            <a:r>
              <a:rPr lang="en-US" sz="2100" dirty="0"/>
              <a:t>people compared to </a:t>
            </a:r>
          </a:p>
          <a:p>
            <a:pPr lvl="1"/>
            <a:r>
              <a:rPr lang="en-US" sz="2100" dirty="0"/>
              <a:t>428 in Chile, </a:t>
            </a:r>
          </a:p>
          <a:p>
            <a:pPr lvl="1"/>
            <a:r>
              <a:rPr lang="en-US" sz="2100" dirty="0"/>
              <a:t>4,260 in Canada, </a:t>
            </a:r>
          </a:p>
          <a:p>
            <a:pPr lvl="1"/>
            <a:r>
              <a:rPr lang="en-US" sz="2100" dirty="0"/>
              <a:t>4,269 in the UK, and </a:t>
            </a:r>
          </a:p>
          <a:p>
            <a:pPr lvl="1"/>
            <a:r>
              <a:rPr lang="en-US" sz="2100" dirty="0"/>
              <a:t>4,663 in the USA</a:t>
            </a:r>
          </a:p>
          <a:p>
            <a:r>
              <a:rPr lang="en-US" sz="2100" dirty="0"/>
              <a:t>While Sub-Saharan Africa has 12% of the world’s population, it accounts for only about 1% of the global research output (World Bank 2014). ( see 6, p.160)</a:t>
            </a:r>
          </a:p>
        </p:txBody>
      </p:sp>
      <p:sp>
        <p:nvSpPr>
          <p:cNvPr id="4" name="Foliennummernplatzhalter 3">
            <a:extLst>
              <a:ext uri="{FF2B5EF4-FFF2-40B4-BE49-F238E27FC236}">
                <a16:creationId xmlns:a16="http://schemas.microsoft.com/office/drawing/2014/main" id="{DEB7D1B9-5A91-725F-3526-A6AD8C46E92D}"/>
              </a:ext>
            </a:extLst>
          </p:cNvPr>
          <p:cNvSpPr>
            <a:spLocks noGrp="1"/>
          </p:cNvSpPr>
          <p:nvPr>
            <p:ph type="sldNum" sz="quarter" idx="12"/>
          </p:nvPr>
        </p:nvSpPr>
        <p:spPr>
          <a:xfrm>
            <a:off x="531812" y="787782"/>
            <a:ext cx="779767" cy="365125"/>
          </a:xfrm>
        </p:spPr>
        <p:txBody>
          <a:bodyPr/>
          <a:lstStyle/>
          <a:p>
            <a:fld id="{D57F1E4F-1CFF-5643-939E-217C01CDF565}" type="slidenum">
              <a:rPr lang="en-US" smtClean="0"/>
              <a:pPr/>
              <a:t>24</a:t>
            </a:fld>
            <a:endParaRPr lang="en-US" dirty="0"/>
          </a:p>
        </p:txBody>
      </p:sp>
    </p:spTree>
    <p:extLst>
      <p:ext uri="{BB962C8B-B14F-4D97-AF65-F5344CB8AC3E}">
        <p14:creationId xmlns:p14="http://schemas.microsoft.com/office/powerpoint/2010/main" val="9984758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92925" y="1745098"/>
            <a:ext cx="8042818" cy="3777622"/>
          </a:xfrm>
        </p:spPr>
        <p:txBody>
          <a:bodyPr>
            <a:noAutofit/>
          </a:bodyPr>
          <a:lstStyle/>
          <a:p>
            <a:pPr marL="0" indent="0">
              <a:buNone/>
            </a:pPr>
            <a:r>
              <a:rPr lang="en-US" sz="2400" dirty="0"/>
              <a:t>Please </a:t>
            </a:r>
            <a:r>
              <a:rPr lang="en-US" sz="2400" u="sng" dirty="0"/>
              <a:t>discuss in small groups </a:t>
            </a:r>
            <a:r>
              <a:rPr lang="en-US" sz="2400" dirty="0"/>
              <a:t>the following questions:</a:t>
            </a:r>
          </a:p>
          <a:p>
            <a:r>
              <a:rPr lang="en-US" sz="2400" dirty="0"/>
              <a:t>What do you see as the </a:t>
            </a:r>
            <a:r>
              <a:rPr lang="en-US" sz="2400" u="sng" dirty="0"/>
              <a:t>biggest challenges </a:t>
            </a:r>
            <a:r>
              <a:rPr lang="en-US" sz="2400" dirty="0"/>
              <a:t>in your environment in achieving high-quality doctoral training?</a:t>
            </a:r>
          </a:p>
          <a:p>
            <a:r>
              <a:rPr lang="en-US" sz="2400" dirty="0"/>
              <a:t>What are </a:t>
            </a:r>
            <a:r>
              <a:rPr lang="en-US" sz="2400" u="sng" dirty="0"/>
              <a:t>other reasons </a:t>
            </a:r>
            <a:r>
              <a:rPr lang="en-US" sz="2400" dirty="0"/>
              <a:t>driving Africans into enrolling for PhD?</a:t>
            </a:r>
          </a:p>
          <a:p>
            <a:pPr marL="0" indent="0">
              <a:buNone/>
            </a:pPr>
            <a:endParaRPr lang="en-US" sz="2400" dirty="0"/>
          </a:p>
          <a:p>
            <a:pPr marL="0" indent="0">
              <a:buNone/>
            </a:pPr>
            <a:endParaRPr lang="en-US" sz="2400" dirty="0"/>
          </a:p>
        </p:txBody>
      </p:sp>
      <p:sp>
        <p:nvSpPr>
          <p:cNvPr id="4" name="Title 1">
            <a:extLst>
              <a:ext uri="{FF2B5EF4-FFF2-40B4-BE49-F238E27FC236}">
                <a16:creationId xmlns:a16="http://schemas.microsoft.com/office/drawing/2014/main" id="{B23A4666-CB51-866E-328A-7A615DBF3DEC}"/>
              </a:ext>
            </a:extLst>
          </p:cNvPr>
          <p:cNvSpPr>
            <a:spLocks noGrp="1"/>
          </p:cNvSpPr>
          <p:nvPr>
            <p:ph type="title"/>
          </p:nvPr>
        </p:nvSpPr>
        <p:spPr>
          <a:xfrm>
            <a:off x="2592925" y="624110"/>
            <a:ext cx="8911687" cy="1280890"/>
          </a:xfrm>
        </p:spPr>
        <p:txBody>
          <a:bodyPr vert="horz" lIns="91440" tIns="45720" rIns="91440" bIns="45720" rtlCol="0" anchor="t">
            <a:normAutofit/>
          </a:bodyPr>
          <a:lstStyle/>
          <a:p>
            <a:r>
              <a:rPr lang="en-US" dirty="0">
                <a:solidFill>
                  <a:srgbClr val="A53010"/>
                </a:solidFill>
              </a:rPr>
              <a:t>Group reflection</a:t>
            </a:r>
          </a:p>
        </p:txBody>
      </p:sp>
      <p:sp>
        <p:nvSpPr>
          <p:cNvPr id="2" name="Foliennummernplatzhalter 1">
            <a:extLst>
              <a:ext uri="{FF2B5EF4-FFF2-40B4-BE49-F238E27FC236}">
                <a16:creationId xmlns:a16="http://schemas.microsoft.com/office/drawing/2014/main" id="{404C3502-68F4-4BE0-477E-14956DE06E92}"/>
              </a:ext>
            </a:extLst>
          </p:cNvPr>
          <p:cNvSpPr>
            <a:spLocks noGrp="1"/>
          </p:cNvSpPr>
          <p:nvPr>
            <p:ph type="sldNum" sz="quarter" idx="12"/>
          </p:nvPr>
        </p:nvSpPr>
        <p:spPr/>
        <p:txBody>
          <a:bodyPr/>
          <a:lstStyle/>
          <a:p>
            <a:fld id="{D57F1E4F-1CFF-5643-939E-217C01CDF565}" type="slidenum">
              <a:rPr lang="en-US" smtClean="0"/>
              <a:pPr/>
              <a:t>25</a:t>
            </a:fld>
            <a:endParaRPr lang="en-US" dirty="0"/>
          </a:p>
        </p:txBody>
      </p:sp>
      <p:pic>
        <p:nvPicPr>
          <p:cNvPr id="5" name="Grafik 4" descr="Sanduhr 30% mit einfarbiger Füllung">
            <a:extLst>
              <a:ext uri="{FF2B5EF4-FFF2-40B4-BE49-F238E27FC236}">
                <a16:creationId xmlns:a16="http://schemas.microsoft.com/office/drawing/2014/main" id="{9815B543-E61D-B6D3-8077-F86752D80E0D}"/>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336019" y="1413794"/>
            <a:ext cx="662609" cy="662609"/>
          </a:xfrm>
          <a:prstGeom prst="rect">
            <a:avLst/>
          </a:prstGeom>
        </p:spPr>
      </p:pic>
      <p:sp>
        <p:nvSpPr>
          <p:cNvPr id="6" name="Textfeld 5">
            <a:extLst>
              <a:ext uri="{FF2B5EF4-FFF2-40B4-BE49-F238E27FC236}">
                <a16:creationId xmlns:a16="http://schemas.microsoft.com/office/drawing/2014/main" id="{3449902D-FCF2-8888-AA5C-0B3F62D3B4B7}"/>
              </a:ext>
            </a:extLst>
          </p:cNvPr>
          <p:cNvSpPr txBox="1"/>
          <p:nvPr/>
        </p:nvSpPr>
        <p:spPr>
          <a:xfrm>
            <a:off x="883416" y="1733490"/>
            <a:ext cx="1000595" cy="400110"/>
          </a:xfrm>
          <a:prstGeom prst="rect">
            <a:avLst/>
          </a:prstGeom>
          <a:noFill/>
        </p:spPr>
        <p:txBody>
          <a:bodyPr wrap="none" rtlCol="0">
            <a:spAutoFit/>
          </a:bodyPr>
          <a:lstStyle/>
          <a:p>
            <a:r>
              <a:rPr lang="de-AT" sz="2000" b="1" dirty="0"/>
              <a:t>10 min</a:t>
            </a:r>
          </a:p>
        </p:txBody>
      </p:sp>
      <p:pic>
        <p:nvPicPr>
          <p:cNvPr id="8" name="Grafik 7" descr="Gruppenbrainstorming mit einfarbiger Füllung">
            <a:extLst>
              <a:ext uri="{FF2B5EF4-FFF2-40B4-BE49-F238E27FC236}">
                <a16:creationId xmlns:a16="http://schemas.microsoft.com/office/drawing/2014/main" id="{EF8837AE-AB36-64F1-DF31-E209F7C9B6D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41428" y="2656986"/>
            <a:ext cx="914400" cy="914400"/>
          </a:xfrm>
          <a:prstGeom prst="rect">
            <a:avLst/>
          </a:prstGeom>
        </p:spPr>
      </p:pic>
    </p:spTree>
    <p:extLst>
      <p:ext uri="{BB962C8B-B14F-4D97-AF65-F5344CB8AC3E}">
        <p14:creationId xmlns:p14="http://schemas.microsoft.com/office/powerpoint/2010/main" val="89842894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6627" y="570927"/>
            <a:ext cx="9551404" cy="1034873"/>
          </a:xfrm>
        </p:spPr>
        <p:txBody>
          <a:bodyPr vert="horz" lIns="91440" tIns="45720" rIns="91440" bIns="45720" rtlCol="0" anchor="t">
            <a:normAutofit/>
          </a:bodyPr>
          <a:lstStyle/>
          <a:p>
            <a:r>
              <a:rPr lang="en-US" dirty="0"/>
              <a:t>Challenges Facing PhD Training in Africa</a:t>
            </a:r>
          </a:p>
        </p:txBody>
      </p:sp>
      <p:sp>
        <p:nvSpPr>
          <p:cNvPr id="3" name="Content Placeholder 2"/>
          <p:cNvSpPr>
            <a:spLocks noGrp="1"/>
          </p:cNvSpPr>
          <p:nvPr>
            <p:ph idx="1"/>
          </p:nvPr>
        </p:nvSpPr>
        <p:spPr>
          <a:xfrm>
            <a:off x="2252327" y="1745841"/>
            <a:ext cx="8915400" cy="3117669"/>
          </a:xfrm>
        </p:spPr>
        <p:txBody>
          <a:bodyPr>
            <a:noAutofit/>
          </a:bodyPr>
          <a:lstStyle/>
          <a:p>
            <a:r>
              <a:rPr lang="en-US" sz="2400" dirty="0"/>
              <a:t>Ineffective and weak master </a:t>
            </a:r>
            <a:r>
              <a:rPr lang="en-US" sz="2400" dirty="0" err="1"/>
              <a:t>programmes</a:t>
            </a:r>
            <a:r>
              <a:rPr lang="en-US" sz="2400" dirty="0"/>
              <a:t> that not research-driven and aligned to research discourse in Africa </a:t>
            </a:r>
          </a:p>
          <a:p>
            <a:r>
              <a:rPr lang="en-US" sz="2400" dirty="0"/>
              <a:t>Student supervision is not thorough because supervisors lack basic training in the fundamental principles of effective theses supervision</a:t>
            </a:r>
          </a:p>
          <a:p>
            <a:r>
              <a:rPr lang="en-US" sz="2400" dirty="0"/>
              <a:t>Lack of Research Capacities: No enough qualified human personnel</a:t>
            </a:r>
          </a:p>
          <a:p>
            <a:r>
              <a:rPr lang="en-US" sz="2400" dirty="0"/>
              <a:t>Inadequate funding and support systems for the faculty, staff and students</a:t>
            </a:r>
          </a:p>
          <a:p>
            <a:r>
              <a:rPr lang="en-US" sz="2400" dirty="0"/>
              <a:t>Poor working environment and remuneration of faculty and staff in comparison with the developed world</a:t>
            </a:r>
          </a:p>
          <a:p>
            <a:pPr marL="0" indent="0">
              <a:buNone/>
            </a:pPr>
            <a:endParaRPr lang="en-US" sz="2400" dirty="0"/>
          </a:p>
          <a:p>
            <a:pPr marL="0" indent="0">
              <a:buNone/>
            </a:pPr>
            <a:endParaRPr lang="en-US" sz="2400" dirty="0"/>
          </a:p>
          <a:p>
            <a:pPr marL="0" indent="0">
              <a:buNone/>
            </a:pPr>
            <a:endParaRPr lang="en-US" sz="2400" dirty="0"/>
          </a:p>
          <a:p>
            <a:endParaRPr lang="en-US" sz="2400" dirty="0"/>
          </a:p>
        </p:txBody>
      </p:sp>
      <p:sp>
        <p:nvSpPr>
          <p:cNvPr id="4" name="Foliennummernplatzhalter 3">
            <a:extLst>
              <a:ext uri="{FF2B5EF4-FFF2-40B4-BE49-F238E27FC236}">
                <a16:creationId xmlns:a16="http://schemas.microsoft.com/office/drawing/2014/main" id="{B1E55016-1018-CA8D-F3C9-6B9F65FFDD21}"/>
              </a:ext>
            </a:extLst>
          </p:cNvPr>
          <p:cNvSpPr>
            <a:spLocks noGrp="1"/>
          </p:cNvSpPr>
          <p:nvPr>
            <p:ph type="sldNum" sz="quarter" idx="12"/>
          </p:nvPr>
        </p:nvSpPr>
        <p:spPr>
          <a:xfrm>
            <a:off x="531812" y="787782"/>
            <a:ext cx="779767" cy="365125"/>
          </a:xfrm>
        </p:spPr>
        <p:txBody>
          <a:bodyPr/>
          <a:lstStyle/>
          <a:p>
            <a:fld id="{D57F1E4F-1CFF-5643-939E-217C01CDF565}" type="slidenum">
              <a:rPr lang="en-US" smtClean="0"/>
              <a:pPr/>
              <a:t>26</a:t>
            </a:fld>
            <a:endParaRPr lang="en-US" dirty="0"/>
          </a:p>
        </p:txBody>
      </p:sp>
    </p:spTree>
    <p:extLst>
      <p:ext uri="{BB962C8B-B14F-4D97-AF65-F5344CB8AC3E}">
        <p14:creationId xmlns:p14="http://schemas.microsoft.com/office/powerpoint/2010/main" val="284701896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16988" y="608902"/>
            <a:ext cx="8911687" cy="1280890"/>
          </a:xfrm>
        </p:spPr>
        <p:txBody>
          <a:bodyPr/>
          <a:lstStyle/>
          <a:p>
            <a:r>
              <a:rPr lang="en-US" dirty="0"/>
              <a:t>Comparative Data of PhDs for Research &amp; Development</a:t>
            </a:r>
          </a:p>
        </p:txBody>
      </p:sp>
      <p:graphicFrame>
        <p:nvGraphicFramePr>
          <p:cNvPr id="8" name="Diagramm 7">
            <a:extLst>
              <a:ext uri="{FF2B5EF4-FFF2-40B4-BE49-F238E27FC236}">
                <a16:creationId xmlns:a16="http://schemas.microsoft.com/office/drawing/2014/main" id="{B35C4B51-C1B2-F570-D7A0-EDB19C5137F5}"/>
              </a:ext>
            </a:extLst>
          </p:cNvPr>
          <p:cNvGraphicFramePr>
            <a:graphicFrameLocks/>
          </p:cNvGraphicFramePr>
          <p:nvPr>
            <p:extLst>
              <p:ext uri="{D42A27DB-BD31-4B8C-83A1-F6EECF244321}">
                <p14:modId xmlns:p14="http://schemas.microsoft.com/office/powerpoint/2010/main" val="4118659436"/>
              </p:ext>
            </p:extLst>
          </p:nvPr>
        </p:nvGraphicFramePr>
        <p:xfrm>
          <a:off x="1923293" y="1980583"/>
          <a:ext cx="9186597" cy="4023834"/>
        </p:xfrm>
        <a:graphic>
          <a:graphicData uri="http://schemas.openxmlformats.org/drawingml/2006/chart">
            <c:chart xmlns:c="http://schemas.openxmlformats.org/drawingml/2006/chart" xmlns:r="http://schemas.openxmlformats.org/officeDocument/2006/relationships" r:id="rId2"/>
          </a:graphicData>
        </a:graphic>
      </p:graphicFrame>
      <p:sp>
        <p:nvSpPr>
          <p:cNvPr id="9" name="Textfeld 8">
            <a:extLst>
              <a:ext uri="{FF2B5EF4-FFF2-40B4-BE49-F238E27FC236}">
                <a16:creationId xmlns:a16="http://schemas.microsoft.com/office/drawing/2014/main" id="{39B284E4-3841-C973-3DB9-3D42752E67F5}"/>
              </a:ext>
            </a:extLst>
          </p:cNvPr>
          <p:cNvSpPr txBox="1"/>
          <p:nvPr/>
        </p:nvSpPr>
        <p:spPr>
          <a:xfrm>
            <a:off x="7770514" y="6095209"/>
            <a:ext cx="3339376" cy="307777"/>
          </a:xfrm>
          <a:prstGeom prst="rect">
            <a:avLst/>
          </a:prstGeom>
          <a:noFill/>
        </p:spPr>
        <p:txBody>
          <a:bodyPr wrap="none" rtlCol="0">
            <a:spAutoFit/>
          </a:bodyPr>
          <a:lstStyle/>
          <a:p>
            <a:r>
              <a:rPr lang="de-AT" sz="1400" dirty="0"/>
              <a:t>source: https://data.worldbank.org/</a:t>
            </a:r>
          </a:p>
        </p:txBody>
      </p:sp>
      <p:sp>
        <p:nvSpPr>
          <p:cNvPr id="3" name="Foliennummernplatzhalter 3">
            <a:extLst>
              <a:ext uri="{FF2B5EF4-FFF2-40B4-BE49-F238E27FC236}">
                <a16:creationId xmlns:a16="http://schemas.microsoft.com/office/drawing/2014/main" id="{D2964B55-33E1-8A6F-0C92-BF366F4775CF}"/>
              </a:ext>
            </a:extLst>
          </p:cNvPr>
          <p:cNvSpPr>
            <a:spLocks noGrp="1"/>
          </p:cNvSpPr>
          <p:nvPr>
            <p:ph type="sldNum" sz="quarter" idx="12"/>
          </p:nvPr>
        </p:nvSpPr>
        <p:spPr>
          <a:xfrm>
            <a:off x="531812" y="787782"/>
            <a:ext cx="779767" cy="365125"/>
          </a:xfrm>
        </p:spPr>
        <p:txBody>
          <a:bodyPr/>
          <a:lstStyle/>
          <a:p>
            <a:fld id="{D57F1E4F-1CFF-5643-939E-217C01CDF565}" type="slidenum">
              <a:rPr lang="en-US" smtClean="0"/>
              <a:pPr/>
              <a:t>27</a:t>
            </a:fld>
            <a:endParaRPr lang="en-US" dirty="0"/>
          </a:p>
        </p:txBody>
      </p:sp>
    </p:spTree>
    <p:extLst>
      <p:ext uri="{BB962C8B-B14F-4D97-AF65-F5344CB8AC3E}">
        <p14:creationId xmlns:p14="http://schemas.microsoft.com/office/powerpoint/2010/main" val="191141776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58F625-E98B-DE4F-8417-D368BEF062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1F9E79F-C86C-3B1D-2677-CFC54E80FC13}"/>
              </a:ext>
            </a:extLst>
          </p:cNvPr>
          <p:cNvSpPr>
            <a:spLocks noGrp="1"/>
          </p:cNvSpPr>
          <p:nvPr>
            <p:ph type="title"/>
          </p:nvPr>
        </p:nvSpPr>
        <p:spPr/>
        <p:txBody>
          <a:bodyPr/>
          <a:lstStyle/>
          <a:p>
            <a:r>
              <a:rPr lang="de-DE" dirty="0" err="1"/>
              <a:t>Africa</a:t>
            </a:r>
            <a:r>
              <a:rPr lang="de-DE" dirty="0"/>
              <a:t>: True </a:t>
            </a:r>
            <a:r>
              <a:rPr lang="de-DE" dirty="0" err="1"/>
              <a:t>size</a:t>
            </a:r>
            <a:r>
              <a:rPr lang="de-DE" dirty="0"/>
              <a:t> in </a:t>
            </a:r>
            <a:r>
              <a:rPr lang="de-DE" dirty="0" err="1"/>
              <a:t>space</a:t>
            </a:r>
            <a:endParaRPr lang="en-US" dirty="0"/>
          </a:p>
        </p:txBody>
      </p:sp>
      <p:pic>
        <p:nvPicPr>
          <p:cNvPr id="6" name="Picture 5">
            <a:extLst>
              <a:ext uri="{FF2B5EF4-FFF2-40B4-BE49-F238E27FC236}">
                <a16:creationId xmlns:a16="http://schemas.microsoft.com/office/drawing/2014/main" id="{3BDBA7FE-B256-B4B8-044C-C9B8FD8F1B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05549" y="1506590"/>
            <a:ext cx="8577943" cy="4288972"/>
          </a:xfrm>
          <a:prstGeom prst="rect">
            <a:avLst/>
          </a:prstGeom>
          <a:ln>
            <a:solidFill>
              <a:schemeClr val="tx1"/>
            </a:solidFill>
          </a:ln>
          <a:effectLst>
            <a:outerShdw blurRad="76200" dir="18900000" sy="23000" kx="-1200000" algn="bl" rotWithShape="0">
              <a:prstClr val="black">
                <a:alpha val="20000"/>
              </a:prstClr>
            </a:outerShdw>
          </a:effectLst>
        </p:spPr>
      </p:pic>
      <p:sp>
        <p:nvSpPr>
          <p:cNvPr id="7" name="TextBox 6">
            <a:extLst>
              <a:ext uri="{FF2B5EF4-FFF2-40B4-BE49-F238E27FC236}">
                <a16:creationId xmlns:a16="http://schemas.microsoft.com/office/drawing/2014/main" id="{AF8F1EE2-4AFB-B0FF-F6A6-F201C64B1FF8}"/>
              </a:ext>
            </a:extLst>
          </p:cNvPr>
          <p:cNvSpPr txBox="1"/>
          <p:nvPr/>
        </p:nvSpPr>
        <p:spPr>
          <a:xfrm>
            <a:off x="7625569" y="5926113"/>
            <a:ext cx="3121367" cy="307777"/>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solidFill>
                  <a:prstClr val="black"/>
                </a:solidFill>
                <a:latin typeface="Century Gothic" panose="020B0502020202020204"/>
              </a:rPr>
              <a:t>s</a:t>
            </a:r>
            <a:r>
              <a:rPr kumimoji="0" lang="en-US" sz="1400" b="0" i="0" u="none" strike="noStrike" kern="1200" cap="none" spc="0" normalizeH="0" baseline="0" noProof="0" dirty="0" err="1">
                <a:ln>
                  <a:noFill/>
                </a:ln>
                <a:solidFill>
                  <a:prstClr val="black"/>
                </a:solidFill>
                <a:effectLst/>
                <a:uLnTx/>
                <a:uFillTx/>
                <a:latin typeface="Century Gothic" panose="020B0502020202020204"/>
                <a:ea typeface="+mn-ea"/>
                <a:cs typeface="+mn-cs"/>
              </a:rPr>
              <a:t>ource</a:t>
            </a:r>
            <a:r>
              <a:rPr kumimoji="0" lang="en-US" sz="1400" b="0" i="0" u="none" strike="noStrike" kern="1200" cap="none" spc="0" normalizeH="0" baseline="0" noProof="0" dirty="0">
                <a:ln>
                  <a:noFill/>
                </a:ln>
                <a:solidFill>
                  <a:prstClr val="black"/>
                </a:solidFill>
                <a:effectLst/>
                <a:uLnTx/>
                <a:uFillTx/>
                <a:latin typeface="Century Gothic" panose="020B0502020202020204"/>
                <a:ea typeface="+mn-ea"/>
                <a:cs typeface="+mn-cs"/>
              </a:rPr>
              <a:t>: https://worldmapper.org/</a:t>
            </a:r>
            <a:endParaRPr kumimoji="0" lang="de-DE" sz="1400" b="0" i="0" u="none" strike="noStrike" kern="1200" cap="none" spc="0" normalizeH="0" baseline="0" noProof="0" dirty="0">
              <a:ln>
                <a:noFill/>
              </a:ln>
              <a:solidFill>
                <a:prstClr val="black"/>
              </a:solidFill>
              <a:effectLst/>
              <a:uLnTx/>
              <a:uFillTx/>
              <a:latin typeface="Century Gothic" panose="020B0502020202020204"/>
              <a:ea typeface="+mn-ea"/>
              <a:cs typeface="+mn-cs"/>
            </a:endParaRPr>
          </a:p>
        </p:txBody>
      </p:sp>
      <p:sp>
        <p:nvSpPr>
          <p:cNvPr id="3" name="Foliennummernplatzhalter 3">
            <a:extLst>
              <a:ext uri="{FF2B5EF4-FFF2-40B4-BE49-F238E27FC236}">
                <a16:creationId xmlns:a16="http://schemas.microsoft.com/office/drawing/2014/main" id="{F87A3A1A-6D63-104F-FA10-07BBFFEFD7F2}"/>
              </a:ext>
            </a:extLst>
          </p:cNvPr>
          <p:cNvSpPr>
            <a:spLocks noGrp="1"/>
          </p:cNvSpPr>
          <p:nvPr>
            <p:ph type="sldNum" sz="quarter" idx="12"/>
          </p:nvPr>
        </p:nvSpPr>
        <p:spPr>
          <a:xfrm>
            <a:off x="531812" y="787782"/>
            <a:ext cx="779767" cy="365125"/>
          </a:xfrm>
        </p:spPr>
        <p:txBody>
          <a:bodyPr/>
          <a:lstStyle/>
          <a:p>
            <a:fld id="{D57F1E4F-1CFF-5643-939E-217C01CDF565}" type="slidenum">
              <a:rPr lang="en-US" smtClean="0"/>
              <a:pPr/>
              <a:t>28</a:t>
            </a:fld>
            <a:endParaRPr lang="en-US" dirty="0"/>
          </a:p>
        </p:txBody>
      </p:sp>
    </p:spTree>
    <p:extLst>
      <p:ext uri="{BB962C8B-B14F-4D97-AF65-F5344CB8AC3E}">
        <p14:creationId xmlns:p14="http://schemas.microsoft.com/office/powerpoint/2010/main" val="86195382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B4012E-BBA5-E735-5A49-58192C0658E5}"/>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B6F6820C-8B1B-0236-6DC9-9252F8E854B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20501" y="1536152"/>
            <a:ext cx="8577944" cy="4288972"/>
          </a:xfrm>
          <a:prstGeom prst="rect">
            <a:avLst/>
          </a:prstGeom>
          <a:ln>
            <a:solidFill>
              <a:schemeClr val="tx1"/>
            </a:solidFill>
          </a:ln>
          <a:effectLst>
            <a:outerShdw blurRad="76200" dir="18900000" sy="23000" kx="-1200000" algn="bl" rotWithShape="0">
              <a:prstClr val="black">
                <a:alpha val="20000"/>
              </a:prstClr>
            </a:outerShdw>
          </a:effectLst>
        </p:spPr>
      </p:pic>
      <p:sp>
        <p:nvSpPr>
          <p:cNvPr id="2" name="Title 1">
            <a:extLst>
              <a:ext uri="{FF2B5EF4-FFF2-40B4-BE49-F238E27FC236}">
                <a16:creationId xmlns:a16="http://schemas.microsoft.com/office/drawing/2014/main" id="{6C328E9F-7A81-87E3-89EB-558DC9DEBDFA}"/>
              </a:ext>
            </a:extLst>
          </p:cNvPr>
          <p:cNvSpPr>
            <a:spLocks noGrp="1"/>
          </p:cNvSpPr>
          <p:nvPr>
            <p:ph type="title"/>
          </p:nvPr>
        </p:nvSpPr>
        <p:spPr/>
        <p:txBody>
          <a:bodyPr/>
          <a:lstStyle/>
          <a:p>
            <a:r>
              <a:rPr lang="de-DE" dirty="0" err="1"/>
              <a:t>Africa</a:t>
            </a:r>
            <a:r>
              <a:rPr lang="de-DE" dirty="0"/>
              <a:t>: Share in </a:t>
            </a:r>
            <a:r>
              <a:rPr lang="de-DE" dirty="0" err="1"/>
              <a:t>population</a:t>
            </a:r>
            <a:endParaRPr lang="en-US" dirty="0"/>
          </a:p>
        </p:txBody>
      </p:sp>
      <p:sp>
        <p:nvSpPr>
          <p:cNvPr id="4" name="TextBox 6">
            <a:extLst>
              <a:ext uri="{FF2B5EF4-FFF2-40B4-BE49-F238E27FC236}">
                <a16:creationId xmlns:a16="http://schemas.microsoft.com/office/drawing/2014/main" id="{CFCB78F4-60EC-FA2B-BEA0-EB16181C2409}"/>
              </a:ext>
            </a:extLst>
          </p:cNvPr>
          <p:cNvSpPr txBox="1"/>
          <p:nvPr/>
        </p:nvSpPr>
        <p:spPr>
          <a:xfrm>
            <a:off x="7618522" y="5926113"/>
            <a:ext cx="3100529" cy="307777"/>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solidFill>
                  <a:prstClr val="black"/>
                </a:solidFill>
                <a:latin typeface="Century Gothic" panose="020B0502020202020204"/>
              </a:rPr>
              <a:t>s</a:t>
            </a:r>
            <a:r>
              <a:rPr kumimoji="0" lang="en-US" sz="1400" b="0" i="0" u="none" strike="noStrike" kern="1200" cap="none" spc="0" normalizeH="0" baseline="0" noProof="0" dirty="0" err="1">
                <a:ln>
                  <a:noFill/>
                </a:ln>
                <a:solidFill>
                  <a:prstClr val="black"/>
                </a:solidFill>
                <a:effectLst/>
                <a:uLnTx/>
                <a:uFillTx/>
                <a:latin typeface="Century Gothic" panose="020B0502020202020204"/>
                <a:ea typeface="+mn-ea"/>
                <a:cs typeface="+mn-cs"/>
              </a:rPr>
              <a:t>ource</a:t>
            </a:r>
            <a:r>
              <a:rPr kumimoji="0" lang="en-US" sz="1400" b="0" i="0" u="none" strike="noStrike" kern="1200" cap="none" spc="0" normalizeH="0" baseline="0" noProof="0" dirty="0">
                <a:ln>
                  <a:noFill/>
                </a:ln>
                <a:solidFill>
                  <a:prstClr val="black"/>
                </a:solidFill>
                <a:effectLst/>
                <a:uLnTx/>
                <a:uFillTx/>
                <a:latin typeface="Century Gothic" panose="020B0502020202020204"/>
                <a:ea typeface="+mn-ea"/>
                <a:cs typeface="+mn-cs"/>
              </a:rPr>
              <a:t>: https://worldmapper.org/</a:t>
            </a:r>
            <a:endParaRPr kumimoji="0" lang="de-DE" sz="1400" b="0" i="0" u="none" strike="noStrike" kern="1200" cap="none" spc="0" normalizeH="0" baseline="0" noProof="0" dirty="0">
              <a:ln>
                <a:noFill/>
              </a:ln>
              <a:solidFill>
                <a:prstClr val="black"/>
              </a:solidFill>
              <a:effectLst/>
              <a:uLnTx/>
              <a:uFillTx/>
              <a:latin typeface="Century Gothic" panose="020B0502020202020204"/>
              <a:ea typeface="+mn-ea"/>
              <a:cs typeface="+mn-cs"/>
            </a:endParaRPr>
          </a:p>
        </p:txBody>
      </p:sp>
      <p:sp>
        <p:nvSpPr>
          <p:cNvPr id="5" name="Foliennummernplatzhalter 3">
            <a:extLst>
              <a:ext uri="{FF2B5EF4-FFF2-40B4-BE49-F238E27FC236}">
                <a16:creationId xmlns:a16="http://schemas.microsoft.com/office/drawing/2014/main" id="{B02DD99B-B038-8E8B-F0C4-2240A8ACFC58}"/>
              </a:ext>
            </a:extLst>
          </p:cNvPr>
          <p:cNvSpPr>
            <a:spLocks noGrp="1"/>
          </p:cNvSpPr>
          <p:nvPr>
            <p:ph type="sldNum" sz="quarter" idx="12"/>
          </p:nvPr>
        </p:nvSpPr>
        <p:spPr>
          <a:xfrm>
            <a:off x="531812" y="787782"/>
            <a:ext cx="779767" cy="365125"/>
          </a:xfrm>
        </p:spPr>
        <p:txBody>
          <a:bodyPr/>
          <a:lstStyle/>
          <a:p>
            <a:fld id="{D57F1E4F-1CFF-5643-939E-217C01CDF565}" type="slidenum">
              <a:rPr lang="en-US" smtClean="0"/>
              <a:pPr/>
              <a:t>29</a:t>
            </a:fld>
            <a:endParaRPr lang="en-US" dirty="0"/>
          </a:p>
        </p:txBody>
      </p:sp>
    </p:spTree>
    <p:extLst>
      <p:ext uri="{BB962C8B-B14F-4D97-AF65-F5344CB8AC3E}">
        <p14:creationId xmlns:p14="http://schemas.microsoft.com/office/powerpoint/2010/main" val="18703008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E101A9-FCC5-D9BC-B522-19BA67B6A2F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AF01205-A148-2682-C157-8E8096854BF8}"/>
              </a:ext>
            </a:extLst>
          </p:cNvPr>
          <p:cNvSpPr>
            <a:spLocks noGrp="1"/>
          </p:cNvSpPr>
          <p:nvPr>
            <p:ph type="ctrTitle"/>
          </p:nvPr>
        </p:nvSpPr>
        <p:spPr>
          <a:xfrm>
            <a:off x="2693399" y="2636508"/>
            <a:ext cx="8915399" cy="2262781"/>
          </a:xfrm>
        </p:spPr>
        <p:txBody>
          <a:bodyPr>
            <a:normAutofit fontScale="90000"/>
          </a:bodyPr>
          <a:lstStyle/>
          <a:p>
            <a:r>
              <a:rPr lang="en-US" dirty="0"/>
              <a:t>General Context and Importance of Doctoral Education</a:t>
            </a:r>
          </a:p>
        </p:txBody>
      </p:sp>
      <p:sp>
        <p:nvSpPr>
          <p:cNvPr id="6" name="Textfeld 5">
            <a:extLst>
              <a:ext uri="{FF2B5EF4-FFF2-40B4-BE49-F238E27FC236}">
                <a16:creationId xmlns:a16="http://schemas.microsoft.com/office/drawing/2014/main" id="{ACD395E6-9C71-8443-F6E9-04C399E4447E}"/>
              </a:ext>
            </a:extLst>
          </p:cNvPr>
          <p:cNvSpPr txBox="1"/>
          <p:nvPr/>
        </p:nvSpPr>
        <p:spPr>
          <a:xfrm>
            <a:off x="1011986" y="4499179"/>
            <a:ext cx="359614" cy="400110"/>
          </a:xfrm>
          <a:prstGeom prst="rect">
            <a:avLst/>
          </a:prstGeom>
          <a:noFill/>
        </p:spPr>
        <p:txBody>
          <a:bodyPr wrap="square">
            <a:spAutoFit/>
          </a:bodyPr>
          <a:lstStyle/>
          <a:p>
            <a:r>
              <a:rPr lang="de-DE" sz="2000" dirty="0">
                <a:solidFill>
                  <a:schemeClr val="bg1"/>
                </a:solidFill>
              </a:rPr>
              <a:t>2</a:t>
            </a:r>
          </a:p>
        </p:txBody>
      </p:sp>
    </p:spTree>
    <p:extLst>
      <p:ext uri="{BB962C8B-B14F-4D97-AF65-F5344CB8AC3E}">
        <p14:creationId xmlns:p14="http://schemas.microsoft.com/office/powerpoint/2010/main" val="28326167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27BC64-DD06-CD18-B4FD-B8ADA13C4423}"/>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0B94B921-6AE9-F9C9-4375-C755CA44247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08374" y="1650968"/>
            <a:ext cx="8577945" cy="4288973"/>
          </a:xfrm>
          <a:prstGeom prst="rect">
            <a:avLst/>
          </a:prstGeom>
          <a:noFill/>
          <a:ln>
            <a:solidFill>
              <a:schemeClr val="tx1"/>
            </a:solidFill>
          </a:ln>
          <a:effectLst>
            <a:outerShdw blurRad="76200" dir="18900000" sy="23000" kx="-1200000" algn="bl" rotWithShape="0">
              <a:prstClr val="black">
                <a:alpha val="20000"/>
              </a:prstClr>
            </a:outerShdw>
          </a:effectLst>
        </p:spPr>
      </p:pic>
      <p:sp>
        <p:nvSpPr>
          <p:cNvPr id="2" name="Title 1">
            <a:extLst>
              <a:ext uri="{FF2B5EF4-FFF2-40B4-BE49-F238E27FC236}">
                <a16:creationId xmlns:a16="http://schemas.microsoft.com/office/drawing/2014/main" id="{D2D5AFDD-7A6B-D638-39C0-0FF0DF37C536}"/>
              </a:ext>
            </a:extLst>
          </p:cNvPr>
          <p:cNvSpPr>
            <a:spLocks noGrp="1"/>
          </p:cNvSpPr>
          <p:nvPr>
            <p:ph type="title"/>
          </p:nvPr>
        </p:nvSpPr>
        <p:spPr/>
        <p:txBody>
          <a:bodyPr/>
          <a:lstStyle/>
          <a:p>
            <a:r>
              <a:rPr lang="de-DE" dirty="0" err="1"/>
              <a:t>Africa</a:t>
            </a:r>
            <a:r>
              <a:rPr lang="de-DE" dirty="0"/>
              <a:t>: Share in University </a:t>
            </a:r>
            <a:r>
              <a:rPr lang="de-DE" dirty="0" err="1"/>
              <a:t>education</a:t>
            </a:r>
            <a:endParaRPr lang="en-US" dirty="0"/>
          </a:p>
        </p:txBody>
      </p:sp>
      <p:sp>
        <p:nvSpPr>
          <p:cNvPr id="3" name="TextBox 6">
            <a:extLst>
              <a:ext uri="{FF2B5EF4-FFF2-40B4-BE49-F238E27FC236}">
                <a16:creationId xmlns:a16="http://schemas.microsoft.com/office/drawing/2014/main" id="{0FB5DF9D-168D-D84A-F580-F07939EE8F13}"/>
              </a:ext>
            </a:extLst>
          </p:cNvPr>
          <p:cNvSpPr txBox="1"/>
          <p:nvPr/>
        </p:nvSpPr>
        <p:spPr>
          <a:xfrm>
            <a:off x="7625569" y="6080001"/>
            <a:ext cx="3100529" cy="307777"/>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solidFill>
                  <a:prstClr val="black"/>
                </a:solidFill>
                <a:latin typeface="Century Gothic" panose="020B0502020202020204"/>
              </a:rPr>
              <a:t>s</a:t>
            </a:r>
            <a:r>
              <a:rPr kumimoji="0" lang="en-US" sz="1400" b="0" i="0" u="none" strike="noStrike" kern="1200" cap="none" spc="0" normalizeH="0" baseline="0" noProof="0" dirty="0" err="1">
                <a:ln>
                  <a:noFill/>
                </a:ln>
                <a:solidFill>
                  <a:prstClr val="black"/>
                </a:solidFill>
                <a:effectLst/>
                <a:uLnTx/>
                <a:uFillTx/>
                <a:latin typeface="Century Gothic" panose="020B0502020202020204"/>
                <a:ea typeface="+mn-ea"/>
                <a:cs typeface="+mn-cs"/>
              </a:rPr>
              <a:t>ource</a:t>
            </a:r>
            <a:r>
              <a:rPr kumimoji="0" lang="en-US" sz="1400" b="0" i="0" u="none" strike="noStrike" kern="1200" cap="none" spc="0" normalizeH="0" baseline="0" noProof="0" dirty="0">
                <a:ln>
                  <a:noFill/>
                </a:ln>
                <a:solidFill>
                  <a:prstClr val="black"/>
                </a:solidFill>
                <a:effectLst/>
                <a:uLnTx/>
                <a:uFillTx/>
                <a:latin typeface="Century Gothic" panose="020B0502020202020204"/>
                <a:ea typeface="+mn-ea"/>
                <a:cs typeface="+mn-cs"/>
              </a:rPr>
              <a:t>: https://worldmapper.org/</a:t>
            </a:r>
            <a:endParaRPr kumimoji="0" lang="de-DE" sz="1400" b="0" i="0" u="none" strike="noStrike" kern="1200" cap="none" spc="0" normalizeH="0" baseline="0" noProof="0" dirty="0">
              <a:ln>
                <a:noFill/>
              </a:ln>
              <a:solidFill>
                <a:prstClr val="black"/>
              </a:solidFill>
              <a:effectLst/>
              <a:uLnTx/>
              <a:uFillTx/>
              <a:latin typeface="Century Gothic" panose="020B0502020202020204"/>
              <a:ea typeface="+mn-ea"/>
              <a:cs typeface="+mn-cs"/>
            </a:endParaRPr>
          </a:p>
        </p:txBody>
      </p:sp>
      <p:sp>
        <p:nvSpPr>
          <p:cNvPr id="4" name="Foliennummernplatzhalter 3">
            <a:extLst>
              <a:ext uri="{FF2B5EF4-FFF2-40B4-BE49-F238E27FC236}">
                <a16:creationId xmlns:a16="http://schemas.microsoft.com/office/drawing/2014/main" id="{7058184E-966D-8574-9E01-BADD3DFAE187}"/>
              </a:ext>
            </a:extLst>
          </p:cNvPr>
          <p:cNvSpPr>
            <a:spLocks noGrp="1"/>
          </p:cNvSpPr>
          <p:nvPr>
            <p:ph type="sldNum" sz="quarter" idx="12"/>
          </p:nvPr>
        </p:nvSpPr>
        <p:spPr>
          <a:xfrm>
            <a:off x="531812" y="787782"/>
            <a:ext cx="779767" cy="365125"/>
          </a:xfrm>
        </p:spPr>
        <p:txBody>
          <a:bodyPr/>
          <a:lstStyle/>
          <a:p>
            <a:fld id="{D57F1E4F-1CFF-5643-939E-217C01CDF565}" type="slidenum">
              <a:rPr lang="en-US" smtClean="0"/>
              <a:pPr/>
              <a:t>30</a:t>
            </a:fld>
            <a:endParaRPr lang="en-US" dirty="0"/>
          </a:p>
        </p:txBody>
      </p:sp>
    </p:spTree>
    <p:extLst>
      <p:ext uri="{BB962C8B-B14F-4D97-AF65-F5344CB8AC3E}">
        <p14:creationId xmlns:p14="http://schemas.microsoft.com/office/powerpoint/2010/main" val="42196937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586B4E-5C16-957F-9496-D0BF0D1DE3FD}"/>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E5708709-45D1-B54C-F978-97891FBEE0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47562" y="1668226"/>
            <a:ext cx="8403774" cy="4201887"/>
          </a:xfrm>
          <a:prstGeom prst="rect">
            <a:avLst/>
          </a:prstGeom>
          <a:ln>
            <a:solidFill>
              <a:schemeClr val="tx1"/>
            </a:solidFill>
          </a:ln>
          <a:effectLst>
            <a:outerShdw blurRad="76200" dir="18900000" sy="23000" kx="-1200000" algn="bl" rotWithShape="0">
              <a:prstClr val="black">
                <a:alpha val="20000"/>
              </a:prstClr>
            </a:outerShdw>
          </a:effectLst>
        </p:spPr>
      </p:pic>
      <p:sp>
        <p:nvSpPr>
          <p:cNvPr id="8" name="Title 1">
            <a:extLst>
              <a:ext uri="{FF2B5EF4-FFF2-40B4-BE49-F238E27FC236}">
                <a16:creationId xmlns:a16="http://schemas.microsoft.com/office/drawing/2014/main" id="{5C1846DC-7A0A-06F0-216A-70B9E0E1930D}"/>
              </a:ext>
            </a:extLst>
          </p:cNvPr>
          <p:cNvSpPr>
            <a:spLocks noGrp="1"/>
          </p:cNvSpPr>
          <p:nvPr>
            <p:ph type="title"/>
          </p:nvPr>
        </p:nvSpPr>
        <p:spPr>
          <a:xfrm>
            <a:off x="2592925" y="624110"/>
            <a:ext cx="8911687" cy="1280890"/>
          </a:xfrm>
        </p:spPr>
        <p:txBody>
          <a:bodyPr/>
          <a:lstStyle/>
          <a:p>
            <a:r>
              <a:rPr lang="de-DE" dirty="0" err="1"/>
              <a:t>Africa</a:t>
            </a:r>
            <a:r>
              <a:rPr lang="de-DE" dirty="0"/>
              <a:t>: Share in </a:t>
            </a:r>
            <a:r>
              <a:rPr lang="de-DE" dirty="0" err="1"/>
              <a:t>science</a:t>
            </a:r>
            <a:r>
              <a:rPr lang="de-DE" dirty="0"/>
              <a:t> </a:t>
            </a:r>
            <a:r>
              <a:rPr lang="de-DE" dirty="0" err="1"/>
              <a:t>research</a:t>
            </a:r>
            <a:r>
              <a:rPr lang="de-DE" sz="2200" dirty="0"/>
              <a:t>*</a:t>
            </a:r>
            <a:br>
              <a:rPr lang="de-DE" dirty="0"/>
            </a:br>
            <a:endParaRPr lang="en-US" dirty="0"/>
          </a:p>
        </p:txBody>
      </p:sp>
      <p:sp>
        <p:nvSpPr>
          <p:cNvPr id="9" name="TextBox 8">
            <a:extLst>
              <a:ext uri="{FF2B5EF4-FFF2-40B4-BE49-F238E27FC236}">
                <a16:creationId xmlns:a16="http://schemas.microsoft.com/office/drawing/2014/main" id="{7025B0A3-477C-111E-0BDC-1B126D5AF044}"/>
              </a:ext>
            </a:extLst>
          </p:cNvPr>
          <p:cNvSpPr txBox="1"/>
          <p:nvPr/>
        </p:nvSpPr>
        <p:spPr>
          <a:xfrm>
            <a:off x="6965437" y="5972280"/>
            <a:ext cx="3655168" cy="52322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de-DE" sz="1400" b="0" i="0" u="none" strike="noStrike" kern="1200" cap="none" spc="0" normalizeH="0" baseline="0" noProof="0" dirty="0">
                <a:ln>
                  <a:noFill/>
                </a:ln>
                <a:solidFill>
                  <a:prstClr val="black"/>
                </a:solidFill>
                <a:effectLst/>
                <a:uLnTx/>
                <a:uFillTx/>
                <a:latin typeface="Century Gothic" panose="020B0502020202020204"/>
                <a:ea typeface="+mn-ea"/>
                <a:cs typeface="+mn-cs"/>
              </a:rPr>
              <a:t>source: *</a:t>
            </a:r>
            <a:r>
              <a:rPr lang="de-DE" sz="1400" dirty="0">
                <a:solidFill>
                  <a:prstClr val="black"/>
                </a:solidFill>
                <a:latin typeface="Century Gothic" panose="020B0502020202020204"/>
              </a:rPr>
              <a:t>s</a:t>
            </a:r>
            <a:r>
              <a:rPr kumimoji="0" lang="de-DE" sz="1400" b="0" i="0" u="none" strike="noStrike" kern="1200" cap="none" spc="0" normalizeH="0" baseline="0" noProof="0" dirty="0" err="1">
                <a:ln>
                  <a:noFill/>
                </a:ln>
                <a:solidFill>
                  <a:prstClr val="black"/>
                </a:solidFill>
                <a:effectLst/>
                <a:uLnTx/>
                <a:uFillTx/>
                <a:latin typeface="Century Gothic" panose="020B0502020202020204"/>
                <a:ea typeface="+mn-ea"/>
                <a:cs typeface="+mn-cs"/>
              </a:rPr>
              <a:t>cientific</a:t>
            </a:r>
            <a:r>
              <a:rPr kumimoji="0" lang="de-DE" sz="1400" b="0" i="0" u="none" strike="noStrike" kern="1200" cap="none" spc="0" normalizeH="0" baseline="0" noProof="0" dirty="0">
                <a:ln>
                  <a:noFill/>
                </a:ln>
                <a:solidFill>
                  <a:prstClr val="black"/>
                </a:solidFill>
                <a:effectLst/>
                <a:uLnTx/>
                <a:uFillTx/>
                <a:latin typeface="Century Gothic" panose="020B0502020202020204"/>
                <a:ea typeface="+mn-ea"/>
                <a:cs typeface="+mn-cs"/>
              </a:rPr>
              <a:t> Papers </a:t>
            </a:r>
            <a:r>
              <a:rPr kumimoji="0" lang="de-DE" sz="1400" b="0" i="0" u="none" strike="noStrike" kern="1200" cap="none" spc="0" normalizeH="0" baseline="0" noProof="0" dirty="0" err="1">
                <a:ln>
                  <a:noFill/>
                </a:ln>
                <a:solidFill>
                  <a:prstClr val="black"/>
                </a:solidFill>
                <a:effectLst/>
                <a:uLnTx/>
                <a:uFillTx/>
                <a:latin typeface="Century Gothic" panose="020B0502020202020204"/>
                <a:ea typeface="+mn-ea"/>
                <a:cs typeface="+mn-cs"/>
              </a:rPr>
              <a:t>Published</a:t>
            </a:r>
            <a:r>
              <a:rPr kumimoji="0" lang="de-DE" sz="1400" b="0" i="0" u="none" strike="noStrike" kern="1200" cap="none" spc="0" normalizeH="0" baseline="0" noProof="0" dirty="0">
                <a:ln>
                  <a:noFill/>
                </a:ln>
                <a:solidFill>
                  <a:prstClr val="black"/>
                </a:solidFill>
                <a:effectLst/>
                <a:uLnTx/>
                <a:uFillTx/>
                <a:latin typeface="Century Gothic" panose="020B0502020202020204"/>
                <a:ea typeface="+mn-ea"/>
                <a:cs typeface="+mn-cs"/>
              </a:rPr>
              <a:t> 2015</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noProof="0" dirty="0">
              <a:ln>
                <a:noFill/>
              </a:ln>
              <a:solidFill>
                <a:prstClr val="black"/>
              </a:solidFill>
              <a:effectLst/>
              <a:uLnTx/>
              <a:uFillTx/>
              <a:latin typeface="Century Gothic" panose="020B0502020202020204"/>
              <a:ea typeface="+mn-ea"/>
              <a:cs typeface="+mn-cs"/>
            </a:endParaRPr>
          </a:p>
        </p:txBody>
      </p:sp>
      <p:sp>
        <p:nvSpPr>
          <p:cNvPr id="2" name="Foliennummernplatzhalter 3">
            <a:extLst>
              <a:ext uri="{FF2B5EF4-FFF2-40B4-BE49-F238E27FC236}">
                <a16:creationId xmlns:a16="http://schemas.microsoft.com/office/drawing/2014/main" id="{3C663B0C-1DAC-921B-B264-B67B57B7BB43}"/>
              </a:ext>
            </a:extLst>
          </p:cNvPr>
          <p:cNvSpPr>
            <a:spLocks noGrp="1"/>
          </p:cNvSpPr>
          <p:nvPr>
            <p:ph type="sldNum" sz="quarter" idx="12"/>
          </p:nvPr>
        </p:nvSpPr>
        <p:spPr>
          <a:xfrm>
            <a:off x="531812" y="787782"/>
            <a:ext cx="779767" cy="365125"/>
          </a:xfrm>
        </p:spPr>
        <p:txBody>
          <a:bodyPr/>
          <a:lstStyle/>
          <a:p>
            <a:fld id="{D57F1E4F-1CFF-5643-939E-217C01CDF565}" type="slidenum">
              <a:rPr lang="en-US" smtClean="0"/>
              <a:pPr/>
              <a:t>31</a:t>
            </a:fld>
            <a:endParaRPr lang="en-US" dirty="0"/>
          </a:p>
        </p:txBody>
      </p:sp>
    </p:spTree>
    <p:extLst>
      <p:ext uri="{BB962C8B-B14F-4D97-AF65-F5344CB8AC3E}">
        <p14:creationId xmlns:p14="http://schemas.microsoft.com/office/powerpoint/2010/main" val="134702701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96707" y="637656"/>
            <a:ext cx="9129569" cy="1280890"/>
          </a:xfrm>
        </p:spPr>
        <p:txBody>
          <a:bodyPr vert="horz" lIns="91440" tIns="45720" rIns="91440" bIns="45720" rtlCol="0" anchor="t">
            <a:normAutofit/>
          </a:bodyPr>
          <a:lstStyle/>
          <a:p>
            <a:r>
              <a:rPr lang="en-US" dirty="0"/>
              <a:t>Strategies for Managing the Challenges</a:t>
            </a:r>
          </a:p>
        </p:txBody>
      </p:sp>
      <p:sp>
        <p:nvSpPr>
          <p:cNvPr id="3" name="Content Placeholder 2"/>
          <p:cNvSpPr>
            <a:spLocks noGrp="1"/>
          </p:cNvSpPr>
          <p:nvPr>
            <p:ph idx="1"/>
          </p:nvPr>
        </p:nvSpPr>
        <p:spPr>
          <a:xfrm>
            <a:off x="2396707" y="1772653"/>
            <a:ext cx="8915400" cy="3620589"/>
          </a:xfrm>
        </p:spPr>
        <p:txBody>
          <a:bodyPr>
            <a:noAutofit/>
          </a:bodyPr>
          <a:lstStyle/>
          <a:p>
            <a:r>
              <a:rPr lang="en-US" sz="2400" dirty="0"/>
              <a:t>African countries to </a:t>
            </a:r>
            <a:r>
              <a:rPr lang="en-US" sz="2400" u="sng" dirty="0"/>
              <a:t>increase</a:t>
            </a:r>
            <a:r>
              <a:rPr lang="en-US" sz="2400" dirty="0"/>
              <a:t> their rate of production of </a:t>
            </a:r>
            <a:r>
              <a:rPr lang="en-US" sz="2400" u="sng" dirty="0"/>
              <a:t>PhD graduates</a:t>
            </a:r>
          </a:p>
          <a:p>
            <a:r>
              <a:rPr lang="en-US" sz="2400" dirty="0"/>
              <a:t>Substantial </a:t>
            </a:r>
            <a:r>
              <a:rPr lang="en-US" sz="2400" u="sng" dirty="0"/>
              <a:t>increases in investment </a:t>
            </a:r>
            <a:r>
              <a:rPr lang="en-US" sz="2400" dirty="0"/>
              <a:t>in doctoral education</a:t>
            </a:r>
          </a:p>
          <a:p>
            <a:r>
              <a:rPr lang="en-US" sz="2400" u="sng" dirty="0"/>
              <a:t>Quality masters' </a:t>
            </a:r>
            <a:r>
              <a:rPr lang="en-US" sz="2400" u="sng" dirty="0" err="1"/>
              <a:t>programmes</a:t>
            </a:r>
            <a:r>
              <a:rPr lang="en-US" sz="2400" u="sng" dirty="0"/>
              <a:t> </a:t>
            </a:r>
            <a:r>
              <a:rPr lang="en-US" sz="2400" dirty="0"/>
              <a:t>that are research-driven and aligned to African challenges.</a:t>
            </a:r>
            <a:endParaRPr lang="de-AT" sz="2400" dirty="0"/>
          </a:p>
          <a:p>
            <a:r>
              <a:rPr lang="en-US" sz="2400" dirty="0"/>
              <a:t>Countries to design </a:t>
            </a:r>
            <a:r>
              <a:rPr lang="en-US" sz="2400" u="sng" dirty="0"/>
              <a:t>multidisciplinary doctoral </a:t>
            </a:r>
            <a:r>
              <a:rPr lang="en-US" sz="2400" u="sng" dirty="0" err="1"/>
              <a:t>programmes</a:t>
            </a:r>
            <a:endParaRPr lang="en-US" sz="2400" u="sng" dirty="0"/>
          </a:p>
          <a:p>
            <a:r>
              <a:rPr lang="en-US" sz="2400" u="sng" dirty="0"/>
              <a:t>Strong academic linkages </a:t>
            </a:r>
            <a:r>
              <a:rPr lang="en-US" sz="2400" dirty="0"/>
              <a:t>with international partners, universities, communities, industries and </a:t>
            </a:r>
            <a:r>
              <a:rPr lang="de-AT" sz="2400" dirty="0"/>
              <a:t>government</a:t>
            </a:r>
          </a:p>
          <a:p>
            <a:r>
              <a:rPr lang="en-US" sz="2400" dirty="0"/>
              <a:t>More extensive and more reliable data must be collected to inform </a:t>
            </a:r>
            <a:r>
              <a:rPr lang="de-AT" sz="2400" dirty="0"/>
              <a:t>policy- making around PhD provision</a:t>
            </a:r>
            <a:endParaRPr lang="en-US" sz="2400" dirty="0"/>
          </a:p>
        </p:txBody>
      </p:sp>
      <p:sp>
        <p:nvSpPr>
          <p:cNvPr id="4" name="Foliennummernplatzhalter 3">
            <a:extLst>
              <a:ext uri="{FF2B5EF4-FFF2-40B4-BE49-F238E27FC236}">
                <a16:creationId xmlns:a16="http://schemas.microsoft.com/office/drawing/2014/main" id="{4F8A2C04-34BE-B481-A2ED-DFCD47EEED31}"/>
              </a:ext>
            </a:extLst>
          </p:cNvPr>
          <p:cNvSpPr>
            <a:spLocks noGrp="1"/>
          </p:cNvSpPr>
          <p:nvPr>
            <p:ph type="sldNum" sz="quarter" idx="12"/>
          </p:nvPr>
        </p:nvSpPr>
        <p:spPr>
          <a:xfrm>
            <a:off x="531812" y="787782"/>
            <a:ext cx="779767" cy="365125"/>
          </a:xfrm>
        </p:spPr>
        <p:txBody>
          <a:bodyPr/>
          <a:lstStyle/>
          <a:p>
            <a:fld id="{D57F1E4F-1CFF-5643-939E-217C01CDF565}" type="slidenum">
              <a:rPr lang="en-US" smtClean="0"/>
              <a:pPr/>
              <a:t>32</a:t>
            </a:fld>
            <a:endParaRPr lang="en-US" dirty="0"/>
          </a:p>
        </p:txBody>
      </p:sp>
    </p:spTree>
    <p:extLst>
      <p:ext uri="{BB962C8B-B14F-4D97-AF65-F5344CB8AC3E}">
        <p14:creationId xmlns:p14="http://schemas.microsoft.com/office/powerpoint/2010/main" val="307767116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25944" y="637795"/>
            <a:ext cx="9837544" cy="1280890"/>
          </a:xfrm>
        </p:spPr>
        <p:txBody>
          <a:bodyPr vert="horz" lIns="91440" tIns="45720" rIns="91440" bIns="45720" rtlCol="0" anchor="t">
            <a:normAutofit/>
          </a:bodyPr>
          <a:lstStyle/>
          <a:p>
            <a:r>
              <a:rPr lang="en-US" dirty="0"/>
              <a:t>Does More PhDs Translate to More Researchers? </a:t>
            </a:r>
          </a:p>
        </p:txBody>
      </p:sp>
      <p:sp>
        <p:nvSpPr>
          <p:cNvPr id="3" name="Content Placeholder 2"/>
          <p:cNvSpPr>
            <a:spLocks noGrp="1"/>
          </p:cNvSpPr>
          <p:nvPr>
            <p:ph idx="1"/>
          </p:nvPr>
        </p:nvSpPr>
        <p:spPr>
          <a:xfrm>
            <a:off x="2763104" y="2316169"/>
            <a:ext cx="8363315" cy="2649273"/>
          </a:xfrm>
        </p:spPr>
        <p:txBody>
          <a:bodyPr>
            <a:noAutofit/>
          </a:bodyPr>
          <a:lstStyle/>
          <a:p>
            <a:r>
              <a:rPr lang="en-US" sz="2600" dirty="0"/>
              <a:t>It is erroneous belief in Africa</a:t>
            </a:r>
          </a:p>
          <a:p>
            <a:r>
              <a:rPr lang="en-US" sz="2600" dirty="0"/>
              <a:t>Africans </a:t>
            </a:r>
            <a:r>
              <a:rPr lang="en-US" sz="2600" dirty="0" err="1"/>
              <a:t>enrol</a:t>
            </a:r>
            <a:r>
              <a:rPr lang="en-US" sz="2600" dirty="0"/>
              <a:t> pursue PhD for research, teaching and job promotion</a:t>
            </a:r>
          </a:p>
          <a:p>
            <a:r>
              <a:rPr lang="en-US" sz="2600" dirty="0"/>
              <a:t>In some parts of Africa, PhD qualifications are for prestige and social status</a:t>
            </a:r>
          </a:p>
          <a:p>
            <a:r>
              <a:rPr lang="en-US" sz="2600" dirty="0"/>
              <a:t>Pool of PhD holders that cannot conduct research, hence emergence of PhD ghettos </a:t>
            </a:r>
          </a:p>
          <a:p>
            <a:pPr marL="0" indent="0">
              <a:buNone/>
            </a:pPr>
            <a:r>
              <a:rPr lang="en-US" sz="2600" dirty="0"/>
              <a:t> </a:t>
            </a:r>
          </a:p>
        </p:txBody>
      </p:sp>
      <p:sp>
        <p:nvSpPr>
          <p:cNvPr id="4" name="Foliennummernplatzhalter 3">
            <a:extLst>
              <a:ext uri="{FF2B5EF4-FFF2-40B4-BE49-F238E27FC236}">
                <a16:creationId xmlns:a16="http://schemas.microsoft.com/office/drawing/2014/main" id="{0D758B67-9A26-3835-DA92-4B5DAA088B7D}"/>
              </a:ext>
            </a:extLst>
          </p:cNvPr>
          <p:cNvSpPr>
            <a:spLocks noGrp="1"/>
          </p:cNvSpPr>
          <p:nvPr>
            <p:ph type="sldNum" sz="quarter" idx="12"/>
          </p:nvPr>
        </p:nvSpPr>
        <p:spPr>
          <a:xfrm>
            <a:off x="531812" y="787782"/>
            <a:ext cx="779767" cy="365125"/>
          </a:xfrm>
        </p:spPr>
        <p:txBody>
          <a:bodyPr/>
          <a:lstStyle/>
          <a:p>
            <a:fld id="{D57F1E4F-1CFF-5643-939E-217C01CDF565}" type="slidenum">
              <a:rPr lang="en-US" smtClean="0"/>
              <a:pPr/>
              <a:t>33</a:t>
            </a:fld>
            <a:endParaRPr lang="en-US" dirty="0"/>
          </a:p>
        </p:txBody>
      </p:sp>
    </p:spTree>
    <p:extLst>
      <p:ext uri="{BB962C8B-B14F-4D97-AF65-F5344CB8AC3E}">
        <p14:creationId xmlns:p14="http://schemas.microsoft.com/office/powerpoint/2010/main" val="260380476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lIns="91440" tIns="45720" rIns="91440" bIns="45720" rtlCol="0" anchor="t">
            <a:normAutofit/>
          </a:bodyPr>
          <a:lstStyle/>
          <a:p>
            <a:r>
              <a:rPr lang="en-US" dirty="0"/>
              <a:t>PhD Models existing in Africa</a:t>
            </a:r>
          </a:p>
        </p:txBody>
      </p:sp>
      <p:sp>
        <p:nvSpPr>
          <p:cNvPr id="3" name="Content Placeholder 2"/>
          <p:cNvSpPr>
            <a:spLocks noGrp="1"/>
          </p:cNvSpPr>
          <p:nvPr>
            <p:ph idx="1"/>
          </p:nvPr>
        </p:nvSpPr>
        <p:spPr>
          <a:xfrm>
            <a:off x="2324518" y="2139616"/>
            <a:ext cx="8915400" cy="3777622"/>
          </a:xfrm>
        </p:spPr>
        <p:txBody>
          <a:bodyPr>
            <a:noAutofit/>
          </a:bodyPr>
          <a:lstStyle/>
          <a:p>
            <a:r>
              <a:rPr lang="en-US" sz="2400" b="1" dirty="0"/>
              <a:t>Individual or traditional: </a:t>
            </a:r>
            <a:r>
              <a:rPr lang="en-US" sz="2400" dirty="0"/>
              <a:t>Working with one supervisor</a:t>
            </a:r>
          </a:p>
          <a:p>
            <a:r>
              <a:rPr lang="en-US" sz="2400" b="1" dirty="0"/>
              <a:t>Traditional or Structured Model</a:t>
            </a:r>
            <a:r>
              <a:rPr lang="en-US" sz="2400" dirty="0"/>
              <a:t>: Coursework and Research (PhD Dissertations can be monograph or cumulative papers)</a:t>
            </a:r>
          </a:p>
          <a:p>
            <a:r>
              <a:rPr lang="en-US" sz="2400" b="1" dirty="0"/>
              <a:t>PhD by publication</a:t>
            </a:r>
            <a:r>
              <a:rPr lang="en-US" sz="2400" dirty="0"/>
              <a:t>: Publication of 2 – 4 articles in specified journals</a:t>
            </a:r>
          </a:p>
          <a:p>
            <a:r>
              <a:rPr lang="en-US" sz="2400" b="1" dirty="0"/>
              <a:t>PhD by Doctoral Capstone</a:t>
            </a:r>
            <a:r>
              <a:rPr lang="en-US" sz="2400" dirty="0">
                <a:solidFill>
                  <a:schemeClr val="tx1"/>
                </a:solidFill>
              </a:rPr>
              <a:t>: </a:t>
            </a:r>
            <a:r>
              <a:rPr lang="en-US" sz="2400" dirty="0"/>
              <a:t>Demonstrate and implement a practical solution (Computer Science)</a:t>
            </a:r>
          </a:p>
          <a:p>
            <a:pPr marL="0" indent="0">
              <a:buNone/>
            </a:pPr>
            <a:endParaRPr lang="en-US" sz="2400" dirty="0">
              <a:solidFill>
                <a:schemeClr val="tx1"/>
              </a:solidFill>
            </a:endParaRPr>
          </a:p>
          <a:p>
            <a:pPr marL="0" indent="0">
              <a:buNone/>
            </a:pPr>
            <a:endParaRPr lang="en-US" sz="2400" dirty="0"/>
          </a:p>
        </p:txBody>
      </p:sp>
      <p:sp>
        <p:nvSpPr>
          <p:cNvPr id="4" name="Foliennummernplatzhalter 3">
            <a:extLst>
              <a:ext uri="{FF2B5EF4-FFF2-40B4-BE49-F238E27FC236}">
                <a16:creationId xmlns:a16="http://schemas.microsoft.com/office/drawing/2014/main" id="{5F51E351-C107-69F8-EEB6-7D8EDBCECE60}"/>
              </a:ext>
            </a:extLst>
          </p:cNvPr>
          <p:cNvSpPr>
            <a:spLocks noGrp="1"/>
          </p:cNvSpPr>
          <p:nvPr>
            <p:ph type="sldNum" sz="quarter" idx="12"/>
          </p:nvPr>
        </p:nvSpPr>
        <p:spPr/>
        <p:txBody>
          <a:bodyPr/>
          <a:lstStyle/>
          <a:p>
            <a:fld id="{D57F1E4F-1CFF-5643-939E-217C01CDF565}" type="slidenum">
              <a:rPr lang="en-US" smtClean="0"/>
              <a:pPr/>
              <a:t>34</a:t>
            </a:fld>
            <a:endParaRPr lang="en-US" dirty="0"/>
          </a:p>
        </p:txBody>
      </p:sp>
    </p:spTree>
    <p:extLst>
      <p:ext uri="{BB962C8B-B14F-4D97-AF65-F5344CB8AC3E}">
        <p14:creationId xmlns:p14="http://schemas.microsoft.com/office/powerpoint/2010/main" val="385733103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lIns="91440" tIns="45720" rIns="91440" bIns="45720" rtlCol="0" anchor="t">
            <a:normAutofit/>
          </a:bodyPr>
          <a:lstStyle/>
          <a:p>
            <a:r>
              <a:rPr lang="en-US" dirty="0"/>
              <a:t>Quality of African Produced PhDs</a:t>
            </a:r>
          </a:p>
        </p:txBody>
      </p:sp>
      <p:sp>
        <p:nvSpPr>
          <p:cNvPr id="3" name="Content Placeholder 2"/>
          <p:cNvSpPr>
            <a:spLocks noGrp="1"/>
          </p:cNvSpPr>
          <p:nvPr>
            <p:ph idx="1"/>
          </p:nvPr>
        </p:nvSpPr>
        <p:spPr>
          <a:xfrm>
            <a:off x="2527006" y="1392128"/>
            <a:ext cx="9664994" cy="3777622"/>
          </a:xfrm>
        </p:spPr>
        <p:txBody>
          <a:bodyPr>
            <a:noAutofit/>
          </a:bodyPr>
          <a:lstStyle/>
          <a:p>
            <a:r>
              <a:rPr lang="en-US" sz="2400" dirty="0"/>
              <a:t>Some African universities may disregard standard protocols while training PhD students</a:t>
            </a:r>
          </a:p>
          <a:p>
            <a:r>
              <a:rPr lang="en-US" sz="2400" dirty="0"/>
              <a:t>National Authorities and Regulatory (professional) bodies ensure quality training</a:t>
            </a:r>
          </a:p>
          <a:p>
            <a:r>
              <a:rPr lang="en-US" sz="2400" dirty="0"/>
              <a:t>In Uganda and Kenya, national authorities invalidated or revoked PhD qualifications awarded by various universities</a:t>
            </a:r>
          </a:p>
          <a:p>
            <a:r>
              <a:rPr lang="en-US" sz="2400" dirty="0"/>
              <a:t>Enough doctoral supervisors are required for quality PhD training to ensure acceptable supervisor to supervisees ratios </a:t>
            </a:r>
          </a:p>
          <a:p>
            <a:r>
              <a:rPr lang="en-US" sz="2400" dirty="0"/>
              <a:t>Recruitment of highly talented students from Master graduates</a:t>
            </a:r>
          </a:p>
          <a:p>
            <a:r>
              <a:rPr lang="en-US" sz="2400" dirty="0"/>
              <a:t>Only </a:t>
            </a:r>
            <a:r>
              <a:rPr lang="en-US" sz="2400" dirty="0" err="1"/>
              <a:t>programmes</a:t>
            </a:r>
            <a:r>
              <a:rPr lang="en-US" sz="2400" dirty="0"/>
              <a:t> with high number of doctoral supervisors should be accredited (Senior Lecturers, Assoc. Professors &amp; Professors)</a:t>
            </a:r>
          </a:p>
        </p:txBody>
      </p:sp>
      <p:sp>
        <p:nvSpPr>
          <p:cNvPr id="4" name="Foliennummernplatzhalter 3">
            <a:extLst>
              <a:ext uri="{FF2B5EF4-FFF2-40B4-BE49-F238E27FC236}">
                <a16:creationId xmlns:a16="http://schemas.microsoft.com/office/drawing/2014/main" id="{7883D72B-3325-12DF-C64D-ABC4C842B13E}"/>
              </a:ext>
            </a:extLst>
          </p:cNvPr>
          <p:cNvSpPr>
            <a:spLocks noGrp="1"/>
          </p:cNvSpPr>
          <p:nvPr>
            <p:ph type="sldNum" sz="quarter" idx="12"/>
          </p:nvPr>
        </p:nvSpPr>
        <p:spPr/>
        <p:txBody>
          <a:bodyPr/>
          <a:lstStyle/>
          <a:p>
            <a:fld id="{D57F1E4F-1CFF-5643-939E-217C01CDF565}" type="slidenum">
              <a:rPr lang="en-US" smtClean="0"/>
              <a:pPr/>
              <a:t>35</a:t>
            </a:fld>
            <a:endParaRPr lang="en-US" dirty="0"/>
          </a:p>
        </p:txBody>
      </p:sp>
    </p:spTree>
    <p:extLst>
      <p:ext uri="{BB962C8B-B14F-4D97-AF65-F5344CB8AC3E}">
        <p14:creationId xmlns:p14="http://schemas.microsoft.com/office/powerpoint/2010/main" val="9469646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lIns="91440" tIns="45720" rIns="91440" bIns="45720" rtlCol="0" anchor="t">
            <a:normAutofit/>
          </a:bodyPr>
          <a:lstStyle/>
          <a:p>
            <a:r>
              <a:rPr lang="en-US" dirty="0">
                <a:solidFill>
                  <a:srgbClr val="A53010"/>
                </a:solidFill>
              </a:rPr>
              <a:t>Group Discussion</a:t>
            </a:r>
          </a:p>
        </p:txBody>
      </p:sp>
      <p:sp>
        <p:nvSpPr>
          <p:cNvPr id="3" name="Content Placeholder 2"/>
          <p:cNvSpPr>
            <a:spLocks noGrp="1"/>
          </p:cNvSpPr>
          <p:nvPr>
            <p:ph idx="1"/>
          </p:nvPr>
        </p:nvSpPr>
        <p:spPr/>
        <p:txBody>
          <a:bodyPr>
            <a:normAutofit/>
          </a:bodyPr>
          <a:lstStyle/>
          <a:p>
            <a:r>
              <a:rPr lang="en-US" sz="2400" dirty="0"/>
              <a:t>In your groups, discuss and list down on the provided manila papers the practical mitigation strategies for challenges </a:t>
            </a:r>
            <a:r>
              <a:rPr lang="en-US" sz="2400" u="sng" dirty="0"/>
              <a:t>hindering</a:t>
            </a:r>
            <a:r>
              <a:rPr lang="en-US" sz="2400" dirty="0"/>
              <a:t> quality production of PhDs in Africa.</a:t>
            </a:r>
          </a:p>
        </p:txBody>
      </p:sp>
      <p:sp>
        <p:nvSpPr>
          <p:cNvPr id="4" name="Foliennummernplatzhalter 3">
            <a:extLst>
              <a:ext uri="{FF2B5EF4-FFF2-40B4-BE49-F238E27FC236}">
                <a16:creationId xmlns:a16="http://schemas.microsoft.com/office/drawing/2014/main" id="{4CE753E6-BC40-A0DB-E6AB-2F865688DB19}"/>
              </a:ext>
            </a:extLst>
          </p:cNvPr>
          <p:cNvSpPr>
            <a:spLocks noGrp="1"/>
          </p:cNvSpPr>
          <p:nvPr>
            <p:ph type="sldNum" sz="quarter" idx="12"/>
          </p:nvPr>
        </p:nvSpPr>
        <p:spPr/>
        <p:txBody>
          <a:bodyPr/>
          <a:lstStyle/>
          <a:p>
            <a:fld id="{D57F1E4F-1CFF-5643-939E-217C01CDF565}" type="slidenum">
              <a:rPr lang="en-US" smtClean="0"/>
              <a:pPr/>
              <a:t>36</a:t>
            </a:fld>
            <a:endParaRPr lang="en-US" dirty="0"/>
          </a:p>
        </p:txBody>
      </p:sp>
      <p:pic>
        <p:nvPicPr>
          <p:cNvPr id="5" name="Grafik 4" descr="Sanduhr 30% mit einfarbiger Füllung">
            <a:extLst>
              <a:ext uri="{FF2B5EF4-FFF2-40B4-BE49-F238E27FC236}">
                <a16:creationId xmlns:a16="http://schemas.microsoft.com/office/drawing/2014/main" id="{8731BAE6-2316-F370-28B2-EA50332379C8}"/>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336019" y="1413794"/>
            <a:ext cx="662609" cy="662609"/>
          </a:xfrm>
          <a:prstGeom prst="rect">
            <a:avLst/>
          </a:prstGeom>
        </p:spPr>
      </p:pic>
      <p:sp>
        <p:nvSpPr>
          <p:cNvPr id="6" name="Textfeld 5">
            <a:extLst>
              <a:ext uri="{FF2B5EF4-FFF2-40B4-BE49-F238E27FC236}">
                <a16:creationId xmlns:a16="http://schemas.microsoft.com/office/drawing/2014/main" id="{E6C68CE9-40B0-1110-B963-47FC4E1B3384}"/>
              </a:ext>
            </a:extLst>
          </p:cNvPr>
          <p:cNvSpPr txBox="1"/>
          <p:nvPr/>
        </p:nvSpPr>
        <p:spPr>
          <a:xfrm>
            <a:off x="776734" y="1712907"/>
            <a:ext cx="1324402" cy="400110"/>
          </a:xfrm>
          <a:prstGeom prst="rect">
            <a:avLst/>
          </a:prstGeom>
          <a:noFill/>
        </p:spPr>
        <p:txBody>
          <a:bodyPr wrap="none" rtlCol="0">
            <a:spAutoFit/>
          </a:bodyPr>
          <a:lstStyle/>
          <a:p>
            <a:r>
              <a:rPr lang="de-AT" sz="2000" b="1" dirty="0"/>
              <a:t> 5-10 min</a:t>
            </a:r>
          </a:p>
        </p:txBody>
      </p:sp>
      <p:pic>
        <p:nvPicPr>
          <p:cNvPr id="7" name="Grafik 6" descr="Besprechung mit einfarbiger Füllung">
            <a:extLst>
              <a:ext uri="{FF2B5EF4-FFF2-40B4-BE49-F238E27FC236}">
                <a16:creationId xmlns:a16="http://schemas.microsoft.com/office/drawing/2014/main" id="{10170A20-87A1-38BF-0DA7-F53AFC48836D}"/>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667323" y="2636403"/>
            <a:ext cx="914400" cy="914400"/>
          </a:xfrm>
          <a:prstGeom prst="rect">
            <a:avLst/>
          </a:prstGeom>
        </p:spPr>
      </p:pic>
    </p:spTree>
    <p:extLst>
      <p:ext uri="{BB962C8B-B14F-4D97-AF65-F5344CB8AC3E}">
        <p14:creationId xmlns:p14="http://schemas.microsoft.com/office/powerpoint/2010/main" val="44298493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5BAC17-C032-C558-6028-368A7D9DD42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AE3D294-5649-5432-C71E-E8348AE10E1F}"/>
              </a:ext>
            </a:extLst>
          </p:cNvPr>
          <p:cNvSpPr>
            <a:spLocks noGrp="1"/>
          </p:cNvSpPr>
          <p:nvPr>
            <p:ph type="ctrTitle"/>
          </p:nvPr>
        </p:nvSpPr>
        <p:spPr/>
        <p:txBody>
          <a:bodyPr>
            <a:normAutofit/>
          </a:bodyPr>
          <a:lstStyle/>
          <a:p>
            <a:r>
              <a:rPr lang="en-US" sz="4900" dirty="0"/>
              <a:t>Legal Issues and Local Requirements</a:t>
            </a:r>
          </a:p>
        </p:txBody>
      </p:sp>
      <p:sp>
        <p:nvSpPr>
          <p:cNvPr id="3" name="Foliennummernplatzhalter 3">
            <a:extLst>
              <a:ext uri="{FF2B5EF4-FFF2-40B4-BE49-F238E27FC236}">
                <a16:creationId xmlns:a16="http://schemas.microsoft.com/office/drawing/2014/main" id="{82E51509-6D34-5178-65DD-986D843C808D}"/>
              </a:ext>
            </a:extLst>
          </p:cNvPr>
          <p:cNvSpPr>
            <a:spLocks noGrp="1"/>
          </p:cNvSpPr>
          <p:nvPr>
            <p:ph type="sldNum" sz="quarter" idx="12"/>
          </p:nvPr>
        </p:nvSpPr>
        <p:spPr>
          <a:xfrm>
            <a:off x="525797" y="4412256"/>
            <a:ext cx="779767" cy="365125"/>
          </a:xfrm>
        </p:spPr>
        <p:txBody>
          <a:bodyPr/>
          <a:lstStyle/>
          <a:p>
            <a:fld id="{D57F1E4F-1CFF-5643-939E-217C01CDF565}" type="slidenum">
              <a:rPr lang="en-US" smtClean="0"/>
              <a:pPr/>
              <a:t>37</a:t>
            </a:fld>
            <a:endParaRPr lang="en-US" dirty="0"/>
          </a:p>
        </p:txBody>
      </p:sp>
    </p:spTree>
    <p:extLst>
      <p:ext uri="{BB962C8B-B14F-4D97-AF65-F5344CB8AC3E}">
        <p14:creationId xmlns:p14="http://schemas.microsoft.com/office/powerpoint/2010/main" val="127213792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Why should supervisors be familiar?</a:t>
            </a:r>
          </a:p>
        </p:txBody>
      </p:sp>
      <p:sp>
        <p:nvSpPr>
          <p:cNvPr id="3" name="Content Placeholder 2"/>
          <p:cNvSpPr>
            <a:spLocks noGrp="1"/>
          </p:cNvSpPr>
          <p:nvPr>
            <p:ph idx="1"/>
          </p:nvPr>
        </p:nvSpPr>
        <p:spPr>
          <a:xfrm>
            <a:off x="2592925" y="1548375"/>
            <a:ext cx="9535055" cy="4354286"/>
          </a:xfrm>
        </p:spPr>
        <p:txBody>
          <a:bodyPr>
            <a:noAutofit/>
          </a:bodyPr>
          <a:lstStyle/>
          <a:p>
            <a:r>
              <a:rPr lang="en-US" sz="2000" dirty="0"/>
              <a:t>Supervisors must be aware of institutional requirements for PhD </a:t>
            </a:r>
            <a:r>
              <a:rPr lang="en-US" sz="2000" dirty="0" err="1"/>
              <a:t>programmes</a:t>
            </a:r>
            <a:r>
              <a:rPr lang="en-US" sz="2000" dirty="0"/>
              <a:t>, including coursework, examinations, thesis format, and graduation criteria. This ensures that students </a:t>
            </a:r>
            <a:r>
              <a:rPr lang="en-US" sz="2000" b="1" dirty="0"/>
              <a:t>meet the necessary academic standards</a:t>
            </a:r>
            <a:r>
              <a:rPr lang="en-US" sz="2000" dirty="0"/>
              <a:t>.</a:t>
            </a:r>
          </a:p>
          <a:p>
            <a:r>
              <a:rPr lang="en-US" sz="2000" dirty="0"/>
              <a:t>Understanding the regulatory framework helps supervisors guide students through the PhD process efficiently, ensuring they </a:t>
            </a:r>
            <a:r>
              <a:rPr lang="en-US" sz="2000" b="1" dirty="0"/>
              <a:t>meet deadlines and milestones</a:t>
            </a:r>
            <a:r>
              <a:rPr lang="en-US" sz="2000" dirty="0"/>
              <a:t>.</a:t>
            </a:r>
          </a:p>
          <a:p>
            <a:r>
              <a:rPr lang="en-US" sz="2000" dirty="0"/>
              <a:t>Lack of awareness of legal frameworks can lead to disputes over intellectual property, authorship, or research conduct. Supervisors need to be informed to </a:t>
            </a:r>
            <a:r>
              <a:rPr lang="en-US" sz="2000" b="1" dirty="0"/>
              <a:t>prevent and resolve such issues effectively</a:t>
            </a:r>
            <a:r>
              <a:rPr lang="en-US" sz="2000" dirty="0"/>
              <a:t>.</a:t>
            </a:r>
          </a:p>
          <a:p>
            <a:r>
              <a:rPr lang="en-US" sz="2000" dirty="0"/>
              <a:t>Supervisors should be aware of policies related to student support services, mental health resources, and disability accommodations. This enables them to </a:t>
            </a:r>
            <a:r>
              <a:rPr lang="en-US" sz="2000" b="1" dirty="0"/>
              <a:t>provide appropriate guidance and support </a:t>
            </a:r>
            <a:r>
              <a:rPr lang="en-US" sz="2000" dirty="0"/>
              <a:t>to students.</a:t>
            </a:r>
          </a:p>
          <a:p>
            <a:r>
              <a:rPr lang="en-US" sz="2000" dirty="0"/>
              <a:t>By adhering to legal and institutional rules, supervisors contribute to </a:t>
            </a:r>
            <a:r>
              <a:rPr lang="en-US" sz="2000" b="1" dirty="0"/>
              <a:t>maintaining the reputation and credibility </a:t>
            </a:r>
            <a:r>
              <a:rPr lang="en-US" sz="2000" dirty="0"/>
              <a:t>of their institution.</a:t>
            </a:r>
          </a:p>
        </p:txBody>
      </p:sp>
      <p:sp>
        <p:nvSpPr>
          <p:cNvPr id="4" name="Foliennummernplatzhalter 3">
            <a:extLst>
              <a:ext uri="{FF2B5EF4-FFF2-40B4-BE49-F238E27FC236}">
                <a16:creationId xmlns:a16="http://schemas.microsoft.com/office/drawing/2014/main" id="{868F2FE3-FE31-2AC5-9D0E-C608AB39C8B0}"/>
              </a:ext>
            </a:extLst>
          </p:cNvPr>
          <p:cNvSpPr>
            <a:spLocks noGrp="1"/>
          </p:cNvSpPr>
          <p:nvPr>
            <p:ph type="sldNum" sz="quarter" idx="12"/>
          </p:nvPr>
        </p:nvSpPr>
        <p:spPr>
          <a:xfrm>
            <a:off x="531812" y="787782"/>
            <a:ext cx="779767" cy="365125"/>
          </a:xfrm>
        </p:spPr>
        <p:txBody>
          <a:bodyPr/>
          <a:lstStyle/>
          <a:p>
            <a:fld id="{D57F1E4F-1CFF-5643-939E-217C01CDF565}" type="slidenum">
              <a:rPr lang="en-US" smtClean="0"/>
              <a:pPr/>
              <a:t>38</a:t>
            </a:fld>
            <a:endParaRPr lang="en-US" dirty="0"/>
          </a:p>
        </p:txBody>
      </p:sp>
    </p:spTree>
    <p:extLst>
      <p:ext uri="{BB962C8B-B14F-4D97-AF65-F5344CB8AC3E}">
        <p14:creationId xmlns:p14="http://schemas.microsoft.com/office/powerpoint/2010/main" val="405829331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7BF59D-92C0-79D6-55D6-B70D5CA11C0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FD27E48-57D4-E3F3-E4E8-7F326E19D9AE}"/>
              </a:ext>
            </a:extLst>
          </p:cNvPr>
          <p:cNvSpPr>
            <a:spLocks noGrp="1"/>
          </p:cNvSpPr>
          <p:nvPr>
            <p:ph type="title"/>
          </p:nvPr>
        </p:nvSpPr>
        <p:spPr/>
        <p:txBody>
          <a:bodyPr>
            <a:normAutofit/>
          </a:bodyPr>
          <a:lstStyle/>
          <a:p>
            <a:r>
              <a:rPr lang="en-US" dirty="0">
                <a:solidFill>
                  <a:srgbClr val="C00000"/>
                </a:solidFill>
              </a:rPr>
              <a:t>Discussing Rules and Regulations Governing Doctoral Training</a:t>
            </a:r>
          </a:p>
        </p:txBody>
      </p:sp>
      <p:sp>
        <p:nvSpPr>
          <p:cNvPr id="3" name="Content Placeholder 2">
            <a:extLst>
              <a:ext uri="{FF2B5EF4-FFF2-40B4-BE49-F238E27FC236}">
                <a16:creationId xmlns:a16="http://schemas.microsoft.com/office/drawing/2014/main" id="{AD3D468E-E4BB-3022-DE55-B61C1086961C}"/>
              </a:ext>
            </a:extLst>
          </p:cNvPr>
          <p:cNvSpPr>
            <a:spLocks noGrp="1"/>
          </p:cNvSpPr>
          <p:nvPr>
            <p:ph idx="1"/>
          </p:nvPr>
        </p:nvSpPr>
        <p:spPr>
          <a:xfrm>
            <a:off x="2589212" y="2133600"/>
            <a:ext cx="6125580" cy="3777622"/>
          </a:xfrm>
        </p:spPr>
        <p:txBody>
          <a:bodyPr>
            <a:normAutofit/>
          </a:bodyPr>
          <a:lstStyle/>
          <a:p>
            <a:pPr marL="0" indent="0">
              <a:buNone/>
            </a:pPr>
            <a:r>
              <a:rPr lang="en-US" sz="2400" b="1" dirty="0"/>
              <a:t>Inventory</a:t>
            </a:r>
            <a:endParaRPr lang="en-US" sz="2400" dirty="0"/>
          </a:p>
          <a:p>
            <a:pPr marL="0" indent="0">
              <a:buNone/>
            </a:pPr>
            <a:r>
              <a:rPr lang="en-US" sz="2400" dirty="0"/>
              <a:t>To what extend are we aware of the Rules and Regulations governing doctoral training in your universities.</a:t>
            </a:r>
          </a:p>
          <a:p>
            <a:r>
              <a:rPr lang="en-US" sz="2400" dirty="0"/>
              <a:t>Where are they stated?</a:t>
            </a:r>
          </a:p>
          <a:p>
            <a:r>
              <a:rPr lang="en-US" sz="2400" dirty="0"/>
              <a:t>Who enforces them?</a:t>
            </a:r>
          </a:p>
          <a:p>
            <a:pPr marL="0" indent="0">
              <a:buNone/>
            </a:pPr>
            <a:endParaRPr lang="en-US" sz="2400" dirty="0"/>
          </a:p>
          <a:p>
            <a:pPr marL="0" indent="0">
              <a:buNone/>
            </a:pPr>
            <a:r>
              <a:rPr lang="en-US" sz="2400" dirty="0"/>
              <a:t>Optional. Create a </a:t>
            </a:r>
            <a:r>
              <a:rPr lang="en-US" sz="2400" dirty="0" err="1"/>
              <a:t>mentimeter</a:t>
            </a:r>
            <a:r>
              <a:rPr lang="en-US" sz="2400" dirty="0"/>
              <a:t>.</a:t>
            </a:r>
          </a:p>
        </p:txBody>
      </p:sp>
      <p:sp>
        <p:nvSpPr>
          <p:cNvPr id="4" name="Textfeld 3">
            <a:extLst>
              <a:ext uri="{FF2B5EF4-FFF2-40B4-BE49-F238E27FC236}">
                <a16:creationId xmlns:a16="http://schemas.microsoft.com/office/drawing/2014/main" id="{64254E8C-4FC3-93E3-CD71-FEFCC42BCD94}"/>
              </a:ext>
            </a:extLst>
          </p:cNvPr>
          <p:cNvSpPr txBox="1"/>
          <p:nvPr/>
        </p:nvSpPr>
        <p:spPr>
          <a:xfrm>
            <a:off x="8864082" y="1617306"/>
            <a:ext cx="1693092" cy="3154710"/>
          </a:xfrm>
          <a:prstGeom prst="rect">
            <a:avLst/>
          </a:prstGeom>
          <a:noFill/>
        </p:spPr>
        <p:txBody>
          <a:bodyPr wrap="none" rtlCol="0">
            <a:spAutoFit/>
          </a:bodyPr>
          <a:lstStyle/>
          <a:p>
            <a:r>
              <a:rPr lang="de-AT" sz="19900" dirty="0">
                <a:solidFill>
                  <a:srgbClr val="A53010"/>
                </a:solidFill>
              </a:rPr>
              <a:t>?</a:t>
            </a:r>
          </a:p>
        </p:txBody>
      </p:sp>
      <p:sp>
        <p:nvSpPr>
          <p:cNvPr id="5" name="Foliennummernplatzhalter 4">
            <a:extLst>
              <a:ext uri="{FF2B5EF4-FFF2-40B4-BE49-F238E27FC236}">
                <a16:creationId xmlns:a16="http://schemas.microsoft.com/office/drawing/2014/main" id="{FF3F07E3-D300-A332-717F-B3F9EA3A470F}"/>
              </a:ext>
            </a:extLst>
          </p:cNvPr>
          <p:cNvSpPr>
            <a:spLocks noGrp="1"/>
          </p:cNvSpPr>
          <p:nvPr>
            <p:ph type="sldNum" sz="quarter" idx="12"/>
          </p:nvPr>
        </p:nvSpPr>
        <p:spPr/>
        <p:txBody>
          <a:bodyPr/>
          <a:lstStyle/>
          <a:p>
            <a:fld id="{D57F1E4F-1CFF-5643-939E-217C01CDF565}" type="slidenum">
              <a:rPr lang="en-US" smtClean="0"/>
              <a:pPr/>
              <a:t>39</a:t>
            </a:fld>
            <a:endParaRPr lang="en-US" dirty="0"/>
          </a:p>
        </p:txBody>
      </p:sp>
      <p:pic>
        <p:nvPicPr>
          <p:cNvPr id="6" name="Grafik 5" descr="Sanduhr 30% mit einfarbiger Füllung">
            <a:extLst>
              <a:ext uri="{FF2B5EF4-FFF2-40B4-BE49-F238E27FC236}">
                <a16:creationId xmlns:a16="http://schemas.microsoft.com/office/drawing/2014/main" id="{41B0D904-F9B5-878D-79A3-AEDB86B813D8}"/>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336019" y="1413794"/>
            <a:ext cx="662609" cy="662609"/>
          </a:xfrm>
          <a:prstGeom prst="rect">
            <a:avLst/>
          </a:prstGeom>
        </p:spPr>
      </p:pic>
      <p:sp>
        <p:nvSpPr>
          <p:cNvPr id="7" name="Textfeld 6">
            <a:extLst>
              <a:ext uri="{FF2B5EF4-FFF2-40B4-BE49-F238E27FC236}">
                <a16:creationId xmlns:a16="http://schemas.microsoft.com/office/drawing/2014/main" id="{03B84D14-E85D-B6BE-5342-5EB52FAB2BD5}"/>
              </a:ext>
            </a:extLst>
          </p:cNvPr>
          <p:cNvSpPr txBox="1"/>
          <p:nvPr/>
        </p:nvSpPr>
        <p:spPr>
          <a:xfrm>
            <a:off x="792368" y="1745098"/>
            <a:ext cx="853119" cy="369332"/>
          </a:xfrm>
          <a:prstGeom prst="rect">
            <a:avLst/>
          </a:prstGeom>
          <a:noFill/>
        </p:spPr>
        <p:txBody>
          <a:bodyPr wrap="none" rtlCol="0">
            <a:spAutoFit/>
          </a:bodyPr>
          <a:lstStyle/>
          <a:p>
            <a:r>
              <a:rPr lang="de-AT" b="1" dirty="0"/>
              <a:t> 5 min</a:t>
            </a:r>
          </a:p>
        </p:txBody>
      </p:sp>
    </p:spTree>
    <p:extLst>
      <p:ext uri="{BB962C8B-B14F-4D97-AF65-F5344CB8AC3E}">
        <p14:creationId xmlns:p14="http://schemas.microsoft.com/office/powerpoint/2010/main" val="2952142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819E0B8-964E-0ECB-02C7-1E91F6F754A7}"/>
              </a:ext>
            </a:extLst>
          </p:cNvPr>
          <p:cNvSpPr txBox="1"/>
          <p:nvPr/>
        </p:nvSpPr>
        <p:spPr>
          <a:xfrm>
            <a:off x="3230800" y="2277155"/>
            <a:ext cx="8888508" cy="2800767"/>
          </a:xfrm>
          <a:prstGeom prst="rect">
            <a:avLst/>
          </a:prstGeom>
          <a:noFill/>
          <a:effectLst>
            <a:outerShdw blurRad="152400" dist="317500" dir="5400000" sx="90000" sy="-19000" rotWithShape="0">
              <a:prstClr val="black">
                <a:alpha val="15000"/>
              </a:prstClr>
            </a:outerShdw>
          </a:effectLst>
        </p:spPr>
        <p:txBody>
          <a:bodyPr wrap="square" rtlCol="0">
            <a:spAutoFit/>
          </a:bodyPr>
          <a:lstStyle/>
          <a:p>
            <a:r>
              <a:rPr lang="de-DE" sz="8800" b="1" dirty="0" err="1">
                <a:solidFill>
                  <a:srgbClr val="A53010"/>
                </a:solidFill>
              </a:rPr>
              <a:t>Why</a:t>
            </a:r>
            <a:r>
              <a:rPr lang="de-DE" sz="8800" b="1" dirty="0">
                <a:solidFill>
                  <a:srgbClr val="A53010"/>
                </a:solidFill>
              </a:rPr>
              <a:t> </a:t>
            </a:r>
            <a:r>
              <a:rPr lang="de-DE" sz="8800" b="1" dirty="0" err="1">
                <a:solidFill>
                  <a:srgbClr val="A53010"/>
                </a:solidFill>
              </a:rPr>
              <a:t>does</a:t>
            </a:r>
            <a:r>
              <a:rPr lang="de-DE" sz="8800" b="1" dirty="0">
                <a:solidFill>
                  <a:srgbClr val="A53010"/>
                </a:solidFill>
              </a:rPr>
              <a:t> </a:t>
            </a:r>
            <a:r>
              <a:rPr lang="de-DE" sz="8800" b="1" dirty="0" err="1">
                <a:solidFill>
                  <a:srgbClr val="A53010"/>
                </a:solidFill>
              </a:rPr>
              <a:t>it</a:t>
            </a:r>
            <a:r>
              <a:rPr lang="de-DE" sz="8800" b="1" dirty="0">
                <a:solidFill>
                  <a:srgbClr val="A53010"/>
                </a:solidFill>
              </a:rPr>
              <a:t> matter?</a:t>
            </a:r>
          </a:p>
        </p:txBody>
      </p:sp>
      <p:sp>
        <p:nvSpPr>
          <p:cNvPr id="2" name="Textfeld 1">
            <a:extLst>
              <a:ext uri="{FF2B5EF4-FFF2-40B4-BE49-F238E27FC236}">
                <a16:creationId xmlns:a16="http://schemas.microsoft.com/office/drawing/2014/main" id="{C798C3F7-32FF-A2E6-2EDA-7C133F4A08EE}"/>
              </a:ext>
            </a:extLst>
          </p:cNvPr>
          <p:cNvSpPr txBox="1"/>
          <p:nvPr/>
        </p:nvSpPr>
        <p:spPr>
          <a:xfrm>
            <a:off x="939797" y="775405"/>
            <a:ext cx="359614" cy="400110"/>
          </a:xfrm>
          <a:prstGeom prst="rect">
            <a:avLst/>
          </a:prstGeom>
          <a:noFill/>
        </p:spPr>
        <p:txBody>
          <a:bodyPr wrap="square">
            <a:spAutoFit/>
          </a:bodyPr>
          <a:lstStyle/>
          <a:p>
            <a:r>
              <a:rPr lang="de-DE" sz="2000" dirty="0">
                <a:solidFill>
                  <a:schemeClr val="bg1"/>
                </a:solidFill>
              </a:rPr>
              <a:t>3</a:t>
            </a:r>
          </a:p>
        </p:txBody>
      </p:sp>
    </p:spTree>
    <p:extLst>
      <p:ext uri="{BB962C8B-B14F-4D97-AF65-F5344CB8AC3E}">
        <p14:creationId xmlns:p14="http://schemas.microsoft.com/office/powerpoint/2010/main" val="361074077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60659" y="732483"/>
            <a:ext cx="8911687" cy="1280890"/>
          </a:xfrm>
        </p:spPr>
        <p:txBody>
          <a:bodyPr/>
          <a:lstStyle/>
          <a:p>
            <a:r>
              <a:rPr lang="en-US" dirty="0"/>
              <a:t>Legal Issues</a:t>
            </a:r>
          </a:p>
        </p:txBody>
      </p:sp>
      <p:sp>
        <p:nvSpPr>
          <p:cNvPr id="3" name="Content Placeholder 2"/>
          <p:cNvSpPr>
            <a:spLocks noGrp="1"/>
          </p:cNvSpPr>
          <p:nvPr>
            <p:ph idx="1"/>
          </p:nvPr>
        </p:nvSpPr>
        <p:spPr>
          <a:xfrm>
            <a:off x="2589212" y="1689811"/>
            <a:ext cx="8915400" cy="4221411"/>
          </a:xfrm>
        </p:spPr>
        <p:txBody>
          <a:bodyPr>
            <a:noAutofit/>
          </a:bodyPr>
          <a:lstStyle/>
          <a:p>
            <a:pPr marL="0" indent="0">
              <a:buNone/>
            </a:pPr>
            <a:r>
              <a:rPr lang="en-US" sz="2200" b="1" dirty="0"/>
              <a:t>State</a:t>
            </a:r>
            <a:r>
              <a:rPr lang="en-US" sz="2200" dirty="0"/>
              <a:t>:</a:t>
            </a:r>
          </a:p>
          <a:p>
            <a:r>
              <a:rPr lang="en-US" sz="2200" dirty="0"/>
              <a:t>Registration status of the awarding institutions (University status)</a:t>
            </a:r>
          </a:p>
          <a:p>
            <a:r>
              <a:rPr lang="en-US" sz="2200" dirty="0"/>
              <a:t>Approval status of the Doctoral </a:t>
            </a:r>
            <a:r>
              <a:rPr lang="en-US" sz="2200" dirty="0" err="1"/>
              <a:t>Programme</a:t>
            </a:r>
            <a:r>
              <a:rPr lang="en-US" sz="2200" dirty="0"/>
              <a:t> by the legal bodies (Commissions of Education)</a:t>
            </a:r>
          </a:p>
          <a:p>
            <a:r>
              <a:rPr lang="en-US" sz="2200" dirty="0"/>
              <a:t>Minimum duration for the completion of the doctoral </a:t>
            </a:r>
            <a:r>
              <a:rPr lang="en-US" sz="2200" dirty="0" err="1"/>
              <a:t>programmes</a:t>
            </a:r>
            <a:endParaRPr lang="en-US" sz="2200" dirty="0"/>
          </a:p>
          <a:p>
            <a:r>
              <a:rPr lang="en-US" sz="2200" dirty="0"/>
              <a:t>Enrolment conditions based on valid and verifiable M.Sc., B.Sc. and A-level (O-level) qualifications </a:t>
            </a:r>
          </a:p>
          <a:p>
            <a:r>
              <a:rPr lang="en-US" sz="2200" dirty="0"/>
              <a:t>Research proposal approved by ethical bodies</a:t>
            </a:r>
          </a:p>
          <a:p>
            <a:pPr>
              <a:buFont typeface="Arial" panose="020B0604020202020204" pitchFamily="34" charset="0"/>
              <a:buChar char="•"/>
            </a:pPr>
            <a:endParaRPr lang="en-US" sz="2200" dirty="0"/>
          </a:p>
          <a:p>
            <a:pPr>
              <a:buFont typeface="Arial" panose="020B0604020202020204" pitchFamily="34" charset="0"/>
              <a:buChar char="•"/>
            </a:pPr>
            <a:endParaRPr lang="en-US" sz="2200" dirty="0"/>
          </a:p>
        </p:txBody>
      </p:sp>
      <p:sp>
        <p:nvSpPr>
          <p:cNvPr id="4" name="Foliennummernplatzhalter 3">
            <a:extLst>
              <a:ext uri="{FF2B5EF4-FFF2-40B4-BE49-F238E27FC236}">
                <a16:creationId xmlns:a16="http://schemas.microsoft.com/office/drawing/2014/main" id="{8F587B5A-D5A3-C445-F303-45836E5D804B}"/>
              </a:ext>
            </a:extLst>
          </p:cNvPr>
          <p:cNvSpPr>
            <a:spLocks noGrp="1"/>
          </p:cNvSpPr>
          <p:nvPr>
            <p:ph type="sldNum" sz="quarter" idx="12"/>
          </p:nvPr>
        </p:nvSpPr>
        <p:spPr>
          <a:xfrm>
            <a:off x="531812" y="787782"/>
            <a:ext cx="779767" cy="365125"/>
          </a:xfrm>
        </p:spPr>
        <p:txBody>
          <a:bodyPr/>
          <a:lstStyle/>
          <a:p>
            <a:fld id="{D57F1E4F-1CFF-5643-939E-217C01CDF565}" type="slidenum">
              <a:rPr lang="en-US" smtClean="0"/>
              <a:pPr/>
              <a:t>40</a:t>
            </a:fld>
            <a:endParaRPr lang="en-US" dirty="0"/>
          </a:p>
        </p:txBody>
      </p:sp>
    </p:spTree>
    <p:extLst>
      <p:ext uri="{BB962C8B-B14F-4D97-AF65-F5344CB8AC3E}">
        <p14:creationId xmlns:p14="http://schemas.microsoft.com/office/powerpoint/2010/main" val="38792959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42155" y="732310"/>
            <a:ext cx="8911687" cy="1280890"/>
          </a:xfrm>
        </p:spPr>
        <p:txBody>
          <a:bodyPr/>
          <a:lstStyle/>
          <a:p>
            <a:r>
              <a:rPr lang="en-US" dirty="0"/>
              <a:t>Local Requirements</a:t>
            </a:r>
          </a:p>
        </p:txBody>
      </p:sp>
      <p:sp>
        <p:nvSpPr>
          <p:cNvPr id="3" name="Content Placeholder 2"/>
          <p:cNvSpPr>
            <a:spLocks noGrp="1"/>
          </p:cNvSpPr>
          <p:nvPr>
            <p:ph idx="1"/>
          </p:nvPr>
        </p:nvSpPr>
        <p:spPr>
          <a:xfrm>
            <a:off x="2642155" y="1689811"/>
            <a:ext cx="9484600" cy="4101011"/>
          </a:xfrm>
        </p:spPr>
        <p:txBody>
          <a:bodyPr>
            <a:noAutofit/>
          </a:bodyPr>
          <a:lstStyle/>
          <a:p>
            <a:pPr marL="0" indent="0">
              <a:buNone/>
            </a:pPr>
            <a:r>
              <a:rPr lang="en-US" sz="2100" b="1" dirty="0"/>
              <a:t>Institutional</a:t>
            </a:r>
            <a:r>
              <a:rPr lang="en-US" sz="2100" dirty="0"/>
              <a:t>:</a:t>
            </a:r>
          </a:p>
          <a:p>
            <a:r>
              <a:rPr lang="en-US" sz="2100" dirty="0"/>
              <a:t>Recruitment requirements: B.Sc. and M.Sc. qualifications in relevant field</a:t>
            </a:r>
          </a:p>
          <a:p>
            <a:r>
              <a:rPr lang="en-US" sz="2100" dirty="0"/>
              <a:t>Coursework and supervision handled by at least senior lecturers and above</a:t>
            </a:r>
          </a:p>
          <a:p>
            <a:r>
              <a:rPr lang="en-US" sz="2100" dirty="0"/>
              <a:t>At least one of the supervisors must be a faculty of the awarding institution</a:t>
            </a:r>
          </a:p>
          <a:p>
            <a:r>
              <a:rPr lang="en-US" sz="2100" dirty="0"/>
              <a:t>Approval of the proposal by the department and the school</a:t>
            </a:r>
          </a:p>
          <a:p>
            <a:r>
              <a:rPr lang="en-US" sz="2100" dirty="0"/>
              <a:t>Publication of at least two articles in refereed journal (CUE)</a:t>
            </a:r>
          </a:p>
          <a:p>
            <a:r>
              <a:rPr lang="en-US" sz="2100" dirty="0"/>
              <a:t>Oral </a:t>
            </a:r>
            <a:r>
              <a:rPr lang="en-US" sz="2100" dirty="0" err="1"/>
              <a:t>defence</a:t>
            </a:r>
            <a:r>
              <a:rPr lang="en-US" sz="2100" dirty="0"/>
              <a:t> (In some African countries like SA, this is not a requirement)</a:t>
            </a:r>
          </a:p>
          <a:p>
            <a:r>
              <a:rPr lang="en-US" sz="2100" dirty="0"/>
              <a:t>Regulations on format and content</a:t>
            </a:r>
          </a:p>
        </p:txBody>
      </p:sp>
      <p:sp>
        <p:nvSpPr>
          <p:cNvPr id="4" name="Foliennummernplatzhalter 3">
            <a:extLst>
              <a:ext uri="{FF2B5EF4-FFF2-40B4-BE49-F238E27FC236}">
                <a16:creationId xmlns:a16="http://schemas.microsoft.com/office/drawing/2014/main" id="{57C02401-3A1C-DD87-9745-656617C07B88}"/>
              </a:ext>
            </a:extLst>
          </p:cNvPr>
          <p:cNvSpPr>
            <a:spLocks noGrp="1"/>
          </p:cNvSpPr>
          <p:nvPr>
            <p:ph type="sldNum" sz="quarter" idx="12"/>
          </p:nvPr>
        </p:nvSpPr>
        <p:spPr>
          <a:xfrm>
            <a:off x="531812" y="787782"/>
            <a:ext cx="779767" cy="365125"/>
          </a:xfrm>
        </p:spPr>
        <p:txBody>
          <a:bodyPr/>
          <a:lstStyle/>
          <a:p>
            <a:fld id="{D57F1E4F-1CFF-5643-939E-217C01CDF565}" type="slidenum">
              <a:rPr lang="en-US" smtClean="0"/>
              <a:pPr/>
              <a:t>41</a:t>
            </a:fld>
            <a:endParaRPr lang="en-US" dirty="0"/>
          </a:p>
        </p:txBody>
      </p:sp>
    </p:spTree>
    <p:extLst>
      <p:ext uri="{BB962C8B-B14F-4D97-AF65-F5344CB8AC3E}">
        <p14:creationId xmlns:p14="http://schemas.microsoft.com/office/powerpoint/2010/main" val="37329416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74205" y="752804"/>
            <a:ext cx="8911687" cy="1280890"/>
          </a:xfrm>
        </p:spPr>
        <p:txBody>
          <a:bodyPr/>
          <a:lstStyle/>
          <a:p>
            <a:r>
              <a:rPr lang="en-US" dirty="0"/>
              <a:t>Conclusion</a:t>
            </a:r>
          </a:p>
        </p:txBody>
      </p:sp>
      <p:sp>
        <p:nvSpPr>
          <p:cNvPr id="3" name="Content Placeholder 2"/>
          <p:cNvSpPr>
            <a:spLocks noGrp="1"/>
          </p:cNvSpPr>
          <p:nvPr>
            <p:ph idx="1"/>
          </p:nvPr>
        </p:nvSpPr>
        <p:spPr/>
        <p:txBody>
          <a:bodyPr>
            <a:normAutofit/>
          </a:bodyPr>
          <a:lstStyle/>
          <a:p>
            <a:pPr marL="0" indent="0">
              <a:buNone/>
            </a:pPr>
            <a:r>
              <a:rPr lang="en-US" sz="2200" dirty="0"/>
              <a:t>Legal issues and local requirements</a:t>
            </a:r>
          </a:p>
          <a:p>
            <a:pPr>
              <a:buFont typeface="Wingdings 3" panose="05040102010807070707" pitchFamily="18" charset="2"/>
              <a:buChar char=""/>
            </a:pPr>
            <a:r>
              <a:rPr lang="en-US" sz="2200" dirty="0"/>
              <a:t>Promote quality and standards</a:t>
            </a:r>
          </a:p>
          <a:p>
            <a:pPr>
              <a:buFont typeface="Wingdings 3" panose="05040102010807070707" pitchFamily="18" charset="2"/>
              <a:buChar char=""/>
            </a:pPr>
            <a:r>
              <a:rPr lang="en-US" sz="2200" dirty="0"/>
              <a:t>Ensures uniformity in the training of doctoral students</a:t>
            </a:r>
          </a:p>
          <a:p>
            <a:pPr>
              <a:buFont typeface="Wingdings 3" panose="05040102010807070707" pitchFamily="18" charset="2"/>
              <a:buChar char=""/>
            </a:pPr>
            <a:r>
              <a:rPr lang="en-US" sz="2200" dirty="0" err="1"/>
              <a:t>Harmonises</a:t>
            </a:r>
            <a:r>
              <a:rPr lang="en-US" sz="2200" dirty="0"/>
              <a:t> training across disciplines and universities</a:t>
            </a:r>
          </a:p>
          <a:p>
            <a:pPr>
              <a:buFont typeface="Wingdings" panose="05000000000000000000" pitchFamily="2" charset="2"/>
              <a:buChar char="q"/>
            </a:pPr>
            <a:endParaRPr lang="en-US" sz="2200" dirty="0"/>
          </a:p>
        </p:txBody>
      </p:sp>
      <p:sp>
        <p:nvSpPr>
          <p:cNvPr id="4" name="Foliennummernplatzhalter 3">
            <a:extLst>
              <a:ext uri="{FF2B5EF4-FFF2-40B4-BE49-F238E27FC236}">
                <a16:creationId xmlns:a16="http://schemas.microsoft.com/office/drawing/2014/main" id="{DBD4C267-0C95-9197-2FC1-908D10D487BC}"/>
              </a:ext>
            </a:extLst>
          </p:cNvPr>
          <p:cNvSpPr>
            <a:spLocks noGrp="1"/>
          </p:cNvSpPr>
          <p:nvPr>
            <p:ph type="sldNum" sz="quarter" idx="12"/>
          </p:nvPr>
        </p:nvSpPr>
        <p:spPr>
          <a:xfrm>
            <a:off x="531812" y="787782"/>
            <a:ext cx="779767" cy="365125"/>
          </a:xfrm>
        </p:spPr>
        <p:txBody>
          <a:bodyPr/>
          <a:lstStyle/>
          <a:p>
            <a:fld id="{D57F1E4F-1CFF-5643-939E-217C01CDF565}" type="slidenum">
              <a:rPr lang="en-US" smtClean="0"/>
              <a:pPr/>
              <a:t>42</a:t>
            </a:fld>
            <a:endParaRPr lang="en-US" dirty="0"/>
          </a:p>
        </p:txBody>
      </p:sp>
      <p:pic>
        <p:nvPicPr>
          <p:cNvPr id="7" name="Grafik 6" descr="Nach rechts zeigender Finger, Handrücken Silhouette">
            <a:extLst>
              <a:ext uri="{FF2B5EF4-FFF2-40B4-BE49-F238E27FC236}">
                <a16:creationId xmlns:a16="http://schemas.microsoft.com/office/drawing/2014/main" id="{4EEB5050-1CD0-2178-4CEF-17BC3B9056F3}"/>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1674812" y="4441204"/>
            <a:ext cx="914400" cy="914400"/>
          </a:xfrm>
          <a:prstGeom prst="rect">
            <a:avLst/>
          </a:prstGeom>
        </p:spPr>
      </p:pic>
      <p:sp>
        <p:nvSpPr>
          <p:cNvPr id="8" name="Rechteck 7">
            <a:extLst>
              <a:ext uri="{FF2B5EF4-FFF2-40B4-BE49-F238E27FC236}">
                <a16:creationId xmlns:a16="http://schemas.microsoft.com/office/drawing/2014/main" id="{1CFBDE03-7A33-177F-9DB6-07E421109EEC}"/>
              </a:ext>
            </a:extLst>
          </p:cNvPr>
          <p:cNvSpPr/>
          <p:nvPr/>
        </p:nvSpPr>
        <p:spPr>
          <a:xfrm>
            <a:off x="2674205" y="4431709"/>
            <a:ext cx="7516872" cy="93338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indent="0" algn="ctr">
              <a:buNone/>
            </a:pPr>
            <a:r>
              <a:rPr lang="en-US" sz="1800" b="1" dirty="0"/>
              <a:t>To be able to guide the PhD student through the process, supervisors must be familiar with the rules and regulations.</a:t>
            </a:r>
          </a:p>
        </p:txBody>
      </p:sp>
    </p:spTree>
    <p:extLst>
      <p:ext uri="{BB962C8B-B14F-4D97-AF65-F5344CB8AC3E}">
        <p14:creationId xmlns:p14="http://schemas.microsoft.com/office/powerpoint/2010/main" val="283608351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4525EC-3B98-0DBA-7818-B99C6D98289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D7DE7A9-F774-199A-E7E0-C5AE04952F42}"/>
              </a:ext>
            </a:extLst>
          </p:cNvPr>
          <p:cNvSpPr>
            <a:spLocks noGrp="1"/>
          </p:cNvSpPr>
          <p:nvPr>
            <p:ph type="title"/>
          </p:nvPr>
        </p:nvSpPr>
        <p:spPr>
          <a:xfrm>
            <a:off x="2642155" y="732310"/>
            <a:ext cx="8911687" cy="1280890"/>
          </a:xfrm>
        </p:spPr>
        <p:txBody>
          <a:bodyPr/>
          <a:lstStyle/>
          <a:p>
            <a:r>
              <a:rPr lang="en-US" dirty="0"/>
              <a:t>Key takeaways of Module 1</a:t>
            </a:r>
          </a:p>
        </p:txBody>
      </p:sp>
      <p:sp>
        <p:nvSpPr>
          <p:cNvPr id="3" name="Content Placeholder 2">
            <a:extLst>
              <a:ext uri="{FF2B5EF4-FFF2-40B4-BE49-F238E27FC236}">
                <a16:creationId xmlns:a16="http://schemas.microsoft.com/office/drawing/2014/main" id="{1297F709-1DB7-DB9B-A7F7-B45DFD9823D4}"/>
              </a:ext>
            </a:extLst>
          </p:cNvPr>
          <p:cNvSpPr>
            <a:spLocks noGrp="1"/>
          </p:cNvSpPr>
          <p:nvPr>
            <p:ph idx="1"/>
          </p:nvPr>
        </p:nvSpPr>
        <p:spPr>
          <a:xfrm>
            <a:off x="2642155" y="1594984"/>
            <a:ext cx="9484600" cy="5097069"/>
          </a:xfrm>
        </p:spPr>
        <p:txBody>
          <a:bodyPr>
            <a:noAutofit/>
          </a:bodyPr>
          <a:lstStyle/>
          <a:p>
            <a:r>
              <a:rPr lang="en-US" sz="2100" dirty="0"/>
              <a:t>The </a:t>
            </a:r>
            <a:r>
              <a:rPr lang="en-US" sz="2100" b="1" dirty="0"/>
              <a:t>PhD is the backbone of cutting-edge research </a:t>
            </a:r>
            <a:r>
              <a:rPr lang="en-US" sz="2100" dirty="0"/>
              <a:t>and innovation. In Africa, it is a </a:t>
            </a:r>
            <a:r>
              <a:rPr lang="en-US" sz="2100" b="1" dirty="0"/>
              <a:t>critical driver for solving regional challenges</a:t>
            </a:r>
            <a:r>
              <a:rPr lang="en-US" sz="2100" dirty="0"/>
              <a:t> and reducing reliance on external knowledge sources.</a:t>
            </a:r>
          </a:p>
          <a:p>
            <a:r>
              <a:rPr lang="en-US" sz="2100" dirty="0"/>
              <a:t>The </a:t>
            </a:r>
            <a:r>
              <a:rPr lang="en-US" sz="2100" b="1" dirty="0"/>
              <a:t>Inter-University Council for East Africa (IUCEA)</a:t>
            </a:r>
            <a:r>
              <a:rPr lang="en-US" sz="2100" dirty="0"/>
              <a:t> explicitly mandates that </a:t>
            </a:r>
            <a:r>
              <a:rPr lang="en-US" sz="2100" b="1" dirty="0"/>
              <a:t>supervisors shall be trained and inducted</a:t>
            </a:r>
            <a:r>
              <a:rPr lang="en-US" sz="2100" dirty="0"/>
              <a:t>. Training is an institutional responsibility and a requirement for regional harmonization.</a:t>
            </a:r>
          </a:p>
          <a:p>
            <a:r>
              <a:rPr lang="en-US" sz="2100"/>
              <a:t>Professionalized </a:t>
            </a:r>
            <a:r>
              <a:rPr lang="en-US" sz="2100" dirty="0"/>
              <a:t>supervision is necessary to mitigate risks such as </a:t>
            </a:r>
            <a:r>
              <a:rPr lang="en-US" sz="2100" b="1" dirty="0"/>
              <a:t>"supervisory neglect," "research loneliness,"</a:t>
            </a:r>
            <a:r>
              <a:rPr lang="en-US" sz="2100" dirty="0"/>
              <a:t> and high attrition rates.</a:t>
            </a:r>
          </a:p>
          <a:p>
            <a:r>
              <a:rPr lang="en-US" sz="2100" dirty="0"/>
              <a:t>Research supervision is the </a:t>
            </a:r>
            <a:r>
              <a:rPr lang="en-US" sz="2100" b="1" dirty="0"/>
              <a:t>most complex and subtle form of teaching</a:t>
            </a:r>
            <a:r>
              <a:rPr lang="en-US" sz="2100" dirty="0"/>
              <a:t> in higher education. Supervisors must move beyond "learning by doing" to develop a professional identity as a </a:t>
            </a:r>
            <a:r>
              <a:rPr lang="en-US" sz="2100" b="1" dirty="0"/>
              <a:t>research educator.</a:t>
            </a:r>
            <a:endParaRPr lang="en-US" sz="2100" dirty="0"/>
          </a:p>
        </p:txBody>
      </p:sp>
      <p:sp>
        <p:nvSpPr>
          <p:cNvPr id="4" name="Foliennummernplatzhalter 3">
            <a:extLst>
              <a:ext uri="{FF2B5EF4-FFF2-40B4-BE49-F238E27FC236}">
                <a16:creationId xmlns:a16="http://schemas.microsoft.com/office/drawing/2014/main" id="{E80150FB-DF67-025C-357F-04FFE28AE0F6}"/>
              </a:ext>
            </a:extLst>
          </p:cNvPr>
          <p:cNvSpPr>
            <a:spLocks noGrp="1"/>
          </p:cNvSpPr>
          <p:nvPr>
            <p:ph type="sldNum" sz="quarter" idx="12"/>
          </p:nvPr>
        </p:nvSpPr>
        <p:spPr>
          <a:xfrm>
            <a:off x="531812" y="787782"/>
            <a:ext cx="779767" cy="365125"/>
          </a:xfrm>
        </p:spPr>
        <p:txBody>
          <a:bodyPr/>
          <a:lstStyle/>
          <a:p>
            <a:fld id="{D57F1E4F-1CFF-5643-939E-217C01CDF565}" type="slidenum">
              <a:rPr lang="en-US" smtClean="0"/>
              <a:pPr/>
              <a:t>43</a:t>
            </a:fld>
            <a:endParaRPr lang="en-US" dirty="0"/>
          </a:p>
        </p:txBody>
      </p:sp>
      <p:pic>
        <p:nvPicPr>
          <p:cNvPr id="5" name="Graphic 4" descr="Open hand outline">
            <a:extLst>
              <a:ext uri="{FF2B5EF4-FFF2-40B4-BE49-F238E27FC236}">
                <a16:creationId xmlns:a16="http://schemas.microsoft.com/office/drawing/2014/main" id="{1BE72DDC-2FBA-A4BE-DD7B-F39ADF6F3C52}"/>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21695" y="2427936"/>
            <a:ext cx="914400" cy="914400"/>
          </a:xfrm>
          <a:prstGeom prst="rect">
            <a:avLst/>
          </a:prstGeom>
        </p:spPr>
      </p:pic>
      <p:pic>
        <p:nvPicPr>
          <p:cNvPr id="7" name="Graphic 6" descr="CheckList outline">
            <a:extLst>
              <a:ext uri="{FF2B5EF4-FFF2-40B4-BE49-F238E27FC236}">
                <a16:creationId xmlns:a16="http://schemas.microsoft.com/office/drawing/2014/main" id="{19311132-7C59-3810-8210-4D3940A12535}"/>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21695" y="1795498"/>
            <a:ext cx="914400" cy="914400"/>
          </a:xfrm>
          <a:prstGeom prst="rect">
            <a:avLst/>
          </a:prstGeom>
        </p:spPr>
      </p:pic>
    </p:spTree>
    <p:extLst>
      <p:ext uri="{BB962C8B-B14F-4D97-AF65-F5344CB8AC3E}">
        <p14:creationId xmlns:p14="http://schemas.microsoft.com/office/powerpoint/2010/main" val="233627890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13796A-12BF-8CF7-D657-8558F198142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2D6800E-52D6-DB57-DF0F-C7E5CCD59E74}"/>
              </a:ext>
            </a:extLst>
          </p:cNvPr>
          <p:cNvSpPr>
            <a:spLocks noGrp="1"/>
          </p:cNvSpPr>
          <p:nvPr>
            <p:ph type="title"/>
          </p:nvPr>
        </p:nvSpPr>
        <p:spPr>
          <a:xfrm>
            <a:off x="2640338" y="624110"/>
            <a:ext cx="8911687" cy="1280890"/>
          </a:xfrm>
        </p:spPr>
        <p:txBody>
          <a:bodyPr/>
          <a:lstStyle/>
          <a:p>
            <a:r>
              <a:rPr lang="en-US" dirty="0"/>
              <a:t>References</a:t>
            </a:r>
          </a:p>
        </p:txBody>
      </p:sp>
      <p:sp>
        <p:nvSpPr>
          <p:cNvPr id="3" name="Content Placeholder 2">
            <a:extLst>
              <a:ext uri="{FF2B5EF4-FFF2-40B4-BE49-F238E27FC236}">
                <a16:creationId xmlns:a16="http://schemas.microsoft.com/office/drawing/2014/main" id="{EAF14BA3-354D-9427-B66F-08F150FCDF8C}"/>
              </a:ext>
            </a:extLst>
          </p:cNvPr>
          <p:cNvSpPr>
            <a:spLocks noGrp="1"/>
          </p:cNvSpPr>
          <p:nvPr>
            <p:ph idx="1"/>
          </p:nvPr>
        </p:nvSpPr>
        <p:spPr>
          <a:xfrm>
            <a:off x="2636625" y="1540189"/>
            <a:ext cx="9426682" cy="5070584"/>
          </a:xfrm>
        </p:spPr>
        <p:txBody>
          <a:bodyPr>
            <a:noAutofit/>
          </a:bodyPr>
          <a:lstStyle/>
          <a:p>
            <a:pPr>
              <a:spcBef>
                <a:spcPts val="200"/>
              </a:spcBef>
              <a:buFont typeface="+mj-lt"/>
              <a:buAutoNum type="arabicPeriod"/>
            </a:pPr>
            <a:r>
              <a:rPr lang="en-US" sz="1400" dirty="0"/>
              <a:t>African Union. (n.d.). </a:t>
            </a:r>
            <a:r>
              <a:rPr lang="en-US" sz="1400" b="1" dirty="0"/>
              <a:t>Agenda 2063: Overview</a:t>
            </a:r>
            <a:r>
              <a:rPr lang="en-US" sz="1400" dirty="0"/>
              <a:t>. Retrieved from </a:t>
            </a:r>
            <a:r>
              <a:rPr lang="en-US" sz="1400" dirty="0">
                <a:hlinkClick r:id="rId2"/>
              </a:rPr>
              <a:t>https://au.int/en/agenda2063/overview</a:t>
            </a:r>
            <a:r>
              <a:rPr lang="en-US" sz="1400" dirty="0"/>
              <a:t> </a:t>
            </a:r>
          </a:p>
          <a:p>
            <a:pPr>
              <a:spcBef>
                <a:spcPts val="200"/>
              </a:spcBef>
              <a:buFont typeface="+mj-lt"/>
              <a:buAutoNum type="arabicPeriod"/>
            </a:pPr>
            <a:r>
              <a:rPr lang="en-US" sz="1400" dirty="0"/>
              <a:t>Barasa, P. L., &amp; </a:t>
            </a:r>
            <a:r>
              <a:rPr lang="en-US" sz="1400" dirty="0" err="1"/>
              <a:t>Omulando</a:t>
            </a:r>
            <a:r>
              <a:rPr lang="en-US" sz="1400" dirty="0"/>
              <a:t>, C. O. (2017). </a:t>
            </a:r>
            <a:r>
              <a:rPr lang="en-US" sz="1400" b="1" dirty="0"/>
              <a:t>Research and PhD Capacities in Sub-Saharan Africa. Kenya Report</a:t>
            </a:r>
            <a:r>
              <a:rPr lang="en-US" sz="1400" dirty="0"/>
              <a:t>. British Council &amp; German Academic and Exchange Service. Retrieved from </a:t>
            </a:r>
            <a:r>
              <a:rPr lang="en-US" sz="1400" dirty="0">
                <a:hlinkClick r:id="rId3"/>
              </a:rPr>
              <a:t>https://www2.daad.de/medien/der-daad/analysen-studien/research_and_phd_capacities_in_sub-saharan_africa_-_kenya_report.pdf</a:t>
            </a:r>
            <a:endParaRPr lang="en-US" sz="1400" dirty="0"/>
          </a:p>
          <a:p>
            <a:pPr>
              <a:spcBef>
                <a:spcPts val="200"/>
              </a:spcBef>
              <a:buFont typeface="+mj-lt"/>
              <a:buAutoNum type="arabicPeriod"/>
            </a:pPr>
            <a:r>
              <a:rPr lang="en-US" sz="1400" dirty="0"/>
              <a:t>European University Association (EUA). (2005). </a:t>
            </a:r>
            <a:r>
              <a:rPr lang="en-US" sz="1400" b="1" dirty="0"/>
              <a:t>Salzburg Recommendations (2005): Bologna Seminar on “Doctoral </a:t>
            </a:r>
            <a:r>
              <a:rPr lang="en-US" sz="1400" b="1" dirty="0" err="1"/>
              <a:t>Programmes</a:t>
            </a:r>
            <a:r>
              <a:rPr lang="en-US" sz="1400" b="1" dirty="0"/>
              <a:t> for the European Knowledge Society”</a:t>
            </a:r>
            <a:r>
              <a:rPr lang="en-US" sz="1400" dirty="0"/>
              <a:t>. Retrieved from http://www.eua.be/activities-services/publications/eua-policy-positions.aspx</a:t>
            </a:r>
          </a:p>
          <a:p>
            <a:pPr>
              <a:spcBef>
                <a:spcPts val="200"/>
              </a:spcBef>
              <a:buFont typeface="+mj-lt"/>
              <a:buAutoNum type="arabicPeriod"/>
            </a:pPr>
            <a:r>
              <a:rPr lang="en-US" sz="1400" dirty="0"/>
              <a:t>European University Association (EUA). (2015). </a:t>
            </a:r>
            <a:r>
              <a:rPr lang="en-US" sz="1400" b="1" dirty="0"/>
              <a:t>Principles and Practices for International Doctoral Education (FRINDOC)</a:t>
            </a:r>
            <a:r>
              <a:rPr lang="en-US" sz="1400" dirty="0"/>
              <a:t>. Retrieved from </a:t>
            </a:r>
            <a:r>
              <a:rPr lang="en-US" sz="1400" dirty="0">
                <a:hlinkClick r:id="rId4"/>
              </a:rPr>
              <a:t>http://www.eua.be/activities-services/publications/eua-reports-studies-and-occasional-papers.aspx</a:t>
            </a:r>
            <a:endParaRPr lang="en-US" sz="1400" dirty="0"/>
          </a:p>
          <a:p>
            <a:pPr>
              <a:spcBef>
                <a:spcPts val="200"/>
              </a:spcBef>
              <a:buFont typeface="+mj-lt"/>
              <a:buAutoNum type="arabicPeriod"/>
            </a:pPr>
            <a:r>
              <a:rPr lang="en-US" sz="1400" dirty="0"/>
              <a:t>European University Association (EUA). (n.d.). </a:t>
            </a:r>
            <a:r>
              <a:rPr lang="en-US" sz="1400" b="1" dirty="0"/>
              <a:t>Salzburg II – Recommendations</a:t>
            </a:r>
            <a:r>
              <a:rPr lang="en-US" sz="1400" dirty="0"/>
              <a:t>. Retrieved from </a:t>
            </a:r>
            <a:r>
              <a:rPr lang="en-US" sz="1400" dirty="0">
                <a:hlinkClick r:id="rId5"/>
              </a:rPr>
              <a:t>https://www.eua.eu/publications/positions/salzburg-ii-recommendations.html</a:t>
            </a:r>
            <a:endParaRPr lang="en-US" sz="1400" dirty="0"/>
          </a:p>
          <a:p>
            <a:pPr>
              <a:spcBef>
                <a:spcPts val="200"/>
              </a:spcBef>
              <a:buFont typeface="+mj-lt"/>
              <a:buAutoNum type="arabicPeriod"/>
            </a:pPr>
            <a:r>
              <a:rPr lang="en-US" sz="1400" dirty="0" err="1"/>
              <a:t>Fredua</a:t>
            </a:r>
            <a:r>
              <a:rPr lang="en-US" sz="1400" dirty="0"/>
              <a:t>-Kwarteng, E. (2023). </a:t>
            </a:r>
            <a:r>
              <a:rPr lang="en-US" sz="1400" b="1" dirty="0"/>
              <a:t>Africa needs more PhDs, but they must be of high quality</a:t>
            </a:r>
            <a:r>
              <a:rPr lang="en-US" sz="1400" dirty="0"/>
              <a:t>. </a:t>
            </a:r>
            <a:r>
              <a:rPr lang="en-US" sz="1400" i="1" dirty="0"/>
              <a:t>University World News</a:t>
            </a:r>
            <a:r>
              <a:rPr lang="en-US" sz="1400" dirty="0"/>
              <a:t>. Retrieved from </a:t>
            </a:r>
            <a:r>
              <a:rPr lang="en-US" sz="1400" dirty="0">
                <a:hlinkClick r:id="rId6"/>
              </a:rPr>
              <a:t>https://www.universityworldnews.com/post.php?story=20230412130513149</a:t>
            </a:r>
            <a:endParaRPr lang="en-US" sz="1400" dirty="0"/>
          </a:p>
          <a:p>
            <a:pPr>
              <a:spcBef>
                <a:spcPts val="200"/>
              </a:spcBef>
              <a:buFont typeface="+mj-lt"/>
              <a:buAutoNum type="arabicPeriod"/>
            </a:pPr>
            <a:r>
              <a:rPr lang="en-US" sz="1400" dirty="0"/>
              <a:t>Jowi, J. O. (2021). </a:t>
            </a:r>
            <a:r>
              <a:rPr lang="en-US" sz="1400" b="1" dirty="0"/>
              <a:t>Doctoral training in African universities: recent trends, developments and issues</a:t>
            </a:r>
            <a:r>
              <a:rPr lang="en-US" sz="1400" dirty="0"/>
              <a:t>. </a:t>
            </a:r>
            <a:r>
              <a:rPr lang="en-US" sz="1400" i="1" dirty="0"/>
              <a:t>Journal of the British Academy, 9</a:t>
            </a:r>
            <a:r>
              <a:rPr lang="en-US" sz="1400" dirty="0"/>
              <a:t>(1), 159-181.</a:t>
            </a:r>
          </a:p>
          <a:p>
            <a:pPr>
              <a:spcBef>
                <a:spcPts val="200"/>
              </a:spcBef>
              <a:buFont typeface="+mj-lt"/>
              <a:buAutoNum type="arabicPeriod"/>
            </a:pPr>
            <a:r>
              <a:rPr lang="de-DE" sz="1400" dirty="0" err="1"/>
              <a:t>Manderson</a:t>
            </a:r>
            <a:r>
              <a:rPr lang="de-DE" sz="1400" dirty="0"/>
              <a:t>, L., </a:t>
            </a:r>
            <a:r>
              <a:rPr lang="de-DE" sz="1400" dirty="0" err="1"/>
              <a:t>Bondjers</a:t>
            </a:r>
            <a:r>
              <a:rPr lang="de-DE" sz="1400" dirty="0"/>
              <a:t>, G., </a:t>
            </a:r>
            <a:r>
              <a:rPr lang="de-DE" sz="1400" dirty="0" err="1"/>
              <a:t>Izugbara</a:t>
            </a:r>
            <a:r>
              <a:rPr lang="de-DE" sz="1400" dirty="0"/>
              <a:t>, C., Cole, D. C., </a:t>
            </a:r>
            <a:r>
              <a:rPr lang="de-DE" sz="1400" dirty="0" err="1"/>
              <a:t>Egesah</a:t>
            </a:r>
            <a:r>
              <a:rPr lang="de-DE" sz="1400" dirty="0"/>
              <a:t>, O., </a:t>
            </a:r>
            <a:r>
              <a:rPr lang="de-DE" sz="1400" dirty="0" err="1"/>
              <a:t>Ezeh</a:t>
            </a:r>
            <a:r>
              <a:rPr lang="de-DE" sz="1400" dirty="0"/>
              <a:t>, A., &amp; </a:t>
            </a:r>
            <a:r>
              <a:rPr lang="de-DE" sz="1400" dirty="0" err="1"/>
              <a:t>Fonn</a:t>
            </a:r>
            <a:r>
              <a:rPr lang="de-DE" sz="1400" dirty="0"/>
              <a:t>, S. (2017). </a:t>
            </a:r>
            <a:r>
              <a:rPr lang="de-DE" sz="1400" dirty="0" err="1"/>
              <a:t>Enhancing</a:t>
            </a:r>
            <a:r>
              <a:rPr lang="de-DE" sz="1400" dirty="0"/>
              <a:t> </a:t>
            </a:r>
            <a:r>
              <a:rPr lang="de-DE" sz="1400" dirty="0" err="1"/>
              <a:t>doctoral</a:t>
            </a:r>
            <a:r>
              <a:rPr lang="de-DE" sz="1400" dirty="0"/>
              <a:t> </a:t>
            </a:r>
            <a:r>
              <a:rPr lang="de-DE" sz="1400" dirty="0" err="1"/>
              <a:t>supervision</a:t>
            </a:r>
            <a:r>
              <a:rPr lang="de-DE" sz="1400" dirty="0"/>
              <a:t> </a:t>
            </a:r>
            <a:r>
              <a:rPr lang="de-DE" sz="1400" dirty="0" err="1"/>
              <a:t>practices</a:t>
            </a:r>
            <a:r>
              <a:rPr lang="de-DE" sz="1400" dirty="0"/>
              <a:t> in </a:t>
            </a:r>
            <a:r>
              <a:rPr lang="de-DE" sz="1400" dirty="0" err="1"/>
              <a:t>Africa</a:t>
            </a:r>
            <a:r>
              <a:rPr lang="de-DE" sz="1400" dirty="0"/>
              <a:t>. </a:t>
            </a:r>
            <a:r>
              <a:rPr lang="de-DE" sz="1400" i="1" dirty="0"/>
              <a:t>Journal </a:t>
            </a:r>
            <a:r>
              <a:rPr lang="de-DE" sz="1400" i="1" dirty="0" err="1"/>
              <a:t>of</a:t>
            </a:r>
            <a:r>
              <a:rPr lang="de-DE" sz="1400" i="1" dirty="0"/>
              <a:t> Higher Education in </a:t>
            </a:r>
            <a:r>
              <a:rPr lang="de-DE" sz="1400" i="1" dirty="0" err="1"/>
              <a:t>Africa</a:t>
            </a:r>
            <a:r>
              <a:rPr lang="de-DE" sz="1400" i="1" dirty="0"/>
              <a:t>/Revue de </a:t>
            </a:r>
            <a:r>
              <a:rPr lang="de-DE" sz="1400" i="1" dirty="0" err="1"/>
              <a:t>l'enseignement</a:t>
            </a:r>
            <a:r>
              <a:rPr lang="de-DE" sz="1400" i="1" dirty="0"/>
              <a:t> </a:t>
            </a:r>
            <a:r>
              <a:rPr lang="de-DE" sz="1400" i="1" dirty="0" err="1"/>
              <a:t>supérieur</a:t>
            </a:r>
            <a:r>
              <a:rPr lang="de-DE" sz="1400" i="1" dirty="0"/>
              <a:t> en </a:t>
            </a:r>
            <a:r>
              <a:rPr lang="de-DE" sz="1400" i="1" dirty="0" err="1"/>
              <a:t>Afrique</a:t>
            </a:r>
            <a:r>
              <a:rPr lang="de-DE" sz="1400" dirty="0"/>
              <a:t>, </a:t>
            </a:r>
            <a:r>
              <a:rPr lang="de-DE" sz="1400" i="1" dirty="0"/>
              <a:t>15</a:t>
            </a:r>
            <a:r>
              <a:rPr lang="de-DE" sz="1400" dirty="0"/>
              <a:t>(2), 23-40.</a:t>
            </a:r>
          </a:p>
          <a:p>
            <a:pPr>
              <a:spcBef>
                <a:spcPts val="200"/>
              </a:spcBef>
              <a:buFont typeface="+mj-lt"/>
              <a:buAutoNum type="arabicPeriod"/>
            </a:pPr>
            <a:r>
              <a:rPr lang="en-US" sz="1400" dirty="0" err="1"/>
              <a:t>Motshoane</a:t>
            </a:r>
            <a:r>
              <a:rPr lang="en-US" sz="1400" dirty="0"/>
              <a:t>, P. (2023). The need for the development of emerging postgraduate supervisors. </a:t>
            </a:r>
            <a:r>
              <a:rPr lang="en-US" sz="1400" i="1" dirty="0"/>
              <a:t>Journal for New Generation Sciences</a:t>
            </a:r>
            <a:r>
              <a:rPr lang="en-US" sz="1400" dirty="0"/>
              <a:t>, </a:t>
            </a:r>
            <a:r>
              <a:rPr lang="en-US" sz="1400" i="1" dirty="0"/>
              <a:t>21</a:t>
            </a:r>
            <a:r>
              <a:rPr lang="en-US" sz="1400" dirty="0"/>
              <a:t>(1), 74-85.</a:t>
            </a:r>
            <a:endParaRPr lang="de-DE" sz="1400" dirty="0"/>
          </a:p>
          <a:p>
            <a:pPr>
              <a:buFont typeface="+mj-lt"/>
              <a:buAutoNum type="arabicParenBoth"/>
            </a:pPr>
            <a:endParaRPr lang="en-US" sz="1400" dirty="0"/>
          </a:p>
          <a:p>
            <a:pPr>
              <a:buFont typeface="+mj-lt"/>
              <a:buAutoNum type="arabicParenBoth"/>
            </a:pPr>
            <a:endParaRPr lang="en-US" sz="1400" dirty="0"/>
          </a:p>
        </p:txBody>
      </p:sp>
      <p:sp>
        <p:nvSpPr>
          <p:cNvPr id="4" name="Foliennummernplatzhalter 3">
            <a:extLst>
              <a:ext uri="{FF2B5EF4-FFF2-40B4-BE49-F238E27FC236}">
                <a16:creationId xmlns:a16="http://schemas.microsoft.com/office/drawing/2014/main" id="{0E9010FA-0791-960A-8105-D83E28AB98D4}"/>
              </a:ext>
            </a:extLst>
          </p:cNvPr>
          <p:cNvSpPr>
            <a:spLocks noGrp="1"/>
          </p:cNvSpPr>
          <p:nvPr>
            <p:ph type="sldNum" sz="quarter" idx="12"/>
          </p:nvPr>
        </p:nvSpPr>
        <p:spPr>
          <a:xfrm>
            <a:off x="531812" y="787782"/>
            <a:ext cx="779767" cy="365125"/>
          </a:xfrm>
        </p:spPr>
        <p:txBody>
          <a:bodyPr/>
          <a:lstStyle/>
          <a:p>
            <a:fld id="{D57F1E4F-1CFF-5643-939E-217C01CDF565}" type="slidenum">
              <a:rPr lang="en-US" smtClean="0"/>
              <a:pPr/>
              <a:t>44</a:t>
            </a:fld>
            <a:endParaRPr lang="en-US" dirty="0"/>
          </a:p>
        </p:txBody>
      </p:sp>
    </p:spTree>
    <p:extLst>
      <p:ext uri="{BB962C8B-B14F-4D97-AF65-F5344CB8AC3E}">
        <p14:creationId xmlns:p14="http://schemas.microsoft.com/office/powerpoint/2010/main" val="58036891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40338" y="624110"/>
            <a:ext cx="8911687" cy="1280890"/>
          </a:xfrm>
        </p:spPr>
        <p:txBody>
          <a:bodyPr/>
          <a:lstStyle/>
          <a:p>
            <a:r>
              <a:rPr lang="en-US" dirty="0"/>
              <a:t>References</a:t>
            </a:r>
          </a:p>
        </p:txBody>
      </p:sp>
      <p:sp>
        <p:nvSpPr>
          <p:cNvPr id="3" name="Content Placeholder 2"/>
          <p:cNvSpPr>
            <a:spLocks noGrp="1"/>
          </p:cNvSpPr>
          <p:nvPr>
            <p:ph idx="1"/>
          </p:nvPr>
        </p:nvSpPr>
        <p:spPr>
          <a:xfrm>
            <a:off x="2636625" y="1540189"/>
            <a:ext cx="9426682" cy="5070584"/>
          </a:xfrm>
        </p:spPr>
        <p:txBody>
          <a:bodyPr>
            <a:noAutofit/>
          </a:bodyPr>
          <a:lstStyle/>
          <a:p>
            <a:pPr>
              <a:spcBef>
                <a:spcPts val="200"/>
              </a:spcBef>
              <a:buFont typeface="+mj-lt"/>
              <a:buAutoNum type="arabicPeriod"/>
            </a:pPr>
            <a:r>
              <a:rPr lang="en-US" sz="1400" dirty="0"/>
              <a:t>Luneta, K., Golding, J., Kapenda, H. M., &amp; Nalube, P. P. (Eds.). (2023). </a:t>
            </a:r>
            <a:r>
              <a:rPr lang="en-US" sz="1400" i="1" dirty="0"/>
              <a:t>Doctoral supervision in Southern Africa: From theory to practice</a:t>
            </a:r>
            <a:r>
              <a:rPr lang="en-US" sz="1400" dirty="0"/>
              <a:t>. Springer.</a:t>
            </a:r>
          </a:p>
          <a:p>
            <a:pPr>
              <a:spcBef>
                <a:spcPts val="200"/>
              </a:spcBef>
              <a:buFont typeface="+mj-lt"/>
              <a:buAutoNum type="arabicPeriod"/>
            </a:pPr>
            <a:r>
              <a:rPr lang="en-US" sz="1400" dirty="0"/>
              <a:t>Sarnico, C. S. (2022). </a:t>
            </a:r>
            <a:r>
              <a:rPr lang="en-US" sz="1400" b="1" dirty="0"/>
              <a:t>The expansion of doctoral education and the changing nature and purpose of the doctorate</a:t>
            </a:r>
            <a:r>
              <a:rPr lang="en-US" sz="1400" dirty="0"/>
              <a:t>. </a:t>
            </a:r>
            <a:r>
              <a:rPr lang="en-US" sz="1400" i="1" dirty="0"/>
              <a:t>Higher Education, 84</a:t>
            </a:r>
            <a:r>
              <a:rPr lang="en-US" sz="1400" dirty="0"/>
              <a:t>(6), 1299-1315.</a:t>
            </a:r>
          </a:p>
          <a:p>
            <a:pPr>
              <a:spcBef>
                <a:spcPts val="200"/>
              </a:spcBef>
              <a:buFont typeface="+mj-lt"/>
              <a:buAutoNum type="arabicPeriod"/>
            </a:pPr>
            <a:r>
              <a:rPr lang="en-US" sz="1400" dirty="0"/>
              <a:t>Vilalta, J. M., &amp; </a:t>
            </a:r>
            <a:r>
              <a:rPr lang="en-US" sz="1400" dirty="0" err="1"/>
              <a:t>Gmelch</a:t>
            </a:r>
            <a:r>
              <a:rPr lang="en-US" sz="1400" dirty="0"/>
              <a:t>, N. (Eds.). (2013). </a:t>
            </a:r>
            <a:r>
              <a:rPr lang="en-US" sz="1400" b="1" dirty="0"/>
              <a:t>African-Spanish Higher Education Platform Report: Current Situation and Future Challenges of PhD Studies in Sub-Saharan Africa</a:t>
            </a:r>
            <a:r>
              <a:rPr lang="en-US" sz="1400" dirty="0"/>
              <a:t>. ACUP.</a:t>
            </a:r>
          </a:p>
          <a:p>
            <a:pPr>
              <a:spcBef>
                <a:spcPts val="200"/>
              </a:spcBef>
              <a:buFont typeface="+mj-lt"/>
              <a:buAutoNum type="arabicPeriod"/>
            </a:pPr>
            <a:r>
              <a:rPr lang="en-US" sz="1400" dirty="0"/>
              <a:t>Woldegiorgis, E. T. (2018). </a:t>
            </a:r>
            <a:r>
              <a:rPr lang="en-US" sz="1400" b="1" dirty="0"/>
              <a:t>Policy travel in </a:t>
            </a:r>
            <a:r>
              <a:rPr lang="en-US" sz="1400" b="1" dirty="0" err="1"/>
              <a:t>regionalisation</a:t>
            </a:r>
            <a:r>
              <a:rPr lang="en-US" sz="1400" b="1" dirty="0"/>
              <a:t> of higher education: The case of Bologna Process in Africa</a:t>
            </a:r>
            <a:r>
              <a:rPr lang="en-US" sz="1400" dirty="0"/>
              <a:t>. </a:t>
            </a:r>
            <a:r>
              <a:rPr lang="en-US" sz="1400" i="1" dirty="0"/>
              <a:t>European higher education area: The impact of past and future policies</a:t>
            </a:r>
            <a:r>
              <a:rPr lang="en-US" sz="1400" dirty="0"/>
              <a:t>, 43-59.</a:t>
            </a:r>
          </a:p>
          <a:p>
            <a:pPr>
              <a:spcBef>
                <a:spcPts val="200"/>
              </a:spcBef>
              <a:buFont typeface="+mj-lt"/>
              <a:buAutoNum type="arabicPeriod"/>
            </a:pPr>
            <a:r>
              <a:rPr lang="en-US" sz="1400" dirty="0"/>
              <a:t>World Economic Forum. (2017, May 12). </a:t>
            </a:r>
            <a:r>
              <a:rPr lang="en-US" sz="1400" b="1" dirty="0"/>
              <a:t>Scientists are the key to Africa's future</a:t>
            </a:r>
            <a:r>
              <a:rPr lang="en-US" sz="1400" dirty="0"/>
              <a:t>. Retrieved from </a:t>
            </a:r>
            <a:r>
              <a:rPr lang="en-US" sz="1400" dirty="0">
                <a:hlinkClick r:id="rId2"/>
              </a:rPr>
              <a:t>https://www.weforum.org/agenda/2017/05/scientists-are-the-key-to-africas-future/</a:t>
            </a:r>
            <a:endParaRPr lang="en-US" sz="1400" dirty="0"/>
          </a:p>
          <a:p>
            <a:pPr>
              <a:spcBef>
                <a:spcPts val="200"/>
              </a:spcBef>
              <a:buFont typeface="+mj-lt"/>
              <a:buAutoNum type="arabicPeriod"/>
            </a:pPr>
            <a:r>
              <a:rPr lang="en-US" sz="1400" dirty="0"/>
              <a:t>Barasa, P. L., &amp; </a:t>
            </a:r>
            <a:r>
              <a:rPr lang="en-US" sz="1400" dirty="0" err="1"/>
              <a:t>Omulando</a:t>
            </a:r>
            <a:r>
              <a:rPr lang="en-US" sz="1400" dirty="0"/>
              <a:t>, C. (2018). Research and PhD capacities in sub-Saharan Africa: Kenya report.</a:t>
            </a:r>
          </a:p>
          <a:p>
            <a:pPr>
              <a:spcBef>
                <a:spcPts val="200"/>
              </a:spcBef>
              <a:buFont typeface="+mj-lt"/>
              <a:buAutoNum type="arabicPeriod"/>
            </a:pPr>
            <a:r>
              <a:rPr lang="en-US" sz="1400" dirty="0"/>
              <a:t>Duke, D. C., &amp; Denicolo, P. M. (2017). What supervisors and universities can do to enhance doctoral student experience (and how they can help themselves). </a:t>
            </a:r>
            <a:r>
              <a:rPr lang="en-US" sz="1400" i="1" dirty="0"/>
              <a:t>FEMS microbiology letters</a:t>
            </a:r>
            <a:r>
              <a:rPr lang="en-US" sz="1400" dirty="0"/>
              <a:t>, </a:t>
            </a:r>
            <a:r>
              <a:rPr lang="en-US" sz="1400" i="1" dirty="0"/>
              <a:t>364</a:t>
            </a:r>
            <a:r>
              <a:rPr lang="en-US" sz="1400" dirty="0"/>
              <a:t>(9), fnx090.</a:t>
            </a:r>
          </a:p>
          <a:p>
            <a:pPr>
              <a:spcBef>
                <a:spcPts val="200"/>
              </a:spcBef>
              <a:buFont typeface="+mj-lt"/>
              <a:buAutoNum type="arabicPeriod"/>
            </a:pPr>
            <a:endParaRPr lang="en-US" sz="1400" dirty="0"/>
          </a:p>
          <a:p>
            <a:pPr marL="0" indent="0">
              <a:spcBef>
                <a:spcPts val="200"/>
              </a:spcBef>
              <a:buNone/>
            </a:pPr>
            <a:endParaRPr lang="en-US" sz="1400" dirty="0"/>
          </a:p>
          <a:p>
            <a:pPr marL="0" indent="0">
              <a:spcBef>
                <a:spcPts val="200"/>
              </a:spcBef>
              <a:buNone/>
            </a:pPr>
            <a:r>
              <a:rPr lang="en-US" sz="1400" dirty="0"/>
              <a:t>Figures</a:t>
            </a:r>
          </a:p>
          <a:p>
            <a:pPr>
              <a:spcBef>
                <a:spcPts val="200"/>
              </a:spcBef>
              <a:buFont typeface="+mj-lt"/>
              <a:buAutoNum type="arabicPeriod"/>
            </a:pPr>
            <a:r>
              <a:rPr lang="en-US" sz="1400" i="1" dirty="0">
                <a:hlinkClick r:id="rId3">
                  <a:extLst>
                    <a:ext uri="{A12FA001-AC4F-418D-AE19-62706E023703}">
                      <ahyp:hlinkClr xmlns:ahyp="http://schemas.microsoft.com/office/drawing/2018/hyperlinkcolor" val="tx"/>
                    </a:ext>
                  </a:extLst>
                </a:hlinkClick>
              </a:rPr>
              <a:t>https://en.m.wikipedia.org/wiki/File:Paper_production.jpg</a:t>
            </a:r>
            <a:r>
              <a:rPr lang="en-US" sz="1400" i="1" dirty="0"/>
              <a:t> </a:t>
            </a:r>
          </a:p>
          <a:p>
            <a:pPr>
              <a:spcBef>
                <a:spcPts val="200"/>
              </a:spcBef>
              <a:buFont typeface="+mj-lt"/>
              <a:buAutoNum type="arabicPeriod"/>
            </a:pPr>
            <a:r>
              <a:rPr lang="en-US" sz="1400" i="1" dirty="0">
                <a:hlinkClick r:id="rId4">
                  <a:extLst>
                    <a:ext uri="{A12FA001-AC4F-418D-AE19-62706E023703}">
                      <ahyp:hlinkClr xmlns:ahyp="http://schemas.microsoft.com/office/drawing/2018/hyperlinkcolor" val="tx"/>
                    </a:ext>
                  </a:extLst>
                </a:hlinkClick>
              </a:rPr>
              <a:t>https://www.hauniversity.org/en/Master-International-Relations.shtml</a:t>
            </a:r>
            <a:r>
              <a:rPr lang="en-US" sz="1400" i="1" dirty="0"/>
              <a:t> </a:t>
            </a:r>
          </a:p>
          <a:p>
            <a:pPr>
              <a:spcBef>
                <a:spcPts val="200"/>
              </a:spcBef>
              <a:buFont typeface="+mj-lt"/>
              <a:buAutoNum type="arabicPeriod"/>
            </a:pPr>
            <a:r>
              <a:rPr lang="en-US" sz="1400" i="1" dirty="0"/>
              <a:t>https://worldmapper.org/</a:t>
            </a:r>
          </a:p>
          <a:p>
            <a:pPr marL="228600" indent="-228600">
              <a:buFont typeface="+mj-lt"/>
              <a:buAutoNum type="arabicPeriod" startAt="12"/>
            </a:pPr>
            <a:endParaRPr lang="en-US" sz="1400" dirty="0"/>
          </a:p>
          <a:p>
            <a:endParaRPr lang="en-US" sz="1400" dirty="0"/>
          </a:p>
          <a:p>
            <a:pPr>
              <a:buFont typeface="+mj-lt"/>
              <a:buAutoNum type="arabicParenBoth"/>
            </a:pPr>
            <a:endParaRPr lang="en-US" sz="1400" dirty="0"/>
          </a:p>
          <a:p>
            <a:pPr>
              <a:buFont typeface="+mj-lt"/>
              <a:buAutoNum type="arabicParenBoth"/>
            </a:pPr>
            <a:endParaRPr lang="en-US" sz="1400" dirty="0"/>
          </a:p>
        </p:txBody>
      </p:sp>
      <p:sp>
        <p:nvSpPr>
          <p:cNvPr id="4" name="Foliennummernplatzhalter 3">
            <a:extLst>
              <a:ext uri="{FF2B5EF4-FFF2-40B4-BE49-F238E27FC236}">
                <a16:creationId xmlns:a16="http://schemas.microsoft.com/office/drawing/2014/main" id="{BF7F2EAF-415D-7AE0-64DB-902DB7552F1B}"/>
              </a:ext>
            </a:extLst>
          </p:cNvPr>
          <p:cNvSpPr>
            <a:spLocks noGrp="1"/>
          </p:cNvSpPr>
          <p:nvPr>
            <p:ph type="sldNum" sz="quarter" idx="12"/>
          </p:nvPr>
        </p:nvSpPr>
        <p:spPr>
          <a:xfrm>
            <a:off x="531812" y="787782"/>
            <a:ext cx="779767" cy="365125"/>
          </a:xfrm>
        </p:spPr>
        <p:txBody>
          <a:bodyPr/>
          <a:lstStyle/>
          <a:p>
            <a:fld id="{D57F1E4F-1CFF-5643-939E-217C01CDF565}" type="slidenum">
              <a:rPr lang="en-US" smtClean="0"/>
              <a:pPr/>
              <a:t>45</a:t>
            </a:fld>
            <a:endParaRPr lang="en-US" dirty="0"/>
          </a:p>
        </p:txBody>
      </p:sp>
    </p:spTree>
    <p:extLst>
      <p:ext uri="{BB962C8B-B14F-4D97-AF65-F5344CB8AC3E}">
        <p14:creationId xmlns:p14="http://schemas.microsoft.com/office/powerpoint/2010/main" val="423873617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430B53-602A-2D66-A17C-F1982CA8A5B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6AE577E-E849-861A-40EB-83D7677FDA36}"/>
              </a:ext>
            </a:extLst>
          </p:cNvPr>
          <p:cNvSpPr>
            <a:spLocks noGrp="1"/>
          </p:cNvSpPr>
          <p:nvPr>
            <p:ph type="title"/>
          </p:nvPr>
        </p:nvSpPr>
        <p:spPr/>
        <p:txBody>
          <a:bodyPr/>
          <a:lstStyle/>
          <a:p>
            <a:r>
              <a:rPr lang="en-US" dirty="0"/>
              <a:t>Disclaimer</a:t>
            </a:r>
          </a:p>
        </p:txBody>
      </p:sp>
      <p:sp>
        <p:nvSpPr>
          <p:cNvPr id="3" name="Textfeld 2">
            <a:extLst>
              <a:ext uri="{FF2B5EF4-FFF2-40B4-BE49-F238E27FC236}">
                <a16:creationId xmlns:a16="http://schemas.microsoft.com/office/drawing/2014/main" id="{7D8DED85-1410-D2DC-C25E-49AD6DF55735}"/>
              </a:ext>
            </a:extLst>
          </p:cNvPr>
          <p:cNvSpPr txBox="1"/>
          <p:nvPr/>
        </p:nvSpPr>
        <p:spPr>
          <a:xfrm>
            <a:off x="2592925" y="2121159"/>
            <a:ext cx="184731" cy="369332"/>
          </a:xfrm>
          <a:prstGeom prst="rect">
            <a:avLst/>
          </a:prstGeom>
          <a:noFill/>
        </p:spPr>
        <p:txBody>
          <a:bodyPr wrap="none" rtlCol="0">
            <a:spAutoFit/>
          </a:bodyPr>
          <a:lstStyle/>
          <a:p>
            <a:endParaRPr lang="de-AT" dirty="0"/>
          </a:p>
        </p:txBody>
      </p:sp>
      <p:sp>
        <p:nvSpPr>
          <p:cNvPr id="5" name="Foliennummernplatzhalter 3">
            <a:extLst>
              <a:ext uri="{FF2B5EF4-FFF2-40B4-BE49-F238E27FC236}">
                <a16:creationId xmlns:a16="http://schemas.microsoft.com/office/drawing/2014/main" id="{DF621075-B9F4-A882-1274-18D290012571}"/>
              </a:ext>
            </a:extLst>
          </p:cNvPr>
          <p:cNvSpPr>
            <a:spLocks noGrp="1"/>
          </p:cNvSpPr>
          <p:nvPr>
            <p:ph type="sldNum" sz="quarter" idx="12"/>
          </p:nvPr>
        </p:nvSpPr>
        <p:spPr>
          <a:xfrm>
            <a:off x="531812" y="787782"/>
            <a:ext cx="779767" cy="365125"/>
          </a:xfrm>
        </p:spPr>
        <p:txBody>
          <a:bodyPr/>
          <a:lstStyle/>
          <a:p>
            <a:fld id="{D57F1E4F-1CFF-5643-939E-217C01CDF565}" type="slidenum">
              <a:rPr lang="en-US" smtClean="0"/>
              <a:pPr/>
              <a:t>46</a:t>
            </a:fld>
            <a:endParaRPr lang="en-US" dirty="0"/>
          </a:p>
        </p:txBody>
      </p:sp>
      <p:sp>
        <p:nvSpPr>
          <p:cNvPr id="6" name="Textfeld 5">
            <a:extLst>
              <a:ext uri="{FF2B5EF4-FFF2-40B4-BE49-F238E27FC236}">
                <a16:creationId xmlns:a16="http://schemas.microsoft.com/office/drawing/2014/main" id="{D719FC09-429B-4C27-3A01-5D7D5475D26A}"/>
              </a:ext>
            </a:extLst>
          </p:cNvPr>
          <p:cNvSpPr txBox="1"/>
          <p:nvPr/>
        </p:nvSpPr>
        <p:spPr>
          <a:xfrm>
            <a:off x="2643673" y="1460759"/>
            <a:ext cx="7831494" cy="5078313"/>
          </a:xfrm>
          <a:prstGeom prst="rect">
            <a:avLst/>
          </a:prstGeom>
          <a:noFill/>
          <a:ln w="38100">
            <a:solidFill>
              <a:srgbClr val="A53010"/>
            </a:solidFill>
          </a:ln>
        </p:spPr>
        <p:txBody>
          <a:bodyPr wrap="square">
            <a:spAutoFit/>
          </a:bodyPr>
          <a:lstStyle/>
          <a:p>
            <a:r>
              <a:rPr lang="en-US" dirty="0"/>
              <a:t>This presentation was created jointly by Fredrick </a:t>
            </a:r>
            <a:r>
              <a:rPr lang="de-DE" dirty="0" err="1">
                <a:hlinkClick r:id="rId2">
                  <a:extLst>
                    <a:ext uri="{A12FA001-AC4F-418D-AE19-62706E023703}">
                      <ahyp:hlinkClr xmlns:ahyp="http://schemas.microsoft.com/office/drawing/2018/hyperlinkcolor" val="tx"/>
                    </a:ext>
                  </a:extLst>
                </a:hlinkClick>
              </a:rPr>
              <a:t>Oluoch</a:t>
            </a:r>
            <a:r>
              <a:rPr lang="en-US" dirty="0"/>
              <a:t> Nyamwala, Caroline </a:t>
            </a:r>
            <a:r>
              <a:rPr lang="en-US" dirty="0" err="1"/>
              <a:t>Ayuya</a:t>
            </a:r>
            <a:r>
              <a:rPr lang="en-US" dirty="0"/>
              <a:t> Muaka, Caroline Kimathi, Stephen Ojiambo Wandera, Emmanuel Mutungi, Linda </a:t>
            </a:r>
            <a:r>
              <a:rPr lang="en-US" dirty="0" err="1"/>
              <a:t>Alinane</a:t>
            </a:r>
            <a:r>
              <a:rPr lang="en-US" dirty="0"/>
              <a:t> Nyondo-</a:t>
            </a:r>
            <a:r>
              <a:rPr lang="en-US" dirty="0" err="1"/>
              <a:t>Mipando</a:t>
            </a:r>
            <a:r>
              <a:rPr lang="en-US" dirty="0"/>
              <a:t>, Fanuel Aaron Lampiao, Tukae </a:t>
            </a:r>
            <a:r>
              <a:rPr lang="en-US" dirty="0" err="1"/>
              <a:t>Atiyo</a:t>
            </a:r>
            <a:r>
              <a:rPr lang="en-US" dirty="0"/>
              <a:t> Mbegalo,  Brighton Emmanuel Maburutse, Angela Meyer and Lucas Zinner in the framework of the EAST SPARK project. </a:t>
            </a:r>
          </a:p>
          <a:p>
            <a:endParaRPr lang="en-US" dirty="0"/>
          </a:p>
          <a:p>
            <a:r>
              <a:rPr lang="en-US" dirty="0"/>
              <a:t>The content has been inspired by the authors' own experience, the academic literature and various training courses in which the authors have had the opportunity to participate. In this regard, the authors would like to express their special thanks to CREST at Stellenbosch University and CARTA.</a:t>
            </a:r>
          </a:p>
          <a:p>
            <a:endParaRPr lang="en-US" dirty="0"/>
          </a:p>
          <a:p>
            <a:r>
              <a:rPr lang="en-US" dirty="0"/>
              <a:t>It is intended to be shared under the Creative Commons Attribution (CC BY) license. Everyone is welcome to use, adapt, or distribute this content, provided that it is done under the same conditions, and proper credit is given to the authors. </a:t>
            </a:r>
          </a:p>
          <a:p>
            <a:r>
              <a:rPr lang="en-US" dirty="0"/>
              <a:t>This work has been made possible through the support of the OEAD.</a:t>
            </a:r>
            <a:endParaRPr lang="de-AT" dirty="0"/>
          </a:p>
        </p:txBody>
      </p:sp>
    </p:spTree>
    <p:extLst>
      <p:ext uri="{BB962C8B-B14F-4D97-AF65-F5344CB8AC3E}">
        <p14:creationId xmlns:p14="http://schemas.microsoft.com/office/powerpoint/2010/main" val="2606212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C32CAB-CEAC-DF50-2A30-86A5CBB4F46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1240C87-E79F-BEEE-E54B-2D1E82042B9A}"/>
              </a:ext>
            </a:extLst>
          </p:cNvPr>
          <p:cNvSpPr>
            <a:spLocks noGrp="1"/>
          </p:cNvSpPr>
          <p:nvPr>
            <p:ph type="title"/>
          </p:nvPr>
        </p:nvSpPr>
        <p:spPr>
          <a:xfrm>
            <a:off x="2358309" y="696386"/>
            <a:ext cx="8911687" cy="1280890"/>
          </a:xfrm>
        </p:spPr>
        <p:txBody>
          <a:bodyPr/>
          <a:lstStyle/>
          <a:p>
            <a:r>
              <a:rPr lang="en-US" dirty="0"/>
              <a:t>Why it matters</a:t>
            </a:r>
          </a:p>
        </p:txBody>
      </p:sp>
      <p:sp>
        <p:nvSpPr>
          <p:cNvPr id="3" name="Content Placeholder 2">
            <a:extLst>
              <a:ext uri="{FF2B5EF4-FFF2-40B4-BE49-F238E27FC236}">
                <a16:creationId xmlns:a16="http://schemas.microsoft.com/office/drawing/2014/main" id="{96A7312D-89E8-F65B-F226-0D9AB5CD4F37}"/>
              </a:ext>
            </a:extLst>
          </p:cNvPr>
          <p:cNvSpPr>
            <a:spLocks noGrp="1"/>
          </p:cNvSpPr>
          <p:nvPr>
            <p:ph idx="1"/>
          </p:nvPr>
        </p:nvSpPr>
        <p:spPr>
          <a:xfrm>
            <a:off x="2358309" y="1779364"/>
            <a:ext cx="9480868" cy="5078635"/>
          </a:xfrm>
        </p:spPr>
        <p:txBody>
          <a:bodyPr>
            <a:normAutofit/>
          </a:bodyPr>
          <a:lstStyle/>
          <a:p>
            <a:pPr marL="0" indent="0">
              <a:buNone/>
            </a:pPr>
            <a:r>
              <a:rPr lang="en-US" b="1" dirty="0"/>
              <a:t>General Context of Doctoral Education</a:t>
            </a:r>
          </a:p>
          <a:p>
            <a:r>
              <a:rPr lang="en-US" b="1" dirty="0"/>
              <a:t>The Core of Universities: </a:t>
            </a:r>
            <a:r>
              <a:rPr lang="en-US" dirty="0"/>
              <a:t>Doctoral education yields to the highest degree universities can offer and provides the base for academic research.</a:t>
            </a:r>
          </a:p>
          <a:p>
            <a:r>
              <a:rPr lang="en-US" b="1" dirty="0">
                <a:effectLst/>
              </a:rPr>
              <a:t>Research and Innovation</a:t>
            </a:r>
            <a:r>
              <a:rPr lang="en-US" dirty="0">
                <a:effectLst/>
              </a:rPr>
              <a:t>: It serves as the backbone of cutting-edge research in fields like health, technology, agriculture, and environmental sustainability.</a:t>
            </a:r>
          </a:p>
          <a:p>
            <a:r>
              <a:rPr lang="en-US" b="1" dirty="0">
                <a:effectLst/>
              </a:rPr>
              <a:t>Globalization of Knowledge</a:t>
            </a:r>
            <a:r>
              <a:rPr lang="en-US" dirty="0">
                <a:effectLst/>
              </a:rPr>
              <a:t>: Doctoral education plays a critical role in advancing knowledge and ensuring global competitiveness.</a:t>
            </a:r>
          </a:p>
          <a:p>
            <a:r>
              <a:rPr lang="en-US" b="1" dirty="0">
                <a:effectLst/>
              </a:rPr>
              <a:t>Economic Development</a:t>
            </a:r>
            <a:r>
              <a:rPr lang="en-US" dirty="0">
                <a:effectLst/>
              </a:rPr>
              <a:t>: Many governments view doctoral education as a driver for innovation, economic growth, and addressing societal challenges.</a:t>
            </a:r>
          </a:p>
          <a:p>
            <a:r>
              <a:rPr lang="en-US" b="1" dirty="0">
                <a:effectLst/>
              </a:rPr>
              <a:t>Knowledge Transfer</a:t>
            </a:r>
            <a:r>
              <a:rPr lang="en-US" dirty="0">
                <a:effectLst/>
              </a:rPr>
              <a:t>: Doctoral graduates contribute to bridging the gap between academia, industry, and policy-making.</a:t>
            </a:r>
          </a:p>
          <a:p>
            <a:r>
              <a:rPr lang="en-US" b="1" dirty="0">
                <a:effectLst/>
              </a:rPr>
              <a:t>Expanding Access</a:t>
            </a:r>
            <a:r>
              <a:rPr lang="en-US" dirty="0">
                <a:effectLst/>
              </a:rPr>
              <a:t>: In many regions, including Africa, there is a push to expand access to doctoral </a:t>
            </a:r>
            <a:r>
              <a:rPr lang="en-US" dirty="0" err="1">
                <a:effectLst/>
              </a:rPr>
              <a:t>programmes</a:t>
            </a:r>
            <a:r>
              <a:rPr lang="en-US" dirty="0">
                <a:effectLst/>
              </a:rPr>
              <a:t> to foster local expertise and reduce reliance on external knowledge sources.</a:t>
            </a:r>
            <a:endParaRPr lang="en-US" dirty="0"/>
          </a:p>
        </p:txBody>
      </p:sp>
      <p:sp>
        <p:nvSpPr>
          <p:cNvPr id="4" name="Textfeld 3">
            <a:extLst>
              <a:ext uri="{FF2B5EF4-FFF2-40B4-BE49-F238E27FC236}">
                <a16:creationId xmlns:a16="http://schemas.microsoft.com/office/drawing/2014/main" id="{4FC74D61-A071-7A98-279A-22340A02F871}"/>
              </a:ext>
            </a:extLst>
          </p:cNvPr>
          <p:cNvSpPr txBox="1"/>
          <p:nvPr/>
        </p:nvSpPr>
        <p:spPr>
          <a:xfrm>
            <a:off x="951829" y="763374"/>
            <a:ext cx="359614" cy="400110"/>
          </a:xfrm>
          <a:prstGeom prst="rect">
            <a:avLst/>
          </a:prstGeom>
          <a:noFill/>
        </p:spPr>
        <p:txBody>
          <a:bodyPr wrap="square">
            <a:spAutoFit/>
          </a:bodyPr>
          <a:lstStyle/>
          <a:p>
            <a:r>
              <a:rPr lang="de-DE" sz="2000" dirty="0">
                <a:solidFill>
                  <a:schemeClr val="bg1"/>
                </a:solidFill>
              </a:rPr>
              <a:t>4</a:t>
            </a:r>
          </a:p>
        </p:txBody>
      </p:sp>
    </p:spTree>
    <p:extLst>
      <p:ext uri="{BB962C8B-B14F-4D97-AF65-F5344CB8AC3E}">
        <p14:creationId xmlns:p14="http://schemas.microsoft.com/office/powerpoint/2010/main" val="34038024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6C55EA-9C29-1681-19CF-3AAA3196591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8D427E7-541C-4BFF-FEA1-53AED1208924}"/>
              </a:ext>
            </a:extLst>
          </p:cNvPr>
          <p:cNvSpPr>
            <a:spLocks noGrp="1"/>
          </p:cNvSpPr>
          <p:nvPr>
            <p:ph type="title"/>
          </p:nvPr>
        </p:nvSpPr>
        <p:spPr>
          <a:xfrm>
            <a:off x="2253025" y="745733"/>
            <a:ext cx="8911687" cy="1280890"/>
          </a:xfrm>
        </p:spPr>
        <p:txBody>
          <a:bodyPr/>
          <a:lstStyle/>
          <a:p>
            <a:r>
              <a:rPr lang="en-US" dirty="0"/>
              <a:t>Why it matters</a:t>
            </a:r>
          </a:p>
        </p:txBody>
      </p:sp>
      <p:sp>
        <p:nvSpPr>
          <p:cNvPr id="3" name="Content Placeholder 2">
            <a:extLst>
              <a:ext uri="{FF2B5EF4-FFF2-40B4-BE49-F238E27FC236}">
                <a16:creationId xmlns:a16="http://schemas.microsoft.com/office/drawing/2014/main" id="{AE972A11-9967-1F50-C4E2-7AB1A24316D8}"/>
              </a:ext>
            </a:extLst>
          </p:cNvPr>
          <p:cNvSpPr>
            <a:spLocks noGrp="1"/>
          </p:cNvSpPr>
          <p:nvPr>
            <p:ph idx="1"/>
          </p:nvPr>
        </p:nvSpPr>
        <p:spPr>
          <a:xfrm>
            <a:off x="2253025" y="1768468"/>
            <a:ext cx="9480868" cy="5089532"/>
          </a:xfrm>
        </p:spPr>
        <p:txBody>
          <a:bodyPr>
            <a:normAutofit/>
          </a:bodyPr>
          <a:lstStyle/>
          <a:p>
            <a:pPr marL="0" indent="0">
              <a:buNone/>
            </a:pPr>
            <a:r>
              <a:rPr lang="en-US" b="1" dirty="0"/>
              <a:t>Importance of Doctoral Education in Africa</a:t>
            </a:r>
          </a:p>
          <a:p>
            <a:r>
              <a:rPr lang="en-US" b="1" dirty="0">
                <a:effectLst/>
              </a:rPr>
              <a:t>Strengthening Universities</a:t>
            </a:r>
            <a:r>
              <a:rPr lang="en-US" dirty="0">
                <a:effectLst/>
              </a:rPr>
              <a:t>: A robust doctoral education system contributes to the overall quality and reputation of African higher education institutions.</a:t>
            </a:r>
          </a:p>
          <a:p>
            <a:r>
              <a:rPr lang="en-US" b="1" dirty="0">
                <a:effectLst/>
              </a:rPr>
              <a:t>Reducing Brain Drain</a:t>
            </a:r>
            <a:r>
              <a:rPr lang="en-US" dirty="0">
                <a:effectLst/>
              </a:rPr>
              <a:t>: Increasing domestic doctoral </a:t>
            </a:r>
            <a:r>
              <a:rPr lang="en-US" dirty="0" err="1">
                <a:effectLst/>
              </a:rPr>
              <a:t>programmes</a:t>
            </a:r>
            <a:r>
              <a:rPr lang="en-US" dirty="0">
                <a:effectLst/>
              </a:rPr>
              <a:t> helps retain talented individuals who might otherwise seek education abroad.</a:t>
            </a:r>
          </a:p>
          <a:p>
            <a:r>
              <a:rPr lang="en-US" b="1" dirty="0">
                <a:effectLst/>
              </a:rPr>
              <a:t>Building Local Capacity</a:t>
            </a:r>
            <a:r>
              <a:rPr lang="en-US" dirty="0">
                <a:effectLst/>
              </a:rPr>
              <a:t>: Essential for creating a critical mass of researchers and experts to address continent-specific challenges (e.g., climate change, public health, food security).</a:t>
            </a:r>
          </a:p>
          <a:p>
            <a:r>
              <a:rPr lang="en-US" b="1" dirty="0">
                <a:effectLst/>
              </a:rPr>
              <a:t>Solving Regional Challenges</a:t>
            </a:r>
            <a:r>
              <a:rPr lang="en-US" dirty="0">
                <a:effectLst/>
              </a:rPr>
              <a:t>: Encourages research that is contextually relevant to African societies, such as urbanization, infectious diseases, and sustainable agriculture.</a:t>
            </a:r>
          </a:p>
          <a:p>
            <a:r>
              <a:rPr lang="en-US" b="1" dirty="0">
                <a:effectLst/>
              </a:rPr>
              <a:t>Promoting Innovation and Entrepreneurship</a:t>
            </a:r>
            <a:r>
              <a:rPr lang="en-US" dirty="0">
                <a:effectLst/>
              </a:rPr>
              <a:t>: Graduates can lead innovation in industries and create startups, fostering economic diversification.</a:t>
            </a:r>
          </a:p>
          <a:p>
            <a:r>
              <a:rPr lang="en-US" b="1" dirty="0">
                <a:effectLst/>
              </a:rPr>
              <a:t>Policy Development</a:t>
            </a:r>
            <a:r>
              <a:rPr lang="en-US" dirty="0">
                <a:effectLst/>
              </a:rPr>
              <a:t>: Doctoral graduates often play a key role in shaping evidence-based policies at both national and regional levels.</a:t>
            </a:r>
          </a:p>
          <a:p>
            <a:pPr marL="0" indent="0">
              <a:buNone/>
            </a:pPr>
            <a:endParaRPr lang="en-US" dirty="0"/>
          </a:p>
        </p:txBody>
      </p:sp>
      <p:sp>
        <p:nvSpPr>
          <p:cNvPr id="4" name="Textfeld 3">
            <a:extLst>
              <a:ext uri="{FF2B5EF4-FFF2-40B4-BE49-F238E27FC236}">
                <a16:creationId xmlns:a16="http://schemas.microsoft.com/office/drawing/2014/main" id="{C149B419-538B-B248-7A15-C7D19CB71089}"/>
              </a:ext>
            </a:extLst>
          </p:cNvPr>
          <p:cNvSpPr txBox="1"/>
          <p:nvPr/>
        </p:nvSpPr>
        <p:spPr>
          <a:xfrm>
            <a:off x="993939" y="793453"/>
            <a:ext cx="359614" cy="400110"/>
          </a:xfrm>
          <a:prstGeom prst="rect">
            <a:avLst/>
          </a:prstGeom>
          <a:noFill/>
        </p:spPr>
        <p:txBody>
          <a:bodyPr wrap="square">
            <a:spAutoFit/>
          </a:bodyPr>
          <a:lstStyle/>
          <a:p>
            <a:r>
              <a:rPr lang="de-DE" sz="2000" dirty="0">
                <a:solidFill>
                  <a:schemeClr val="bg1"/>
                </a:solidFill>
              </a:rPr>
              <a:t>5</a:t>
            </a:r>
          </a:p>
        </p:txBody>
      </p:sp>
    </p:spTree>
    <p:extLst>
      <p:ext uri="{BB962C8B-B14F-4D97-AF65-F5344CB8AC3E}">
        <p14:creationId xmlns:p14="http://schemas.microsoft.com/office/powerpoint/2010/main" val="14916638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bit of history of the doctorate and supervision</a:t>
            </a:r>
          </a:p>
        </p:txBody>
      </p:sp>
      <p:sp>
        <p:nvSpPr>
          <p:cNvPr id="3" name="Content Placeholder 2"/>
          <p:cNvSpPr>
            <a:spLocks noGrp="1"/>
          </p:cNvSpPr>
          <p:nvPr>
            <p:ph idx="1"/>
          </p:nvPr>
        </p:nvSpPr>
        <p:spPr>
          <a:xfrm>
            <a:off x="2589211" y="2133600"/>
            <a:ext cx="9121882" cy="3777622"/>
          </a:xfrm>
        </p:spPr>
        <p:txBody>
          <a:bodyPr>
            <a:noAutofit/>
          </a:bodyPr>
          <a:lstStyle/>
          <a:p>
            <a:r>
              <a:rPr lang="en-US" sz="2200" dirty="0"/>
              <a:t>The term doctorate comes from Latin </a:t>
            </a:r>
            <a:r>
              <a:rPr lang="en-US" sz="2200" i="1" dirty="0" err="1"/>
              <a:t>docere</a:t>
            </a:r>
            <a:r>
              <a:rPr lang="en-US" sz="2200" dirty="0"/>
              <a:t>, which means “to teach”, thus “doctor” originally simply meant “teacher”, </a:t>
            </a:r>
          </a:p>
          <a:p>
            <a:r>
              <a:rPr lang="en-US" sz="2200" dirty="0"/>
              <a:t>The “</a:t>
            </a:r>
            <a:r>
              <a:rPr lang="en-US" sz="2200" dirty="0" err="1"/>
              <a:t>licence</a:t>
            </a:r>
            <a:r>
              <a:rPr lang="en-US" sz="2200" dirty="0"/>
              <a:t> to teach” (Latin: </a:t>
            </a:r>
            <a:r>
              <a:rPr lang="en-US" sz="2200" i="1" dirty="0" err="1"/>
              <a:t>licentia</a:t>
            </a:r>
            <a:r>
              <a:rPr lang="en-US" sz="2200" i="1" dirty="0"/>
              <a:t> </a:t>
            </a:r>
            <a:r>
              <a:rPr lang="en-US" sz="2200" i="1" dirty="0" err="1"/>
              <a:t>docendi</a:t>
            </a:r>
            <a:r>
              <a:rPr lang="en-US" sz="2200" dirty="0"/>
              <a:t>) was associated with the guilds of Medieval times </a:t>
            </a:r>
          </a:p>
          <a:p>
            <a:r>
              <a:rPr lang="en-US" sz="2200" dirty="0"/>
              <a:t>Medieval European universities developed an examination system for “teachers” in all faculties (theology, law, arts, medicine). Master and doctor were considered synonymous</a:t>
            </a:r>
          </a:p>
          <a:p>
            <a:r>
              <a:rPr lang="en-US" sz="2200" dirty="0"/>
              <a:t>Until the 18th century, universities served as foundational institutions for learning, professional training, and the preservation of knowledge, with a strong connection to religious and societal structures. They served as vital hubs for scholars to study and debate.</a:t>
            </a:r>
          </a:p>
          <a:p>
            <a:endParaRPr lang="en-US" sz="2200" dirty="0"/>
          </a:p>
        </p:txBody>
      </p:sp>
      <p:sp>
        <p:nvSpPr>
          <p:cNvPr id="4" name="Textfeld 3">
            <a:extLst>
              <a:ext uri="{FF2B5EF4-FFF2-40B4-BE49-F238E27FC236}">
                <a16:creationId xmlns:a16="http://schemas.microsoft.com/office/drawing/2014/main" id="{8B456F01-A527-30AA-B7C1-99319C85A25E}"/>
              </a:ext>
            </a:extLst>
          </p:cNvPr>
          <p:cNvSpPr txBox="1"/>
          <p:nvPr/>
        </p:nvSpPr>
        <p:spPr>
          <a:xfrm>
            <a:off x="981907" y="781421"/>
            <a:ext cx="359614" cy="400110"/>
          </a:xfrm>
          <a:prstGeom prst="rect">
            <a:avLst/>
          </a:prstGeom>
          <a:noFill/>
        </p:spPr>
        <p:txBody>
          <a:bodyPr wrap="square">
            <a:spAutoFit/>
          </a:bodyPr>
          <a:lstStyle/>
          <a:p>
            <a:r>
              <a:rPr lang="de-DE" sz="2000" dirty="0">
                <a:solidFill>
                  <a:schemeClr val="bg1"/>
                </a:solidFill>
              </a:rPr>
              <a:t>6</a:t>
            </a:r>
          </a:p>
        </p:txBody>
      </p:sp>
    </p:spTree>
    <p:extLst>
      <p:ext uri="{BB962C8B-B14F-4D97-AF65-F5344CB8AC3E}">
        <p14:creationId xmlns:p14="http://schemas.microsoft.com/office/powerpoint/2010/main" val="3150511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0CF6D2-B46A-AF00-9582-F014FDD58F1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FE6755F-A9E3-D17A-3807-D929CB938DA6}"/>
              </a:ext>
            </a:extLst>
          </p:cNvPr>
          <p:cNvSpPr>
            <a:spLocks noGrp="1"/>
          </p:cNvSpPr>
          <p:nvPr>
            <p:ph type="title"/>
          </p:nvPr>
        </p:nvSpPr>
        <p:spPr>
          <a:xfrm>
            <a:off x="2288423" y="590747"/>
            <a:ext cx="8911687" cy="1280890"/>
          </a:xfrm>
        </p:spPr>
        <p:txBody>
          <a:bodyPr/>
          <a:lstStyle/>
          <a:p>
            <a:r>
              <a:rPr lang="en-US" dirty="0"/>
              <a:t>The master-apprentice mode</a:t>
            </a:r>
          </a:p>
        </p:txBody>
      </p:sp>
      <p:sp>
        <p:nvSpPr>
          <p:cNvPr id="3" name="Content Placeholder 2">
            <a:extLst>
              <a:ext uri="{FF2B5EF4-FFF2-40B4-BE49-F238E27FC236}">
                <a16:creationId xmlns:a16="http://schemas.microsoft.com/office/drawing/2014/main" id="{8DB04274-C03B-41E4-31DC-772C749FDD63}"/>
              </a:ext>
            </a:extLst>
          </p:cNvPr>
          <p:cNvSpPr>
            <a:spLocks noGrp="1"/>
          </p:cNvSpPr>
          <p:nvPr>
            <p:ph idx="1"/>
          </p:nvPr>
        </p:nvSpPr>
        <p:spPr>
          <a:xfrm>
            <a:off x="2288422" y="1905000"/>
            <a:ext cx="6611737" cy="4617720"/>
          </a:xfrm>
        </p:spPr>
        <p:txBody>
          <a:bodyPr>
            <a:noAutofit/>
          </a:bodyPr>
          <a:lstStyle/>
          <a:p>
            <a:r>
              <a:rPr lang="en-US" sz="2200" dirty="0"/>
              <a:t>At its heart, this model involves a skilled "master" passing on their expertise to a less experienced "apprentice." </a:t>
            </a:r>
          </a:p>
          <a:p>
            <a:r>
              <a:rPr lang="en-US" sz="2200" dirty="0"/>
              <a:t>This transfer occurs through direct observation, hands-on practice, and personalized guidance.</a:t>
            </a:r>
          </a:p>
          <a:p>
            <a:r>
              <a:rPr lang="en-US" sz="2200" dirty="0"/>
              <a:t>It dates to the Middle Ages: to become a carpenter, for example, you worked as an apprentice to a master carpenter who was licensed by the guild to teach/train future carpenters. The aim of the apprentice was to become a master in his trade.</a:t>
            </a:r>
          </a:p>
          <a:p>
            <a:endParaRPr lang="en-US" sz="2200" dirty="0"/>
          </a:p>
        </p:txBody>
      </p:sp>
      <p:sp>
        <p:nvSpPr>
          <p:cNvPr id="4" name="Textfeld 3">
            <a:extLst>
              <a:ext uri="{FF2B5EF4-FFF2-40B4-BE49-F238E27FC236}">
                <a16:creationId xmlns:a16="http://schemas.microsoft.com/office/drawing/2014/main" id="{8E64F341-1F2E-81AC-1E59-10677489519E}"/>
              </a:ext>
            </a:extLst>
          </p:cNvPr>
          <p:cNvSpPr txBox="1"/>
          <p:nvPr/>
        </p:nvSpPr>
        <p:spPr>
          <a:xfrm>
            <a:off x="8978219" y="5726059"/>
            <a:ext cx="2776366" cy="507831"/>
          </a:xfrm>
          <a:prstGeom prst="rect">
            <a:avLst/>
          </a:prstGeom>
          <a:noFill/>
        </p:spPr>
        <p:txBody>
          <a:bodyPr wrap="square" rtlCol="0">
            <a:spAutoFit/>
          </a:bodyPr>
          <a:lstStyle/>
          <a:p>
            <a:r>
              <a:rPr lang="en-US" sz="900" dirty="0"/>
              <a:t>Credit: A man making paper; his apprentice carrying away the finished sheets. </a:t>
            </a:r>
            <a:r>
              <a:rPr lang="de-DE" sz="900" dirty="0" err="1"/>
              <a:t>Woodcut</a:t>
            </a:r>
            <a:r>
              <a:rPr lang="de-DE" sz="900" dirty="0"/>
              <a:t> </a:t>
            </a:r>
            <a:r>
              <a:rPr lang="de-DE" sz="900" dirty="0" err="1"/>
              <a:t>by</a:t>
            </a:r>
            <a:r>
              <a:rPr lang="de-DE" sz="900" dirty="0"/>
              <a:t> Amman, Jost, 1539-1591, </a:t>
            </a:r>
            <a:r>
              <a:rPr lang="en-US" sz="900" dirty="0" err="1">
                <a:hlinkClick r:id="rId2"/>
              </a:rPr>
              <a:t>Collection</a:t>
            </a:r>
            <a:r>
              <a:rPr lang="en-US" sz="900" dirty="0" err="1"/>
              <a:t>.</a:t>
            </a:r>
            <a:r>
              <a:rPr lang="en-US" sz="900" dirty="0" err="1">
                <a:hlinkClick r:id="rId3"/>
              </a:rPr>
              <a:t>Public</a:t>
            </a:r>
            <a:r>
              <a:rPr lang="en-US" sz="900" dirty="0">
                <a:hlinkClick r:id="rId3"/>
              </a:rPr>
              <a:t> Domain Mark</a:t>
            </a:r>
            <a:endParaRPr lang="de-DE" sz="900" dirty="0"/>
          </a:p>
        </p:txBody>
      </p:sp>
      <p:pic>
        <p:nvPicPr>
          <p:cNvPr id="5" name="Grafik 4">
            <a:extLst>
              <a:ext uri="{FF2B5EF4-FFF2-40B4-BE49-F238E27FC236}">
                <a16:creationId xmlns:a16="http://schemas.microsoft.com/office/drawing/2014/main" id="{F04A6BB6-D7E6-D943-93F7-D91164FBF11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23684" y="1667518"/>
            <a:ext cx="3046065" cy="3959290"/>
          </a:xfrm>
          <a:prstGeom prst="rect">
            <a:avLst/>
          </a:prstGeom>
          <a:ln>
            <a:solidFill>
              <a:schemeClr val="tx1"/>
            </a:solidFill>
          </a:ln>
        </p:spPr>
      </p:pic>
      <p:sp>
        <p:nvSpPr>
          <p:cNvPr id="6" name="Textfeld 5">
            <a:extLst>
              <a:ext uri="{FF2B5EF4-FFF2-40B4-BE49-F238E27FC236}">
                <a16:creationId xmlns:a16="http://schemas.microsoft.com/office/drawing/2014/main" id="{266A9FB8-5ADD-88AB-C94D-1381413BC2AA}"/>
              </a:ext>
            </a:extLst>
          </p:cNvPr>
          <p:cNvSpPr txBox="1"/>
          <p:nvPr/>
        </p:nvSpPr>
        <p:spPr>
          <a:xfrm>
            <a:off x="1011986" y="805484"/>
            <a:ext cx="359614" cy="400110"/>
          </a:xfrm>
          <a:prstGeom prst="rect">
            <a:avLst/>
          </a:prstGeom>
          <a:noFill/>
        </p:spPr>
        <p:txBody>
          <a:bodyPr wrap="square">
            <a:spAutoFit/>
          </a:bodyPr>
          <a:lstStyle/>
          <a:p>
            <a:r>
              <a:rPr lang="de-DE" sz="2000" dirty="0">
                <a:solidFill>
                  <a:schemeClr val="bg1"/>
                </a:solidFill>
              </a:rPr>
              <a:t>7</a:t>
            </a:r>
          </a:p>
        </p:txBody>
      </p:sp>
    </p:spTree>
    <p:extLst>
      <p:ext uri="{BB962C8B-B14F-4D97-AF65-F5344CB8AC3E}">
        <p14:creationId xmlns:p14="http://schemas.microsoft.com/office/powerpoint/2010/main" val="2462040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81F64F-23DF-D954-389A-DEA53F3E449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B9E385A-ECC7-A5E2-72B0-7B41A974B614}"/>
              </a:ext>
            </a:extLst>
          </p:cNvPr>
          <p:cNvSpPr>
            <a:spLocks noGrp="1"/>
          </p:cNvSpPr>
          <p:nvPr>
            <p:ph type="title"/>
          </p:nvPr>
        </p:nvSpPr>
        <p:spPr>
          <a:xfrm>
            <a:off x="2095918" y="413557"/>
            <a:ext cx="8911687" cy="1280890"/>
          </a:xfrm>
        </p:spPr>
        <p:txBody>
          <a:bodyPr/>
          <a:lstStyle/>
          <a:p>
            <a:r>
              <a:rPr lang="en-US" dirty="0"/>
              <a:t>The shift towards universities as primary centers of research</a:t>
            </a:r>
          </a:p>
        </p:txBody>
      </p:sp>
      <p:sp>
        <p:nvSpPr>
          <p:cNvPr id="3" name="Content Placeholder 2">
            <a:extLst>
              <a:ext uri="{FF2B5EF4-FFF2-40B4-BE49-F238E27FC236}">
                <a16:creationId xmlns:a16="http://schemas.microsoft.com/office/drawing/2014/main" id="{61AF4B18-7C3C-3CC2-0042-282881F4EE75}"/>
              </a:ext>
            </a:extLst>
          </p:cNvPr>
          <p:cNvSpPr>
            <a:spLocks noGrp="1"/>
          </p:cNvSpPr>
          <p:nvPr>
            <p:ph idx="1"/>
          </p:nvPr>
        </p:nvSpPr>
        <p:spPr>
          <a:xfrm>
            <a:off x="2095918" y="1983205"/>
            <a:ext cx="9480868" cy="4606834"/>
          </a:xfrm>
        </p:spPr>
        <p:txBody>
          <a:bodyPr>
            <a:normAutofit lnSpcReduction="10000"/>
          </a:bodyPr>
          <a:lstStyle/>
          <a:p>
            <a:r>
              <a:rPr lang="en-US" dirty="0"/>
              <a:t>The Humboldtian model of higher education is a concept of academic education that originated in Germany in the early 19th century. This concept emphasized that universities should not just transmit existing knowledge, but also actively </a:t>
            </a:r>
            <a:r>
              <a:rPr lang="en-US" b="1" dirty="0"/>
              <a:t>create new knowledge</a:t>
            </a:r>
            <a:r>
              <a:rPr lang="en-US" dirty="0"/>
              <a:t>. </a:t>
            </a:r>
          </a:p>
          <a:p>
            <a:r>
              <a:rPr lang="en-US" dirty="0"/>
              <a:t>Its main innovation was the emphasis on original research and independent study, which led to a more rigorous and standardized approach to doctoral education.</a:t>
            </a:r>
          </a:p>
          <a:p>
            <a:r>
              <a:rPr lang="en-US" dirty="0"/>
              <a:t>Humboldt University est. in Berlin in 1806 by Wilhelm von Humboldt</a:t>
            </a:r>
          </a:p>
          <a:p>
            <a:pPr lvl="1"/>
            <a:r>
              <a:rPr lang="en-US" sz="1800" dirty="0"/>
              <a:t>holistic combination of research and teaching</a:t>
            </a:r>
          </a:p>
          <a:p>
            <a:pPr lvl="1"/>
            <a:r>
              <a:rPr lang="en-US" sz="1800" dirty="0"/>
              <a:t>introduced the PhD for research in all fields of study </a:t>
            </a:r>
          </a:p>
          <a:p>
            <a:pPr lvl="1"/>
            <a:r>
              <a:rPr lang="en-US" sz="1800" dirty="0"/>
              <a:t>the PhD represented a completion of a research apprenticeship</a:t>
            </a:r>
          </a:p>
          <a:p>
            <a:pPr lvl="1"/>
            <a:r>
              <a:rPr lang="en-US" sz="1800" dirty="0"/>
              <a:t>required a dissertation (only a dissertation)</a:t>
            </a:r>
          </a:p>
          <a:p>
            <a:pPr lvl="1"/>
            <a:r>
              <a:rPr lang="en-US" sz="1800" dirty="0"/>
              <a:t>the PhD is considered to be the highest academic degree</a:t>
            </a:r>
          </a:p>
          <a:p>
            <a:pPr lvl="1"/>
            <a:r>
              <a:rPr lang="en-US" sz="1800" dirty="0"/>
              <a:t>… and it took as long as it took to complete, often many years</a:t>
            </a:r>
          </a:p>
          <a:p>
            <a:pPr marL="457200" lvl="1" indent="0">
              <a:buNone/>
            </a:pPr>
            <a:endParaRPr lang="en-US" sz="1800" dirty="0"/>
          </a:p>
          <a:p>
            <a:endParaRPr lang="en-US" dirty="0"/>
          </a:p>
        </p:txBody>
      </p:sp>
      <p:sp>
        <p:nvSpPr>
          <p:cNvPr id="4" name="Textfeld 3">
            <a:extLst>
              <a:ext uri="{FF2B5EF4-FFF2-40B4-BE49-F238E27FC236}">
                <a16:creationId xmlns:a16="http://schemas.microsoft.com/office/drawing/2014/main" id="{7CF7D7E2-0FE4-D26E-8728-2DF65060290C}"/>
              </a:ext>
            </a:extLst>
          </p:cNvPr>
          <p:cNvSpPr txBox="1"/>
          <p:nvPr/>
        </p:nvSpPr>
        <p:spPr>
          <a:xfrm>
            <a:off x="993939" y="781421"/>
            <a:ext cx="359614" cy="400110"/>
          </a:xfrm>
          <a:prstGeom prst="rect">
            <a:avLst/>
          </a:prstGeom>
          <a:noFill/>
        </p:spPr>
        <p:txBody>
          <a:bodyPr wrap="square">
            <a:spAutoFit/>
          </a:bodyPr>
          <a:lstStyle/>
          <a:p>
            <a:r>
              <a:rPr lang="de-DE" sz="2000" dirty="0">
                <a:solidFill>
                  <a:schemeClr val="bg1"/>
                </a:solidFill>
              </a:rPr>
              <a:t>8</a:t>
            </a:r>
          </a:p>
        </p:txBody>
      </p:sp>
    </p:spTree>
    <p:extLst>
      <p:ext uri="{BB962C8B-B14F-4D97-AF65-F5344CB8AC3E}">
        <p14:creationId xmlns:p14="http://schemas.microsoft.com/office/powerpoint/2010/main" val="1865433329"/>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 ma:contentTypeID="0x0101006043C5F68DD74F4F85CE375AC52B32D2" ma:contentTypeVersion="14" ma:contentTypeDescription="Ein neues Dokument erstellen." ma:contentTypeScope="" ma:versionID="574de9ecdc9e8f59f89e3d10a3c24bdb">
  <xsd:schema xmlns:xsd="http://www.w3.org/2001/XMLSchema" xmlns:xs="http://www.w3.org/2001/XMLSchema" xmlns:p="http://schemas.microsoft.com/office/2006/metadata/properties" xmlns:ns3="db2fd845-fe18-4158-b167-9e7d573efa4a" xmlns:ns4="10641806-eea2-42b9-b77c-207e89808980" targetNamespace="http://schemas.microsoft.com/office/2006/metadata/properties" ma:root="true" ma:fieldsID="a255fb3edb177b49b6bf21afb25f36e0" ns3:_="" ns4:_="">
    <xsd:import namespace="db2fd845-fe18-4158-b167-9e7d573efa4a"/>
    <xsd:import namespace="10641806-eea2-42b9-b77c-207e89808980"/>
    <xsd:element name="properties">
      <xsd:complexType>
        <xsd:sequence>
          <xsd:element name="documentManagement">
            <xsd:complexType>
              <xsd:all>
                <xsd:element ref="ns3:MediaServiceMetadata" minOccurs="0"/>
                <xsd:element ref="ns3:MediaServiceFastMetadata" minOccurs="0"/>
                <xsd:element ref="ns3:_activity" minOccurs="0"/>
                <xsd:element ref="ns4:SharedWithUsers" minOccurs="0"/>
                <xsd:element ref="ns4:SharedWithDetails" minOccurs="0"/>
                <xsd:element ref="ns4:SharingHintHash" minOccurs="0"/>
                <xsd:element ref="ns3:MediaServiceDateTaken" minOccurs="0"/>
                <xsd:element ref="ns3:MediaServiceObjectDetectorVersions" minOccurs="0"/>
                <xsd:element ref="ns3:MediaServiceAutoTags" minOccurs="0"/>
                <xsd:element ref="ns3:MediaServiceOCR" minOccurs="0"/>
                <xsd:element ref="ns3:MediaServiceGenerationTime" minOccurs="0"/>
                <xsd:element ref="ns3:MediaServiceEventHashCode" minOccurs="0"/>
                <xsd:element ref="ns3:MediaServiceSearchProperties" minOccurs="0"/>
                <xsd:element ref="ns3: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b2fd845-fe18-4158-b167-9e7d573efa4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_activity" ma:index="10" nillable="true" ma:displayName="_activity" ma:hidden="true" ma:internalName="_activity">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AutoTags" ma:index="16" nillable="true" ma:displayName="Tags" ma:internalName="MediaServiceAutoTags"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element name="MediaServiceSystemTags" ma:index="21"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0641806-eea2-42b9-b77c-207e89808980" elementFormDefault="qualified">
    <xsd:import namespace="http://schemas.microsoft.com/office/2006/documentManagement/types"/>
    <xsd:import namespace="http://schemas.microsoft.com/office/infopath/2007/PartnerControls"/>
    <xsd:element name="SharedWithUsers" ma:index="11"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Freigegeben für - Details" ma:internalName="SharedWithDetails" ma:readOnly="true">
      <xsd:simpleType>
        <xsd:restriction base="dms:Note">
          <xsd:maxLength value="255"/>
        </xsd:restriction>
      </xsd:simpleType>
    </xsd:element>
    <xsd:element name="SharingHintHash" ma:index="13" nillable="true" ma:displayName="Freigabehinweis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activity xmlns="db2fd845-fe18-4158-b167-9e7d573efa4a" xsi:nil="true"/>
  </documentManagement>
</p:properties>
</file>

<file path=customXml/itemProps1.xml><?xml version="1.0" encoding="utf-8"?>
<ds:datastoreItem xmlns:ds="http://schemas.openxmlformats.org/officeDocument/2006/customXml" ds:itemID="{8B27490B-94F9-4172-B000-D4E546B8CD69}">
  <ds:schemaRefs>
    <ds:schemaRef ds:uri="http://schemas.microsoft.com/sharepoint/v3/contenttype/forms"/>
  </ds:schemaRefs>
</ds:datastoreItem>
</file>

<file path=customXml/itemProps2.xml><?xml version="1.0" encoding="utf-8"?>
<ds:datastoreItem xmlns:ds="http://schemas.openxmlformats.org/officeDocument/2006/customXml" ds:itemID="{04F6D6C2-F7C7-456A-8B34-42B1686B671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b2fd845-fe18-4158-b167-9e7d573efa4a"/>
    <ds:schemaRef ds:uri="10641806-eea2-42b9-b77c-207e8980898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CEB4036-DBF4-401D-85BA-4F29C1DC0B81}">
  <ds:schemaRefs>
    <ds:schemaRef ds:uri="http://www.w3.org/XML/1998/namespace"/>
    <ds:schemaRef ds:uri="http://purl.org/dc/terms/"/>
    <ds:schemaRef ds:uri="http://schemas.microsoft.com/office/2006/metadata/properties"/>
    <ds:schemaRef ds:uri="http://purl.org/dc/dcmitype/"/>
    <ds:schemaRef ds:uri="http://schemas.microsoft.com/office/2006/documentManagement/types"/>
    <ds:schemaRef ds:uri="http://schemas.openxmlformats.org/package/2006/metadata/core-properties"/>
    <ds:schemaRef ds:uri="10641806-eea2-42b9-b77c-207e89808980"/>
    <ds:schemaRef ds:uri="http://schemas.microsoft.com/office/infopath/2007/PartnerControls"/>
    <ds:schemaRef ds:uri="db2fd845-fe18-4158-b167-9e7d573efa4a"/>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Wisp</Template>
  <TotalTime>0</TotalTime>
  <Words>4122</Words>
  <Application>Microsoft Office PowerPoint</Application>
  <PresentationFormat>Widescreen</PresentationFormat>
  <Paragraphs>317</Paragraphs>
  <Slides>46</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46</vt:i4>
      </vt:variant>
    </vt:vector>
  </HeadingPairs>
  <TitlesOfParts>
    <vt:vector size="54" baseType="lpstr">
      <vt:lpstr>Arial</vt:lpstr>
      <vt:lpstr>Calibri</vt:lpstr>
      <vt:lpstr>Calibri Light</vt:lpstr>
      <vt:lpstr>Cambria</vt:lpstr>
      <vt:lpstr>Century Gothic</vt:lpstr>
      <vt:lpstr>Wingdings</vt:lpstr>
      <vt:lpstr>Wingdings 3</vt:lpstr>
      <vt:lpstr>Wisp</vt:lpstr>
      <vt:lpstr>Module 1 Introduction to PhD Supervision</vt:lpstr>
      <vt:lpstr>Module Aim and expected outcome </vt:lpstr>
      <vt:lpstr>General Context and Importance of Doctoral Education</vt:lpstr>
      <vt:lpstr>PowerPoint Presentation</vt:lpstr>
      <vt:lpstr>Why it matters</vt:lpstr>
      <vt:lpstr>Why it matters</vt:lpstr>
      <vt:lpstr>A bit of history of the doctorate and supervision</vt:lpstr>
      <vt:lpstr>The master-apprentice mode</vt:lpstr>
      <vt:lpstr>The shift towards universities as primary centers of research</vt:lpstr>
      <vt:lpstr>20th Century and Beyond</vt:lpstr>
      <vt:lpstr>Global Characteristics of a PhD Programmes</vt:lpstr>
      <vt:lpstr>Political context of the reforms in Europe </vt:lpstr>
      <vt:lpstr>The European Higher Education Area </vt:lpstr>
      <vt:lpstr>Turning point – 10 Salzburg Principles (3) </vt:lpstr>
      <vt:lpstr>Trends, in Europe and beyond</vt:lpstr>
      <vt:lpstr>Major Changes in Recent Decades</vt:lpstr>
      <vt:lpstr>Impact on African Union Policies and Initiatives</vt:lpstr>
      <vt:lpstr>The influence to the local environment</vt:lpstr>
      <vt:lpstr>Impact on Supervision</vt:lpstr>
      <vt:lpstr>Supervision is the most subtle form of teaching</vt:lpstr>
      <vt:lpstr>The Human and Institutional Cost of Failure</vt:lpstr>
      <vt:lpstr>Professionalization as a Regional Mandate</vt:lpstr>
      <vt:lpstr>Need for Doctoral Qualifications in Sub-Sahara Africa</vt:lpstr>
      <vt:lpstr>Introduction</vt:lpstr>
      <vt:lpstr>Group reflection</vt:lpstr>
      <vt:lpstr>Challenges Facing PhD Training in Africa</vt:lpstr>
      <vt:lpstr>Comparative Data of PhDs for Research &amp; Development</vt:lpstr>
      <vt:lpstr>Africa: True size in space</vt:lpstr>
      <vt:lpstr>Africa: Share in population</vt:lpstr>
      <vt:lpstr>Africa: Share in University education</vt:lpstr>
      <vt:lpstr>Africa: Share in science research* </vt:lpstr>
      <vt:lpstr>Strategies for Managing the Challenges</vt:lpstr>
      <vt:lpstr>Does More PhDs Translate to More Researchers? </vt:lpstr>
      <vt:lpstr>PhD Models existing in Africa</vt:lpstr>
      <vt:lpstr>Quality of African Produced PhDs</vt:lpstr>
      <vt:lpstr>Group Discussion</vt:lpstr>
      <vt:lpstr>Legal Issues and Local Requirements</vt:lpstr>
      <vt:lpstr>Why should supervisors be familiar?</vt:lpstr>
      <vt:lpstr>Discussing Rules and Regulations Governing Doctoral Training</vt:lpstr>
      <vt:lpstr>Legal Issues</vt:lpstr>
      <vt:lpstr>Local Requirements</vt:lpstr>
      <vt:lpstr>Conclusion</vt:lpstr>
      <vt:lpstr>Key takeaways of Module 1</vt:lpstr>
      <vt:lpstr>References</vt:lpstr>
      <vt:lpstr>References</vt:lpstr>
      <vt:lpstr>Disclaimer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NEED FOR DOCTORAL QUALIFICATIONS IN SUB-SAHARA AFRICA</dc:title>
  <dc:creator>Windows User</dc:creator>
  <cp:lastModifiedBy>Lucas Zinner</cp:lastModifiedBy>
  <cp:revision>104</cp:revision>
  <dcterms:created xsi:type="dcterms:W3CDTF">2024-10-01T08:04:27Z</dcterms:created>
  <dcterms:modified xsi:type="dcterms:W3CDTF">2026-04-02T10:25:55Z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0x0101006043C5F68DD74F4F85CE375AC52B32D2</vt:lpwstr>
  </property>
</Properties>
</file>