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39"/>
  </p:notesMasterIdLst>
  <p:sldIdLst>
    <p:sldId id="256" r:id="rId5"/>
    <p:sldId id="677" r:id="rId6"/>
    <p:sldId id="304" r:id="rId7"/>
    <p:sldId id="372" r:id="rId8"/>
    <p:sldId id="354" r:id="rId9"/>
    <p:sldId id="374" r:id="rId10"/>
    <p:sldId id="356" r:id="rId11"/>
    <p:sldId id="379" r:id="rId12"/>
    <p:sldId id="370" r:id="rId13"/>
    <p:sldId id="381" r:id="rId14"/>
    <p:sldId id="376" r:id="rId15"/>
    <p:sldId id="336" r:id="rId16"/>
    <p:sldId id="357" r:id="rId17"/>
    <p:sldId id="380" r:id="rId18"/>
    <p:sldId id="384" r:id="rId19"/>
    <p:sldId id="385" r:id="rId20"/>
    <p:sldId id="678" r:id="rId21"/>
    <p:sldId id="318" r:id="rId22"/>
    <p:sldId id="319" r:id="rId23"/>
    <p:sldId id="288" r:id="rId24"/>
    <p:sldId id="286" r:id="rId25"/>
    <p:sldId id="382" r:id="rId26"/>
    <p:sldId id="383" r:id="rId27"/>
    <p:sldId id="358" r:id="rId28"/>
    <p:sldId id="361" r:id="rId29"/>
    <p:sldId id="362" r:id="rId30"/>
    <p:sldId id="363" r:id="rId31"/>
    <p:sldId id="364" r:id="rId32"/>
    <p:sldId id="366" r:id="rId33"/>
    <p:sldId id="367" r:id="rId34"/>
    <p:sldId id="272" r:id="rId35"/>
    <p:sldId id="273" r:id="rId36"/>
    <p:sldId id="275" r:id="rId37"/>
    <p:sldId id="371"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3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00" autoAdjust="0"/>
    <p:restoredTop sz="94660"/>
  </p:normalViewPr>
  <p:slideViewPr>
    <p:cSldViewPr snapToGrid="0">
      <p:cViewPr varScale="1">
        <p:scale>
          <a:sx n="113" d="100"/>
          <a:sy n="113" d="100"/>
        </p:scale>
        <p:origin x="854" y="302"/>
      </p:cViewPr>
      <p:guideLst/>
    </p:cSldViewPr>
  </p:slideViewPr>
  <p:notesTextViewPr>
    <p:cViewPr>
      <p:scale>
        <a:sx n="3" d="2"/>
        <a:sy n="3" d="2"/>
      </p:scale>
      <p:origin x="0" y="0"/>
    </p:cViewPr>
  </p:notesTextViewPr>
  <p:sorterViewPr>
    <p:cViewPr>
      <p:scale>
        <a:sx n="100" d="100"/>
        <a:sy n="100" d="100"/>
      </p:scale>
      <p:origin x="0" y="-2705"/>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07D8FC-93C5-49F3-8E8D-5B176662E08F}" type="doc">
      <dgm:prSet loTypeId="urn:microsoft.com/office/officeart/2005/8/layout/radial6" loCatId="relationship" qsTypeId="urn:microsoft.com/office/officeart/2005/8/quickstyle/simple1" qsCatId="simple" csTypeId="urn:microsoft.com/office/officeart/2005/8/colors/colorful1" csCatId="colorful" phldr="1"/>
      <dgm:spPr/>
      <dgm:t>
        <a:bodyPr/>
        <a:lstStyle/>
        <a:p>
          <a:endParaRPr lang="de-AT"/>
        </a:p>
      </dgm:t>
    </dgm:pt>
    <dgm:pt modelId="{FA9EAD6C-2000-4391-BEAE-161940BAF5A3}">
      <dgm:prSet phldrT="[Text]"/>
      <dgm:spPr/>
      <dgm:t>
        <a:bodyPr/>
        <a:lstStyle/>
        <a:p>
          <a:r>
            <a:rPr lang="de-AT" dirty="0"/>
            <a:t>FIT</a:t>
          </a:r>
        </a:p>
      </dgm:t>
    </dgm:pt>
    <dgm:pt modelId="{9A2A7731-1022-4474-93BF-40EBC7798D24}" type="parTrans" cxnId="{64A76593-A5E9-4D7C-94CE-3EC2CCD487AD}">
      <dgm:prSet/>
      <dgm:spPr/>
      <dgm:t>
        <a:bodyPr/>
        <a:lstStyle/>
        <a:p>
          <a:endParaRPr lang="de-AT"/>
        </a:p>
      </dgm:t>
    </dgm:pt>
    <dgm:pt modelId="{D8188855-FFFC-4351-AC6F-E11BE125C0B1}" type="sibTrans" cxnId="{64A76593-A5E9-4D7C-94CE-3EC2CCD487AD}">
      <dgm:prSet/>
      <dgm:spPr/>
      <dgm:t>
        <a:bodyPr/>
        <a:lstStyle/>
        <a:p>
          <a:endParaRPr lang="de-AT"/>
        </a:p>
      </dgm:t>
    </dgm:pt>
    <dgm:pt modelId="{70FAE9E0-802D-4BEE-811D-AD717FBE7312}">
      <dgm:prSet phldrT="[Text]" custT="1"/>
      <dgm:spPr/>
      <dgm:t>
        <a:bodyPr/>
        <a:lstStyle/>
        <a:p>
          <a:r>
            <a:rPr lang="de-AT" sz="1200" b="1" dirty="0" err="1"/>
            <a:t>Capacity</a:t>
          </a:r>
          <a:endParaRPr lang="de-AT" sz="1200" b="1" dirty="0"/>
        </a:p>
      </dgm:t>
    </dgm:pt>
    <dgm:pt modelId="{906FEC4D-0134-4C0C-9EB1-50125E3A8127}" type="parTrans" cxnId="{7AF0F57E-E832-43D5-99C3-1DAEE690C3DB}">
      <dgm:prSet/>
      <dgm:spPr/>
      <dgm:t>
        <a:bodyPr/>
        <a:lstStyle/>
        <a:p>
          <a:endParaRPr lang="de-AT"/>
        </a:p>
      </dgm:t>
    </dgm:pt>
    <dgm:pt modelId="{39A819F3-FD8B-4BFB-B72C-63FD608D9D63}" type="sibTrans" cxnId="{7AF0F57E-E832-43D5-99C3-1DAEE690C3DB}">
      <dgm:prSet/>
      <dgm:spPr/>
      <dgm:t>
        <a:bodyPr/>
        <a:lstStyle/>
        <a:p>
          <a:endParaRPr lang="de-AT"/>
        </a:p>
      </dgm:t>
    </dgm:pt>
    <dgm:pt modelId="{2312CB83-0CBC-4B64-8077-8C1A4CDCA8D6}">
      <dgm:prSet phldrT="[Text]" custT="1"/>
      <dgm:spPr/>
      <dgm:t>
        <a:bodyPr/>
        <a:lstStyle/>
        <a:p>
          <a:r>
            <a:rPr lang="de-AT" sz="1200" b="1" dirty="0"/>
            <a:t>Motivation</a:t>
          </a:r>
        </a:p>
      </dgm:t>
    </dgm:pt>
    <dgm:pt modelId="{F4365339-C608-4BF5-A188-072ABA43F45F}" type="parTrans" cxnId="{D742973C-365B-4809-BD69-3379FC93CC1A}">
      <dgm:prSet/>
      <dgm:spPr/>
      <dgm:t>
        <a:bodyPr/>
        <a:lstStyle/>
        <a:p>
          <a:endParaRPr lang="de-AT"/>
        </a:p>
      </dgm:t>
    </dgm:pt>
    <dgm:pt modelId="{42E60EA7-3CA1-45D5-8EF4-DDBF82166BF7}" type="sibTrans" cxnId="{D742973C-365B-4809-BD69-3379FC93CC1A}">
      <dgm:prSet/>
      <dgm:spPr/>
      <dgm:t>
        <a:bodyPr/>
        <a:lstStyle/>
        <a:p>
          <a:endParaRPr lang="de-AT"/>
        </a:p>
      </dgm:t>
    </dgm:pt>
    <dgm:pt modelId="{BA7CA00A-E066-40D2-AFD1-200040515BB8}">
      <dgm:prSet phldrT="[Text]" custT="1"/>
      <dgm:spPr>
        <a:solidFill>
          <a:schemeClr val="accent4">
            <a:lumMod val="75000"/>
          </a:schemeClr>
        </a:solidFill>
      </dgm:spPr>
      <dgm:t>
        <a:bodyPr/>
        <a:lstStyle/>
        <a:p>
          <a:r>
            <a:rPr lang="de-AT" sz="1200" b="1" dirty="0"/>
            <a:t>Research </a:t>
          </a:r>
          <a:r>
            <a:rPr lang="de-AT" sz="1200" b="1" dirty="0" err="1"/>
            <a:t>expertise</a:t>
          </a:r>
          <a:endParaRPr lang="de-AT" sz="1200" b="1" dirty="0"/>
        </a:p>
      </dgm:t>
    </dgm:pt>
    <dgm:pt modelId="{7589D860-0197-4032-8565-935CB824B7B7}" type="parTrans" cxnId="{0194B1BA-706E-457E-9D89-4B8AE8AEC039}">
      <dgm:prSet/>
      <dgm:spPr/>
      <dgm:t>
        <a:bodyPr/>
        <a:lstStyle/>
        <a:p>
          <a:endParaRPr lang="de-AT"/>
        </a:p>
      </dgm:t>
    </dgm:pt>
    <dgm:pt modelId="{41361A55-B495-4D05-B784-16A6F8B5BA11}" type="sibTrans" cxnId="{0194B1BA-706E-457E-9D89-4B8AE8AEC039}">
      <dgm:prSet/>
      <dgm:spPr/>
      <dgm:t>
        <a:bodyPr/>
        <a:lstStyle/>
        <a:p>
          <a:endParaRPr lang="de-AT"/>
        </a:p>
      </dgm:t>
    </dgm:pt>
    <dgm:pt modelId="{A32759BD-2374-4C3E-B042-5B5B52BD8042}">
      <dgm:prSet phldrT="[Text]" custT="1"/>
      <dgm:spPr/>
      <dgm:t>
        <a:bodyPr/>
        <a:lstStyle/>
        <a:p>
          <a:r>
            <a:rPr lang="de-AT" sz="1200" b="1" dirty="0" err="1"/>
            <a:t>Perceptions</a:t>
          </a:r>
          <a:endParaRPr lang="de-AT" sz="1200" b="1" dirty="0"/>
        </a:p>
      </dgm:t>
    </dgm:pt>
    <dgm:pt modelId="{2DC10225-2D89-4263-B087-2EDCB870DEE5}" type="parTrans" cxnId="{F8C89159-69C9-4E4F-ABF3-9302A17CE7B0}">
      <dgm:prSet/>
      <dgm:spPr/>
      <dgm:t>
        <a:bodyPr/>
        <a:lstStyle/>
        <a:p>
          <a:endParaRPr lang="de-AT"/>
        </a:p>
      </dgm:t>
    </dgm:pt>
    <dgm:pt modelId="{8FCC17A6-B73C-46F9-B1D8-2E4317003B95}" type="sibTrans" cxnId="{F8C89159-69C9-4E4F-ABF3-9302A17CE7B0}">
      <dgm:prSet/>
      <dgm:spPr/>
      <dgm:t>
        <a:bodyPr/>
        <a:lstStyle/>
        <a:p>
          <a:endParaRPr lang="de-AT"/>
        </a:p>
      </dgm:t>
    </dgm:pt>
    <dgm:pt modelId="{68CB4571-D879-466B-8E75-456A83379E8A}">
      <dgm:prSet phldrT="[Text]" custT="1"/>
      <dgm:spPr/>
      <dgm:t>
        <a:bodyPr/>
        <a:lstStyle/>
        <a:p>
          <a:r>
            <a:rPr lang="de-AT" sz="1200" b="1" dirty="0"/>
            <a:t>interpersonal</a:t>
          </a:r>
        </a:p>
      </dgm:t>
    </dgm:pt>
    <dgm:pt modelId="{DFA1E0CA-52BE-4593-9F0F-4EF410D525D7}" type="parTrans" cxnId="{CA060D3F-E699-4D87-8AD2-1E51E731CAC0}">
      <dgm:prSet/>
      <dgm:spPr/>
      <dgm:t>
        <a:bodyPr/>
        <a:lstStyle/>
        <a:p>
          <a:endParaRPr lang="de-AT"/>
        </a:p>
      </dgm:t>
    </dgm:pt>
    <dgm:pt modelId="{84E2477C-B745-4D11-8A04-4D430BD27EAA}" type="sibTrans" cxnId="{CA060D3F-E699-4D87-8AD2-1E51E731CAC0}">
      <dgm:prSet/>
      <dgm:spPr/>
      <dgm:t>
        <a:bodyPr/>
        <a:lstStyle/>
        <a:p>
          <a:endParaRPr lang="de-AT"/>
        </a:p>
      </dgm:t>
    </dgm:pt>
    <dgm:pt modelId="{B392E7F0-3229-441E-BAE4-27362B6150E7}">
      <dgm:prSet phldrT="[Text]" custT="1"/>
      <dgm:spPr/>
      <dgm:t>
        <a:bodyPr/>
        <a:lstStyle/>
        <a:p>
          <a:r>
            <a:rPr lang="de-AT" sz="1200" b="1" dirty="0"/>
            <a:t>Team fit</a:t>
          </a:r>
        </a:p>
      </dgm:t>
    </dgm:pt>
    <dgm:pt modelId="{81045F3E-5981-4AC7-A90E-CB522646D1CF}" type="parTrans" cxnId="{5C294884-7DB9-4618-9EE4-7180D667F360}">
      <dgm:prSet/>
      <dgm:spPr/>
      <dgm:t>
        <a:bodyPr/>
        <a:lstStyle/>
        <a:p>
          <a:endParaRPr lang="de-AT"/>
        </a:p>
      </dgm:t>
    </dgm:pt>
    <dgm:pt modelId="{51E210B2-49FC-4A69-A991-976758FFC2C1}" type="sibTrans" cxnId="{5C294884-7DB9-4618-9EE4-7180D667F360}">
      <dgm:prSet/>
      <dgm:spPr/>
      <dgm:t>
        <a:bodyPr/>
        <a:lstStyle/>
        <a:p>
          <a:endParaRPr lang="de-AT"/>
        </a:p>
      </dgm:t>
    </dgm:pt>
    <dgm:pt modelId="{F77413E4-5BD7-4B28-BB91-4C310F67D08E}">
      <dgm:prSet phldrT="[Text]" custT="1"/>
      <dgm:spPr>
        <a:solidFill>
          <a:schemeClr val="accent1">
            <a:lumMod val="40000"/>
            <a:lumOff val="60000"/>
          </a:schemeClr>
        </a:solidFill>
      </dgm:spPr>
      <dgm:t>
        <a:bodyPr/>
        <a:lstStyle/>
        <a:p>
          <a:r>
            <a:rPr lang="de-AT" sz="1200" b="1" dirty="0" err="1"/>
            <a:t>Current</a:t>
          </a:r>
          <a:r>
            <a:rPr lang="de-AT" sz="1200" b="1" dirty="0"/>
            <a:t> </a:t>
          </a:r>
          <a:r>
            <a:rPr lang="de-AT" sz="1200" b="1" dirty="0" err="1"/>
            <a:t>research</a:t>
          </a:r>
          <a:r>
            <a:rPr lang="de-AT" sz="1200" b="1" dirty="0"/>
            <a:t> </a:t>
          </a:r>
          <a:r>
            <a:rPr lang="de-AT" sz="1200" b="1" dirty="0" err="1"/>
            <a:t>interests</a:t>
          </a:r>
          <a:endParaRPr lang="de-AT" sz="1200" b="1" dirty="0"/>
        </a:p>
      </dgm:t>
    </dgm:pt>
    <dgm:pt modelId="{7A0E2B56-D0CF-435F-BE35-2EDA6EEC36AF}" type="parTrans" cxnId="{2B836B3C-B01A-4F95-BA95-A58809493D75}">
      <dgm:prSet/>
      <dgm:spPr/>
      <dgm:t>
        <a:bodyPr/>
        <a:lstStyle/>
        <a:p>
          <a:endParaRPr lang="de-AT"/>
        </a:p>
      </dgm:t>
    </dgm:pt>
    <dgm:pt modelId="{6CBA3A35-17CB-434A-8FD1-E441E782DD75}" type="sibTrans" cxnId="{2B836B3C-B01A-4F95-BA95-A58809493D75}">
      <dgm:prSet/>
      <dgm:spPr/>
      <dgm:t>
        <a:bodyPr/>
        <a:lstStyle/>
        <a:p>
          <a:endParaRPr lang="de-AT"/>
        </a:p>
      </dgm:t>
    </dgm:pt>
    <dgm:pt modelId="{AAAF7E32-C149-4DB5-8FAA-EC475CD1D375}" type="pres">
      <dgm:prSet presAssocID="{EE07D8FC-93C5-49F3-8E8D-5B176662E08F}" presName="Name0" presStyleCnt="0">
        <dgm:presLayoutVars>
          <dgm:chMax val="1"/>
          <dgm:dir/>
          <dgm:animLvl val="ctr"/>
          <dgm:resizeHandles val="exact"/>
        </dgm:presLayoutVars>
      </dgm:prSet>
      <dgm:spPr/>
    </dgm:pt>
    <dgm:pt modelId="{58D17419-4685-4A1A-BA58-3D5BB9A1C1BC}" type="pres">
      <dgm:prSet presAssocID="{FA9EAD6C-2000-4391-BEAE-161940BAF5A3}" presName="centerShape" presStyleLbl="node0" presStyleIdx="0" presStyleCnt="1"/>
      <dgm:spPr/>
    </dgm:pt>
    <dgm:pt modelId="{2536C213-2B53-4527-B7AE-59562C251655}" type="pres">
      <dgm:prSet presAssocID="{70FAE9E0-802D-4BEE-811D-AD717FBE7312}" presName="node" presStyleLbl="node1" presStyleIdx="0" presStyleCnt="7" custScaleX="123167" custScaleY="111380">
        <dgm:presLayoutVars>
          <dgm:bulletEnabled val="1"/>
        </dgm:presLayoutVars>
      </dgm:prSet>
      <dgm:spPr/>
    </dgm:pt>
    <dgm:pt modelId="{03477B50-B06A-4C8C-A881-48101A2E0A35}" type="pres">
      <dgm:prSet presAssocID="{70FAE9E0-802D-4BEE-811D-AD717FBE7312}" presName="dummy" presStyleCnt="0"/>
      <dgm:spPr/>
    </dgm:pt>
    <dgm:pt modelId="{F035F3DD-F826-4900-82E7-384FCC78943F}" type="pres">
      <dgm:prSet presAssocID="{39A819F3-FD8B-4BFB-B72C-63FD608D9D63}" presName="sibTrans" presStyleLbl="sibTrans2D1" presStyleIdx="0" presStyleCnt="7"/>
      <dgm:spPr/>
    </dgm:pt>
    <dgm:pt modelId="{12B223DD-3E79-4ABF-8735-1F3DFF48BFA5}" type="pres">
      <dgm:prSet presAssocID="{F77413E4-5BD7-4B28-BB91-4C310F67D08E}" presName="node" presStyleLbl="node1" presStyleIdx="1" presStyleCnt="7" custScaleX="115522" custScaleY="117340">
        <dgm:presLayoutVars>
          <dgm:bulletEnabled val="1"/>
        </dgm:presLayoutVars>
      </dgm:prSet>
      <dgm:spPr/>
    </dgm:pt>
    <dgm:pt modelId="{90DAEEA7-AF4C-4CA5-B968-6DBFA6374041}" type="pres">
      <dgm:prSet presAssocID="{F77413E4-5BD7-4B28-BB91-4C310F67D08E}" presName="dummy" presStyleCnt="0"/>
      <dgm:spPr/>
    </dgm:pt>
    <dgm:pt modelId="{BD4F1CC5-7766-420B-B81F-AE92D5BCE62F}" type="pres">
      <dgm:prSet presAssocID="{6CBA3A35-17CB-434A-8FD1-E441E782DD75}" presName="sibTrans" presStyleLbl="sibTrans2D1" presStyleIdx="1" presStyleCnt="7"/>
      <dgm:spPr/>
    </dgm:pt>
    <dgm:pt modelId="{2411C437-4761-4B14-BA3B-C57282F5B681}" type="pres">
      <dgm:prSet presAssocID="{A32759BD-2374-4C3E-B042-5B5B52BD8042}" presName="node" presStyleLbl="node1" presStyleIdx="2" presStyleCnt="7" custScaleX="121416" custScaleY="113660" custRadScaleRad="101983" custRadScaleInc="-11475">
        <dgm:presLayoutVars>
          <dgm:bulletEnabled val="1"/>
        </dgm:presLayoutVars>
      </dgm:prSet>
      <dgm:spPr/>
    </dgm:pt>
    <dgm:pt modelId="{B16E6A50-5012-4F7E-8A5B-FAD68B77C590}" type="pres">
      <dgm:prSet presAssocID="{A32759BD-2374-4C3E-B042-5B5B52BD8042}" presName="dummy" presStyleCnt="0"/>
      <dgm:spPr/>
    </dgm:pt>
    <dgm:pt modelId="{373EFBA2-A0C2-4A4A-9013-D346EB2CA564}" type="pres">
      <dgm:prSet presAssocID="{8FCC17A6-B73C-46F9-B1D8-2E4317003B95}" presName="sibTrans" presStyleLbl="sibTrans2D1" presStyleIdx="2" presStyleCnt="7"/>
      <dgm:spPr/>
    </dgm:pt>
    <dgm:pt modelId="{D5A63D51-4D75-440B-8C5B-C7E7DE54148D}" type="pres">
      <dgm:prSet presAssocID="{68CB4571-D879-466B-8E75-456A83379E8A}" presName="node" presStyleLbl="node1" presStyleIdx="3" presStyleCnt="7" custScaleX="135598" custScaleY="128390" custRadScaleRad="102486" custRadScaleInc="-16713">
        <dgm:presLayoutVars>
          <dgm:bulletEnabled val="1"/>
        </dgm:presLayoutVars>
      </dgm:prSet>
      <dgm:spPr/>
    </dgm:pt>
    <dgm:pt modelId="{131265B3-5B14-490D-9ED2-7B1DB31F4D72}" type="pres">
      <dgm:prSet presAssocID="{68CB4571-D879-466B-8E75-456A83379E8A}" presName="dummy" presStyleCnt="0"/>
      <dgm:spPr/>
    </dgm:pt>
    <dgm:pt modelId="{14A9D827-1CAA-47DF-8A47-4062DDC3A205}" type="pres">
      <dgm:prSet presAssocID="{84E2477C-B745-4D11-8A04-4D430BD27EAA}" presName="sibTrans" presStyleLbl="sibTrans2D1" presStyleIdx="3" presStyleCnt="7"/>
      <dgm:spPr/>
    </dgm:pt>
    <dgm:pt modelId="{AA11BED6-9AF4-41CB-8608-EA67C14D653B}" type="pres">
      <dgm:prSet presAssocID="{2312CB83-0CBC-4B64-8077-8C1A4CDCA8D6}" presName="node" presStyleLbl="node1" presStyleIdx="4" presStyleCnt="7" custScaleX="129728" custScaleY="119565">
        <dgm:presLayoutVars>
          <dgm:bulletEnabled val="1"/>
        </dgm:presLayoutVars>
      </dgm:prSet>
      <dgm:spPr/>
    </dgm:pt>
    <dgm:pt modelId="{DBC2A6B1-C0F8-426A-A4C5-B1F6B26AB39B}" type="pres">
      <dgm:prSet presAssocID="{2312CB83-0CBC-4B64-8077-8C1A4CDCA8D6}" presName="dummy" presStyleCnt="0"/>
      <dgm:spPr/>
    </dgm:pt>
    <dgm:pt modelId="{C4F212F3-D3B9-4427-9A8C-CE2A6F2E46CC}" type="pres">
      <dgm:prSet presAssocID="{42E60EA7-3CA1-45D5-8EF4-DDBF82166BF7}" presName="sibTrans" presStyleLbl="sibTrans2D1" presStyleIdx="4" presStyleCnt="7"/>
      <dgm:spPr/>
    </dgm:pt>
    <dgm:pt modelId="{03C0D73B-0FB8-41DC-B5C1-09CD73E0C51C}" type="pres">
      <dgm:prSet presAssocID="{BA7CA00A-E066-40D2-AFD1-200040515BB8}" presName="node" presStyleLbl="node1" presStyleIdx="5" presStyleCnt="7" custScaleX="124733" custScaleY="115300">
        <dgm:presLayoutVars>
          <dgm:bulletEnabled val="1"/>
        </dgm:presLayoutVars>
      </dgm:prSet>
      <dgm:spPr/>
    </dgm:pt>
    <dgm:pt modelId="{5F969441-C304-4073-98BE-64E43AC64A38}" type="pres">
      <dgm:prSet presAssocID="{BA7CA00A-E066-40D2-AFD1-200040515BB8}" presName="dummy" presStyleCnt="0"/>
      <dgm:spPr/>
    </dgm:pt>
    <dgm:pt modelId="{0468A6A6-7AE6-4970-8F03-D1D21C544A4F}" type="pres">
      <dgm:prSet presAssocID="{41361A55-B495-4D05-B784-16A6F8B5BA11}" presName="sibTrans" presStyleLbl="sibTrans2D1" presStyleIdx="5" presStyleCnt="7"/>
      <dgm:spPr/>
    </dgm:pt>
    <dgm:pt modelId="{BB6BDA83-7A0A-4550-B0E9-41FF8574A023}" type="pres">
      <dgm:prSet presAssocID="{B392E7F0-3229-441E-BAE4-27362B6150E7}" presName="node" presStyleLbl="node1" presStyleIdx="6" presStyleCnt="7" custScaleX="122643" custScaleY="117108">
        <dgm:presLayoutVars>
          <dgm:bulletEnabled val="1"/>
        </dgm:presLayoutVars>
      </dgm:prSet>
      <dgm:spPr/>
    </dgm:pt>
    <dgm:pt modelId="{A95DEB24-F54A-40A4-9FAE-47E9718314E9}" type="pres">
      <dgm:prSet presAssocID="{B392E7F0-3229-441E-BAE4-27362B6150E7}" presName="dummy" presStyleCnt="0"/>
      <dgm:spPr/>
    </dgm:pt>
    <dgm:pt modelId="{C5147DCC-C54F-40B1-9EDC-C1067F7BC1E4}" type="pres">
      <dgm:prSet presAssocID="{51E210B2-49FC-4A69-A991-976758FFC2C1}" presName="sibTrans" presStyleLbl="sibTrans2D1" presStyleIdx="6" presStyleCnt="7"/>
      <dgm:spPr/>
    </dgm:pt>
  </dgm:ptLst>
  <dgm:cxnLst>
    <dgm:cxn modelId="{6FD33C15-D359-42E2-9B34-04E4B9B9EE30}" type="presOf" srcId="{F77413E4-5BD7-4B28-BB91-4C310F67D08E}" destId="{12B223DD-3E79-4ABF-8735-1F3DFF48BFA5}" srcOrd="0" destOrd="0" presId="urn:microsoft.com/office/officeart/2005/8/layout/radial6"/>
    <dgm:cxn modelId="{0D078D16-0E5B-4FE7-8984-F2D78025E0FD}" type="presOf" srcId="{51E210B2-49FC-4A69-A991-976758FFC2C1}" destId="{C5147DCC-C54F-40B1-9EDC-C1067F7BC1E4}" srcOrd="0" destOrd="0" presId="urn:microsoft.com/office/officeart/2005/8/layout/radial6"/>
    <dgm:cxn modelId="{2B836B3C-B01A-4F95-BA95-A58809493D75}" srcId="{FA9EAD6C-2000-4391-BEAE-161940BAF5A3}" destId="{F77413E4-5BD7-4B28-BB91-4C310F67D08E}" srcOrd="1" destOrd="0" parTransId="{7A0E2B56-D0CF-435F-BE35-2EDA6EEC36AF}" sibTransId="{6CBA3A35-17CB-434A-8FD1-E441E782DD75}"/>
    <dgm:cxn modelId="{D742973C-365B-4809-BD69-3379FC93CC1A}" srcId="{FA9EAD6C-2000-4391-BEAE-161940BAF5A3}" destId="{2312CB83-0CBC-4B64-8077-8C1A4CDCA8D6}" srcOrd="4" destOrd="0" parTransId="{F4365339-C608-4BF5-A188-072ABA43F45F}" sibTransId="{42E60EA7-3CA1-45D5-8EF4-DDBF82166BF7}"/>
    <dgm:cxn modelId="{CA060D3F-E699-4D87-8AD2-1E51E731CAC0}" srcId="{FA9EAD6C-2000-4391-BEAE-161940BAF5A3}" destId="{68CB4571-D879-466B-8E75-456A83379E8A}" srcOrd="3" destOrd="0" parTransId="{DFA1E0CA-52BE-4593-9F0F-4EF410D525D7}" sibTransId="{84E2477C-B745-4D11-8A04-4D430BD27EAA}"/>
    <dgm:cxn modelId="{7D5F765C-A497-48E1-A330-6A3896B9D0A7}" type="presOf" srcId="{A32759BD-2374-4C3E-B042-5B5B52BD8042}" destId="{2411C437-4761-4B14-BA3B-C57282F5B681}" srcOrd="0" destOrd="0" presId="urn:microsoft.com/office/officeart/2005/8/layout/radial6"/>
    <dgm:cxn modelId="{1B5ED045-87FD-4B34-99FF-209BB1B271BD}" type="presOf" srcId="{BA7CA00A-E066-40D2-AFD1-200040515BB8}" destId="{03C0D73B-0FB8-41DC-B5C1-09CD73E0C51C}" srcOrd="0" destOrd="0" presId="urn:microsoft.com/office/officeart/2005/8/layout/radial6"/>
    <dgm:cxn modelId="{0150C14D-34FB-4C11-8206-58D47E1074DF}" type="presOf" srcId="{6CBA3A35-17CB-434A-8FD1-E441E782DD75}" destId="{BD4F1CC5-7766-420B-B81F-AE92D5BCE62F}" srcOrd="0" destOrd="0" presId="urn:microsoft.com/office/officeart/2005/8/layout/radial6"/>
    <dgm:cxn modelId="{3008406E-F011-46A3-B070-0F5B2A99D024}" type="presOf" srcId="{B392E7F0-3229-441E-BAE4-27362B6150E7}" destId="{BB6BDA83-7A0A-4550-B0E9-41FF8574A023}" srcOrd="0" destOrd="0" presId="urn:microsoft.com/office/officeart/2005/8/layout/radial6"/>
    <dgm:cxn modelId="{0F446154-C408-4935-B732-0243E7B600C1}" type="presOf" srcId="{2312CB83-0CBC-4B64-8077-8C1A4CDCA8D6}" destId="{AA11BED6-9AF4-41CB-8608-EA67C14D653B}" srcOrd="0" destOrd="0" presId="urn:microsoft.com/office/officeart/2005/8/layout/radial6"/>
    <dgm:cxn modelId="{A5B4AB75-A6D1-4F94-A71A-525428C85A57}" type="presOf" srcId="{68CB4571-D879-466B-8E75-456A83379E8A}" destId="{D5A63D51-4D75-440B-8C5B-C7E7DE54148D}" srcOrd="0" destOrd="0" presId="urn:microsoft.com/office/officeart/2005/8/layout/radial6"/>
    <dgm:cxn modelId="{F8C89159-69C9-4E4F-ABF3-9302A17CE7B0}" srcId="{FA9EAD6C-2000-4391-BEAE-161940BAF5A3}" destId="{A32759BD-2374-4C3E-B042-5B5B52BD8042}" srcOrd="2" destOrd="0" parTransId="{2DC10225-2D89-4263-B087-2EDCB870DEE5}" sibTransId="{8FCC17A6-B73C-46F9-B1D8-2E4317003B95}"/>
    <dgm:cxn modelId="{05A2367A-7662-4264-87D4-2243BF7CB2F4}" type="presOf" srcId="{42E60EA7-3CA1-45D5-8EF4-DDBF82166BF7}" destId="{C4F212F3-D3B9-4427-9A8C-CE2A6F2E46CC}" srcOrd="0" destOrd="0" presId="urn:microsoft.com/office/officeart/2005/8/layout/radial6"/>
    <dgm:cxn modelId="{482F3A7A-C9BD-42D7-A5C1-9643A60EFBB0}" type="presOf" srcId="{84E2477C-B745-4D11-8A04-4D430BD27EAA}" destId="{14A9D827-1CAA-47DF-8A47-4062DDC3A205}" srcOrd="0" destOrd="0" presId="urn:microsoft.com/office/officeart/2005/8/layout/radial6"/>
    <dgm:cxn modelId="{7AF0F57E-E832-43D5-99C3-1DAEE690C3DB}" srcId="{FA9EAD6C-2000-4391-BEAE-161940BAF5A3}" destId="{70FAE9E0-802D-4BEE-811D-AD717FBE7312}" srcOrd="0" destOrd="0" parTransId="{906FEC4D-0134-4C0C-9EB1-50125E3A8127}" sibTransId="{39A819F3-FD8B-4BFB-B72C-63FD608D9D63}"/>
    <dgm:cxn modelId="{5C294884-7DB9-4618-9EE4-7180D667F360}" srcId="{FA9EAD6C-2000-4391-BEAE-161940BAF5A3}" destId="{B392E7F0-3229-441E-BAE4-27362B6150E7}" srcOrd="6" destOrd="0" parTransId="{81045F3E-5981-4AC7-A90E-CB522646D1CF}" sibTransId="{51E210B2-49FC-4A69-A991-976758FFC2C1}"/>
    <dgm:cxn modelId="{8FD3DB91-707B-441F-857A-5FA8629A9FAB}" type="presOf" srcId="{70FAE9E0-802D-4BEE-811D-AD717FBE7312}" destId="{2536C213-2B53-4527-B7AE-59562C251655}" srcOrd="0" destOrd="0" presId="urn:microsoft.com/office/officeart/2005/8/layout/radial6"/>
    <dgm:cxn modelId="{64A76593-A5E9-4D7C-94CE-3EC2CCD487AD}" srcId="{EE07D8FC-93C5-49F3-8E8D-5B176662E08F}" destId="{FA9EAD6C-2000-4391-BEAE-161940BAF5A3}" srcOrd="0" destOrd="0" parTransId="{9A2A7731-1022-4474-93BF-40EBC7798D24}" sibTransId="{D8188855-FFFC-4351-AC6F-E11BE125C0B1}"/>
    <dgm:cxn modelId="{8E1A27A7-AAC2-4671-8C29-2491A12B6682}" type="presOf" srcId="{8FCC17A6-B73C-46F9-B1D8-2E4317003B95}" destId="{373EFBA2-A0C2-4A4A-9013-D346EB2CA564}" srcOrd="0" destOrd="0" presId="urn:microsoft.com/office/officeart/2005/8/layout/radial6"/>
    <dgm:cxn modelId="{6DD2C8A9-2857-455F-A541-B2282032FAE7}" type="presOf" srcId="{41361A55-B495-4D05-B784-16A6F8B5BA11}" destId="{0468A6A6-7AE6-4970-8F03-D1D21C544A4F}" srcOrd="0" destOrd="0" presId="urn:microsoft.com/office/officeart/2005/8/layout/radial6"/>
    <dgm:cxn modelId="{0194B1BA-706E-457E-9D89-4B8AE8AEC039}" srcId="{FA9EAD6C-2000-4391-BEAE-161940BAF5A3}" destId="{BA7CA00A-E066-40D2-AFD1-200040515BB8}" srcOrd="5" destOrd="0" parTransId="{7589D860-0197-4032-8565-935CB824B7B7}" sibTransId="{41361A55-B495-4D05-B784-16A6F8B5BA11}"/>
    <dgm:cxn modelId="{1BC25DC6-9479-4228-86AA-B089C2FB21CE}" type="presOf" srcId="{FA9EAD6C-2000-4391-BEAE-161940BAF5A3}" destId="{58D17419-4685-4A1A-BA58-3D5BB9A1C1BC}" srcOrd="0" destOrd="0" presId="urn:microsoft.com/office/officeart/2005/8/layout/radial6"/>
    <dgm:cxn modelId="{394E55CE-E77D-4809-B602-8A737C300885}" type="presOf" srcId="{EE07D8FC-93C5-49F3-8E8D-5B176662E08F}" destId="{AAAF7E32-C149-4DB5-8FAA-EC475CD1D375}" srcOrd="0" destOrd="0" presId="urn:microsoft.com/office/officeart/2005/8/layout/radial6"/>
    <dgm:cxn modelId="{2471DAF1-A50B-4E18-8834-F285744DBD83}" type="presOf" srcId="{39A819F3-FD8B-4BFB-B72C-63FD608D9D63}" destId="{F035F3DD-F826-4900-82E7-384FCC78943F}" srcOrd="0" destOrd="0" presId="urn:microsoft.com/office/officeart/2005/8/layout/radial6"/>
    <dgm:cxn modelId="{F7E949F4-E767-4E8C-BBF7-3DCC11E7E806}" type="presParOf" srcId="{AAAF7E32-C149-4DB5-8FAA-EC475CD1D375}" destId="{58D17419-4685-4A1A-BA58-3D5BB9A1C1BC}" srcOrd="0" destOrd="0" presId="urn:microsoft.com/office/officeart/2005/8/layout/radial6"/>
    <dgm:cxn modelId="{15D6495C-9459-42A6-AD3F-878141CB7683}" type="presParOf" srcId="{AAAF7E32-C149-4DB5-8FAA-EC475CD1D375}" destId="{2536C213-2B53-4527-B7AE-59562C251655}" srcOrd="1" destOrd="0" presId="urn:microsoft.com/office/officeart/2005/8/layout/radial6"/>
    <dgm:cxn modelId="{C3E2E32F-4964-40D0-98A8-7A9901DD909F}" type="presParOf" srcId="{AAAF7E32-C149-4DB5-8FAA-EC475CD1D375}" destId="{03477B50-B06A-4C8C-A881-48101A2E0A35}" srcOrd="2" destOrd="0" presId="urn:microsoft.com/office/officeart/2005/8/layout/radial6"/>
    <dgm:cxn modelId="{9DD72402-9161-4175-AB8E-89B48CF71607}" type="presParOf" srcId="{AAAF7E32-C149-4DB5-8FAA-EC475CD1D375}" destId="{F035F3DD-F826-4900-82E7-384FCC78943F}" srcOrd="3" destOrd="0" presId="urn:microsoft.com/office/officeart/2005/8/layout/radial6"/>
    <dgm:cxn modelId="{DF7B82F7-06BC-4C31-B75F-C8336C574318}" type="presParOf" srcId="{AAAF7E32-C149-4DB5-8FAA-EC475CD1D375}" destId="{12B223DD-3E79-4ABF-8735-1F3DFF48BFA5}" srcOrd="4" destOrd="0" presId="urn:microsoft.com/office/officeart/2005/8/layout/radial6"/>
    <dgm:cxn modelId="{E436CC71-B159-41B0-9383-20AB4A8773AA}" type="presParOf" srcId="{AAAF7E32-C149-4DB5-8FAA-EC475CD1D375}" destId="{90DAEEA7-AF4C-4CA5-B968-6DBFA6374041}" srcOrd="5" destOrd="0" presId="urn:microsoft.com/office/officeart/2005/8/layout/radial6"/>
    <dgm:cxn modelId="{7287FAC4-7184-4022-8DC4-CBBF451663F7}" type="presParOf" srcId="{AAAF7E32-C149-4DB5-8FAA-EC475CD1D375}" destId="{BD4F1CC5-7766-420B-B81F-AE92D5BCE62F}" srcOrd="6" destOrd="0" presId="urn:microsoft.com/office/officeart/2005/8/layout/radial6"/>
    <dgm:cxn modelId="{81EAD6E2-59C9-4349-8892-115F0D35C2A7}" type="presParOf" srcId="{AAAF7E32-C149-4DB5-8FAA-EC475CD1D375}" destId="{2411C437-4761-4B14-BA3B-C57282F5B681}" srcOrd="7" destOrd="0" presId="urn:microsoft.com/office/officeart/2005/8/layout/radial6"/>
    <dgm:cxn modelId="{B1211044-4DD1-4B12-9B63-C2C2D598A38B}" type="presParOf" srcId="{AAAF7E32-C149-4DB5-8FAA-EC475CD1D375}" destId="{B16E6A50-5012-4F7E-8A5B-FAD68B77C590}" srcOrd="8" destOrd="0" presId="urn:microsoft.com/office/officeart/2005/8/layout/radial6"/>
    <dgm:cxn modelId="{D6359870-318D-4BB0-A81E-206FFE323286}" type="presParOf" srcId="{AAAF7E32-C149-4DB5-8FAA-EC475CD1D375}" destId="{373EFBA2-A0C2-4A4A-9013-D346EB2CA564}" srcOrd="9" destOrd="0" presId="urn:microsoft.com/office/officeart/2005/8/layout/radial6"/>
    <dgm:cxn modelId="{68267C53-52F9-4968-9711-500A15D0733A}" type="presParOf" srcId="{AAAF7E32-C149-4DB5-8FAA-EC475CD1D375}" destId="{D5A63D51-4D75-440B-8C5B-C7E7DE54148D}" srcOrd="10" destOrd="0" presId="urn:microsoft.com/office/officeart/2005/8/layout/radial6"/>
    <dgm:cxn modelId="{4F13993C-1CC1-42C6-A8B9-0CCCD06416F7}" type="presParOf" srcId="{AAAF7E32-C149-4DB5-8FAA-EC475CD1D375}" destId="{131265B3-5B14-490D-9ED2-7B1DB31F4D72}" srcOrd="11" destOrd="0" presId="urn:microsoft.com/office/officeart/2005/8/layout/radial6"/>
    <dgm:cxn modelId="{A60A9E10-C033-4E61-999E-3F0B5E00AD56}" type="presParOf" srcId="{AAAF7E32-C149-4DB5-8FAA-EC475CD1D375}" destId="{14A9D827-1CAA-47DF-8A47-4062DDC3A205}" srcOrd="12" destOrd="0" presId="urn:microsoft.com/office/officeart/2005/8/layout/radial6"/>
    <dgm:cxn modelId="{F30F7B21-2BD3-426E-9FCE-E913B723B0B8}" type="presParOf" srcId="{AAAF7E32-C149-4DB5-8FAA-EC475CD1D375}" destId="{AA11BED6-9AF4-41CB-8608-EA67C14D653B}" srcOrd="13" destOrd="0" presId="urn:microsoft.com/office/officeart/2005/8/layout/radial6"/>
    <dgm:cxn modelId="{651B8E62-22C0-48D7-81B0-1079910EDA67}" type="presParOf" srcId="{AAAF7E32-C149-4DB5-8FAA-EC475CD1D375}" destId="{DBC2A6B1-C0F8-426A-A4C5-B1F6B26AB39B}" srcOrd="14" destOrd="0" presId="urn:microsoft.com/office/officeart/2005/8/layout/radial6"/>
    <dgm:cxn modelId="{FDCAD67B-618A-44A0-9D58-7296258B8D92}" type="presParOf" srcId="{AAAF7E32-C149-4DB5-8FAA-EC475CD1D375}" destId="{C4F212F3-D3B9-4427-9A8C-CE2A6F2E46CC}" srcOrd="15" destOrd="0" presId="urn:microsoft.com/office/officeart/2005/8/layout/radial6"/>
    <dgm:cxn modelId="{54C6C3F7-28F9-4154-8A9E-EACCC9946749}" type="presParOf" srcId="{AAAF7E32-C149-4DB5-8FAA-EC475CD1D375}" destId="{03C0D73B-0FB8-41DC-B5C1-09CD73E0C51C}" srcOrd="16" destOrd="0" presId="urn:microsoft.com/office/officeart/2005/8/layout/radial6"/>
    <dgm:cxn modelId="{21B6EFEF-C749-4FB9-866B-6EA85F193120}" type="presParOf" srcId="{AAAF7E32-C149-4DB5-8FAA-EC475CD1D375}" destId="{5F969441-C304-4073-98BE-64E43AC64A38}" srcOrd="17" destOrd="0" presId="urn:microsoft.com/office/officeart/2005/8/layout/radial6"/>
    <dgm:cxn modelId="{A8A831A9-B9EE-4D7E-9867-AB643CC00E30}" type="presParOf" srcId="{AAAF7E32-C149-4DB5-8FAA-EC475CD1D375}" destId="{0468A6A6-7AE6-4970-8F03-D1D21C544A4F}" srcOrd="18" destOrd="0" presId="urn:microsoft.com/office/officeart/2005/8/layout/radial6"/>
    <dgm:cxn modelId="{18EC2725-FCFC-4BF2-B3F1-9AC722242DBA}" type="presParOf" srcId="{AAAF7E32-C149-4DB5-8FAA-EC475CD1D375}" destId="{BB6BDA83-7A0A-4550-B0E9-41FF8574A023}" srcOrd="19" destOrd="0" presId="urn:microsoft.com/office/officeart/2005/8/layout/radial6"/>
    <dgm:cxn modelId="{5037A842-5D3C-4807-AA1F-81C6BB32A2AC}" type="presParOf" srcId="{AAAF7E32-C149-4DB5-8FAA-EC475CD1D375}" destId="{A95DEB24-F54A-40A4-9FAE-47E9718314E9}" srcOrd="20" destOrd="0" presId="urn:microsoft.com/office/officeart/2005/8/layout/radial6"/>
    <dgm:cxn modelId="{D7B21933-C1F3-404F-AE32-05E72F007E3B}" type="presParOf" srcId="{AAAF7E32-C149-4DB5-8FAA-EC475CD1D375}" destId="{C5147DCC-C54F-40B1-9EDC-C1067F7BC1E4}" srcOrd="21"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147DCC-C54F-40B1-9EDC-C1067F7BC1E4}">
      <dsp:nvSpPr>
        <dsp:cNvPr id="0" name=""/>
        <dsp:cNvSpPr/>
      </dsp:nvSpPr>
      <dsp:spPr>
        <a:xfrm>
          <a:off x="2025725" y="517137"/>
          <a:ext cx="4499038" cy="4499038"/>
        </a:xfrm>
        <a:prstGeom prst="blockArc">
          <a:avLst>
            <a:gd name="adj1" fmla="val 13114286"/>
            <a:gd name="adj2" fmla="val 16200000"/>
            <a:gd name="adj3" fmla="val 3905"/>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468A6A6-7AE6-4970-8F03-D1D21C544A4F}">
      <dsp:nvSpPr>
        <dsp:cNvPr id="0" name=""/>
        <dsp:cNvSpPr/>
      </dsp:nvSpPr>
      <dsp:spPr>
        <a:xfrm>
          <a:off x="2025725" y="517137"/>
          <a:ext cx="4499038" cy="4499038"/>
        </a:xfrm>
        <a:prstGeom prst="blockArc">
          <a:avLst>
            <a:gd name="adj1" fmla="val 10028571"/>
            <a:gd name="adj2" fmla="val 13114286"/>
            <a:gd name="adj3" fmla="val 3905"/>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4F212F3-D3B9-4427-9A8C-CE2A6F2E46CC}">
      <dsp:nvSpPr>
        <dsp:cNvPr id="0" name=""/>
        <dsp:cNvSpPr/>
      </dsp:nvSpPr>
      <dsp:spPr>
        <a:xfrm>
          <a:off x="2025725" y="517137"/>
          <a:ext cx="4499038" cy="4499038"/>
        </a:xfrm>
        <a:prstGeom prst="blockArc">
          <a:avLst>
            <a:gd name="adj1" fmla="val 6942857"/>
            <a:gd name="adj2" fmla="val 10028571"/>
            <a:gd name="adj3" fmla="val 3905"/>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4A9D827-1CAA-47DF-8A47-4062DDC3A205}">
      <dsp:nvSpPr>
        <dsp:cNvPr id="0" name=""/>
        <dsp:cNvSpPr/>
      </dsp:nvSpPr>
      <dsp:spPr>
        <a:xfrm>
          <a:off x="2085826" y="547216"/>
          <a:ext cx="4499038" cy="4499038"/>
        </a:xfrm>
        <a:prstGeom prst="blockArc">
          <a:avLst>
            <a:gd name="adj1" fmla="val 3745075"/>
            <a:gd name="adj2" fmla="val 7047614"/>
            <a:gd name="adj3" fmla="val 3905"/>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73EFBA2-A0C2-4A4A-9013-D346EB2CA564}">
      <dsp:nvSpPr>
        <dsp:cNvPr id="0" name=""/>
        <dsp:cNvSpPr/>
      </dsp:nvSpPr>
      <dsp:spPr>
        <a:xfrm>
          <a:off x="2062365" y="559652"/>
          <a:ext cx="4499038" cy="4499038"/>
        </a:xfrm>
        <a:prstGeom prst="blockArc">
          <a:avLst>
            <a:gd name="adj1" fmla="val 599113"/>
            <a:gd name="adj2" fmla="val 3703687"/>
            <a:gd name="adj3" fmla="val 3905"/>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D4F1CC5-7766-420B-B81F-AE92D5BCE62F}">
      <dsp:nvSpPr>
        <dsp:cNvPr id="0" name=""/>
        <dsp:cNvSpPr/>
      </dsp:nvSpPr>
      <dsp:spPr>
        <a:xfrm>
          <a:off x="2062043" y="561483"/>
          <a:ext cx="4499038" cy="4499038"/>
        </a:xfrm>
        <a:prstGeom prst="blockArc">
          <a:avLst>
            <a:gd name="adj1" fmla="val 19196370"/>
            <a:gd name="adj2" fmla="val 596216"/>
            <a:gd name="adj3" fmla="val 3905"/>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035F3DD-F826-4900-82E7-384FCC78943F}">
      <dsp:nvSpPr>
        <dsp:cNvPr id="0" name=""/>
        <dsp:cNvSpPr/>
      </dsp:nvSpPr>
      <dsp:spPr>
        <a:xfrm>
          <a:off x="2025725" y="517137"/>
          <a:ext cx="4499038" cy="4499038"/>
        </a:xfrm>
        <a:prstGeom prst="blockArc">
          <a:avLst>
            <a:gd name="adj1" fmla="val 16200000"/>
            <a:gd name="adj2" fmla="val 19285714"/>
            <a:gd name="adj3" fmla="val 3905"/>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8D17419-4685-4A1A-BA58-3D5BB9A1C1BC}">
      <dsp:nvSpPr>
        <dsp:cNvPr id="0" name=""/>
        <dsp:cNvSpPr/>
      </dsp:nvSpPr>
      <dsp:spPr>
        <a:xfrm>
          <a:off x="3403684" y="1895096"/>
          <a:ext cx="1743120" cy="1743120"/>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de-AT" sz="6500" kern="1200" dirty="0"/>
            <a:t>FIT</a:t>
          </a:r>
        </a:p>
      </dsp:txBody>
      <dsp:txXfrm>
        <a:off x="3658958" y="2150370"/>
        <a:ext cx="1232572" cy="1232572"/>
      </dsp:txXfrm>
    </dsp:sp>
    <dsp:sp modelId="{2536C213-2B53-4527-B7AE-59562C251655}">
      <dsp:nvSpPr>
        <dsp:cNvPr id="0" name=""/>
        <dsp:cNvSpPr/>
      </dsp:nvSpPr>
      <dsp:spPr>
        <a:xfrm>
          <a:off x="3523812" y="-118456"/>
          <a:ext cx="1502864" cy="1359041"/>
        </a:xfrm>
        <a:prstGeom prst="ellipse">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de-AT" sz="1200" b="1" kern="1200" dirty="0" err="1"/>
            <a:t>Capacity</a:t>
          </a:r>
          <a:endParaRPr lang="de-AT" sz="1200" b="1" kern="1200" dirty="0"/>
        </a:p>
      </dsp:txBody>
      <dsp:txXfrm>
        <a:off x="3743901" y="80571"/>
        <a:ext cx="1062686" cy="960987"/>
      </dsp:txXfrm>
    </dsp:sp>
    <dsp:sp modelId="{12B223DD-3E79-4ABF-8735-1F3DFF48BFA5}">
      <dsp:nvSpPr>
        <dsp:cNvPr id="0" name=""/>
        <dsp:cNvSpPr/>
      </dsp:nvSpPr>
      <dsp:spPr>
        <a:xfrm>
          <a:off x="5294855" y="675609"/>
          <a:ext cx="1409581" cy="1431764"/>
        </a:xfrm>
        <a:prstGeom prst="ellipse">
          <a:avLst/>
        </a:prstGeom>
        <a:solidFill>
          <a:schemeClr val="accent1">
            <a:lumMod val="40000"/>
            <a:lumOff val="60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de-AT" sz="1200" b="1" kern="1200" dirty="0" err="1"/>
            <a:t>Current</a:t>
          </a:r>
          <a:r>
            <a:rPr lang="de-AT" sz="1200" b="1" kern="1200" dirty="0"/>
            <a:t> </a:t>
          </a:r>
          <a:r>
            <a:rPr lang="de-AT" sz="1200" b="1" kern="1200" dirty="0" err="1"/>
            <a:t>research</a:t>
          </a:r>
          <a:r>
            <a:rPr lang="de-AT" sz="1200" b="1" kern="1200" dirty="0"/>
            <a:t> </a:t>
          </a:r>
          <a:r>
            <a:rPr lang="de-AT" sz="1200" b="1" kern="1200" dirty="0" err="1"/>
            <a:t>interests</a:t>
          </a:r>
          <a:endParaRPr lang="de-AT" sz="1200" b="1" kern="1200" dirty="0"/>
        </a:p>
      </dsp:txBody>
      <dsp:txXfrm>
        <a:off x="5501283" y="885286"/>
        <a:ext cx="996725" cy="1012410"/>
      </dsp:txXfrm>
    </dsp:sp>
    <dsp:sp modelId="{2411C437-4761-4B14-BA3B-C57282F5B681}">
      <dsp:nvSpPr>
        <dsp:cNvPr id="0" name=""/>
        <dsp:cNvSpPr/>
      </dsp:nvSpPr>
      <dsp:spPr>
        <a:xfrm>
          <a:off x="5743318" y="2498177"/>
          <a:ext cx="1481499" cy="1386861"/>
        </a:xfrm>
        <a:prstGeom prst="ellipse">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de-AT" sz="1200" b="1" kern="1200" dirty="0" err="1"/>
            <a:t>Perceptions</a:t>
          </a:r>
          <a:endParaRPr lang="de-AT" sz="1200" b="1" kern="1200" dirty="0"/>
        </a:p>
      </dsp:txBody>
      <dsp:txXfrm>
        <a:off x="5960279" y="2701278"/>
        <a:ext cx="1047577" cy="980659"/>
      </dsp:txXfrm>
    </dsp:sp>
    <dsp:sp modelId="{D5A63D51-4D75-440B-8C5B-C7E7DE54148D}">
      <dsp:nvSpPr>
        <dsp:cNvPr id="0" name=""/>
        <dsp:cNvSpPr/>
      </dsp:nvSpPr>
      <dsp:spPr>
        <a:xfrm>
          <a:off x="4529303" y="3968361"/>
          <a:ext cx="1654545" cy="1566594"/>
        </a:xfrm>
        <a:prstGeom prst="ellipse">
          <a:avLst/>
        </a:prstGeom>
        <a:solidFill>
          <a:schemeClr val="accent5">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de-AT" sz="1200" b="1" kern="1200" dirty="0"/>
            <a:t>interpersonal</a:t>
          </a:r>
        </a:p>
      </dsp:txBody>
      <dsp:txXfrm>
        <a:off x="4771606" y="4197783"/>
        <a:ext cx="1169939" cy="1107750"/>
      </dsp:txXfrm>
    </dsp:sp>
    <dsp:sp modelId="{AA11BED6-9AF4-41CB-8608-EA67C14D653B}">
      <dsp:nvSpPr>
        <dsp:cNvPr id="0" name=""/>
        <dsp:cNvSpPr/>
      </dsp:nvSpPr>
      <dsp:spPr>
        <a:xfrm>
          <a:off x="2526813" y="4024369"/>
          <a:ext cx="1582920" cy="1458913"/>
        </a:xfrm>
        <a:prstGeom prst="ellipse">
          <a:avLst/>
        </a:prstGeom>
        <a:solidFill>
          <a:schemeClr val="accent6">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de-AT" sz="1200" b="1" kern="1200" dirty="0"/>
            <a:t>Motivation</a:t>
          </a:r>
        </a:p>
      </dsp:txBody>
      <dsp:txXfrm>
        <a:off x="2758626" y="4238022"/>
        <a:ext cx="1119294" cy="1031607"/>
      </dsp:txXfrm>
    </dsp:sp>
    <dsp:sp modelId="{03C0D73B-0FB8-41DC-B5C1-09CD73E0C51C}">
      <dsp:nvSpPr>
        <dsp:cNvPr id="0" name=""/>
        <dsp:cNvSpPr/>
      </dsp:nvSpPr>
      <dsp:spPr>
        <a:xfrm>
          <a:off x="1363964" y="2554010"/>
          <a:ext cx="1521972" cy="1406872"/>
        </a:xfrm>
        <a:prstGeom prst="ellipse">
          <a:avLst/>
        </a:prstGeom>
        <a:solidFill>
          <a:schemeClr val="accent4">
            <a:lumMod val="7500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de-AT" sz="1200" b="1" kern="1200" dirty="0"/>
            <a:t>Research </a:t>
          </a:r>
          <a:r>
            <a:rPr lang="de-AT" sz="1200" b="1" kern="1200" dirty="0" err="1"/>
            <a:t>expertise</a:t>
          </a:r>
          <a:endParaRPr lang="de-AT" sz="1200" b="1" kern="1200" dirty="0"/>
        </a:p>
      </dsp:txBody>
      <dsp:txXfrm>
        <a:off x="1586852" y="2760042"/>
        <a:ext cx="1076196" cy="994808"/>
      </dsp:txXfrm>
    </dsp:sp>
    <dsp:sp modelId="{BB6BDA83-7A0A-4550-B0E9-41FF8574A023}">
      <dsp:nvSpPr>
        <dsp:cNvPr id="0" name=""/>
        <dsp:cNvSpPr/>
      </dsp:nvSpPr>
      <dsp:spPr>
        <a:xfrm>
          <a:off x="1802607" y="677025"/>
          <a:ext cx="1496470" cy="1428933"/>
        </a:xfrm>
        <a:prstGeom prst="ellipse">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de-AT" sz="1200" b="1" kern="1200" dirty="0"/>
            <a:t>Team fit</a:t>
          </a:r>
        </a:p>
      </dsp:txBody>
      <dsp:txXfrm>
        <a:off x="2021760" y="886287"/>
        <a:ext cx="1058164" cy="1010409"/>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AC8300-F030-4B5D-A5F6-6B66645827B3}" type="datetimeFigureOut">
              <a:rPr lang="de-AT" smtClean="0"/>
              <a:t>01.04.2026</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D466E0-5CC8-45B4-B0BF-D70FCA689327}" type="slidenum">
              <a:rPr lang="de-AT" smtClean="0"/>
              <a:t>‹#›</a:t>
            </a:fld>
            <a:endParaRPr lang="de-AT"/>
          </a:p>
        </p:txBody>
      </p:sp>
    </p:spTree>
    <p:extLst>
      <p:ext uri="{BB962C8B-B14F-4D97-AF65-F5344CB8AC3E}">
        <p14:creationId xmlns:p14="http://schemas.microsoft.com/office/powerpoint/2010/main" val="490637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F0024-1B7A-6E78-FF3E-37D1399CC88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FB3313C-A13B-7EEA-A76D-DF8F27B0BEA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E66A361-5973-F301-FC8A-24F7003DD49F}"/>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D3436A96-62F1-746E-4ADE-021B46857DDD}"/>
              </a:ext>
            </a:extLst>
          </p:cNvPr>
          <p:cNvSpPr>
            <a:spLocks noGrp="1"/>
          </p:cNvSpPr>
          <p:nvPr>
            <p:ph type="sldNum" sz="quarter" idx="10"/>
          </p:nvPr>
        </p:nvSpPr>
        <p:spPr/>
        <p:txBody>
          <a:bodyPr/>
          <a:lstStyle/>
          <a:p>
            <a:fld id="{CB31C46C-973B-4041-B560-41FFD96E4783}" type="slidenum">
              <a:rPr lang="en-US" smtClean="0"/>
              <a:t>4</a:t>
            </a:fld>
            <a:endParaRPr lang="en-US"/>
          </a:p>
        </p:txBody>
      </p:sp>
    </p:spTree>
    <p:extLst>
      <p:ext uri="{BB962C8B-B14F-4D97-AF65-F5344CB8AC3E}">
        <p14:creationId xmlns:p14="http://schemas.microsoft.com/office/powerpoint/2010/main" val="2938280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13</a:t>
            </a:fld>
            <a:endParaRPr lang="en-US"/>
          </a:p>
        </p:txBody>
      </p:sp>
    </p:spTree>
    <p:extLst>
      <p:ext uri="{BB962C8B-B14F-4D97-AF65-F5344CB8AC3E}">
        <p14:creationId xmlns:p14="http://schemas.microsoft.com/office/powerpoint/2010/main" val="42389803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9A6825-DE73-51D4-CCF9-D1A5DF4452C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B348750-0F02-D07D-3803-9142DAF602A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26226EF-CA7A-9502-2266-6399925FB453}"/>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DB4E02F6-ACCF-82D9-1B47-A60F0FF69E9F}"/>
              </a:ext>
            </a:extLst>
          </p:cNvPr>
          <p:cNvSpPr>
            <a:spLocks noGrp="1"/>
          </p:cNvSpPr>
          <p:nvPr>
            <p:ph type="sldNum" sz="quarter" idx="10"/>
          </p:nvPr>
        </p:nvSpPr>
        <p:spPr/>
        <p:txBody>
          <a:bodyPr/>
          <a:lstStyle/>
          <a:p>
            <a:fld id="{CB31C46C-973B-4041-B560-41FFD96E4783}" type="slidenum">
              <a:rPr lang="en-US" smtClean="0"/>
              <a:t>14</a:t>
            </a:fld>
            <a:endParaRPr lang="en-US"/>
          </a:p>
        </p:txBody>
      </p:sp>
    </p:spTree>
    <p:extLst>
      <p:ext uri="{BB962C8B-B14F-4D97-AF65-F5344CB8AC3E}">
        <p14:creationId xmlns:p14="http://schemas.microsoft.com/office/powerpoint/2010/main" val="3103641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57A35-0C5F-1E81-8C35-1313BB57F60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1A154CB-71A0-F5B1-2CF6-E6F61642279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5B5A066-04AF-5DAF-EC73-40E1AADF549D}"/>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318BAB92-26B1-D22E-7025-917A536CA979}"/>
              </a:ext>
            </a:extLst>
          </p:cNvPr>
          <p:cNvSpPr>
            <a:spLocks noGrp="1"/>
          </p:cNvSpPr>
          <p:nvPr>
            <p:ph type="sldNum" sz="quarter" idx="10"/>
          </p:nvPr>
        </p:nvSpPr>
        <p:spPr/>
        <p:txBody>
          <a:bodyPr/>
          <a:lstStyle/>
          <a:p>
            <a:fld id="{CB31C46C-973B-4041-B560-41FFD96E4783}" type="slidenum">
              <a:rPr lang="en-US" smtClean="0"/>
              <a:t>15</a:t>
            </a:fld>
            <a:endParaRPr lang="en-US"/>
          </a:p>
        </p:txBody>
      </p:sp>
    </p:spTree>
    <p:extLst>
      <p:ext uri="{BB962C8B-B14F-4D97-AF65-F5344CB8AC3E}">
        <p14:creationId xmlns:p14="http://schemas.microsoft.com/office/powerpoint/2010/main" val="25171660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D3C04-F398-CC48-7FD0-F59FA3F4106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FD3822F-F1D2-4E58-3B2B-A06DE75C447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F6BC7DE-BBEE-D6BA-72BD-85E62F1E6821}"/>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AF0DA967-4D3F-93B3-C4DD-65935312A619}"/>
              </a:ext>
            </a:extLst>
          </p:cNvPr>
          <p:cNvSpPr>
            <a:spLocks noGrp="1"/>
          </p:cNvSpPr>
          <p:nvPr>
            <p:ph type="sldNum" sz="quarter" idx="10"/>
          </p:nvPr>
        </p:nvSpPr>
        <p:spPr/>
        <p:txBody>
          <a:bodyPr/>
          <a:lstStyle/>
          <a:p>
            <a:fld id="{CB31C46C-973B-4041-B560-41FFD96E4783}" type="slidenum">
              <a:rPr lang="en-US" smtClean="0"/>
              <a:t>16</a:t>
            </a:fld>
            <a:endParaRPr lang="en-US"/>
          </a:p>
        </p:txBody>
      </p:sp>
    </p:spTree>
    <p:extLst>
      <p:ext uri="{BB962C8B-B14F-4D97-AF65-F5344CB8AC3E}">
        <p14:creationId xmlns:p14="http://schemas.microsoft.com/office/powerpoint/2010/main" val="1976372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3C357-E27C-A9B1-4F7C-C92FD299664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CCA2FB0-9D1D-A244-FA5B-B5F5FA31A12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5C5EB56-1F7A-7A59-4655-6F775615CECF}"/>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1AC89A54-D791-A31E-7FEC-8F6C723F3A22}"/>
              </a:ext>
            </a:extLst>
          </p:cNvPr>
          <p:cNvSpPr>
            <a:spLocks noGrp="1"/>
          </p:cNvSpPr>
          <p:nvPr>
            <p:ph type="sldNum" sz="quarter" idx="10"/>
          </p:nvPr>
        </p:nvSpPr>
        <p:spPr/>
        <p:txBody>
          <a:bodyPr/>
          <a:lstStyle/>
          <a:p>
            <a:fld id="{CB31C46C-973B-4041-B560-41FFD96E4783}" type="slidenum">
              <a:rPr lang="en-US" smtClean="0"/>
              <a:t>17</a:t>
            </a:fld>
            <a:endParaRPr lang="en-US"/>
          </a:p>
        </p:txBody>
      </p:sp>
    </p:spTree>
    <p:extLst>
      <p:ext uri="{BB962C8B-B14F-4D97-AF65-F5344CB8AC3E}">
        <p14:creationId xmlns:p14="http://schemas.microsoft.com/office/powerpoint/2010/main" val="4009044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25A5E5-950E-254B-2760-15851B0AD6F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FCB2F95-0E54-912E-8D48-60C80A753F7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CC74763-C0B5-44CE-A0E2-08A2EC1F074C}"/>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F1E06B89-3D43-7408-2DBE-2E41FC52413E}"/>
              </a:ext>
            </a:extLst>
          </p:cNvPr>
          <p:cNvSpPr>
            <a:spLocks noGrp="1"/>
          </p:cNvSpPr>
          <p:nvPr>
            <p:ph type="sldNum" sz="quarter" idx="10"/>
          </p:nvPr>
        </p:nvSpPr>
        <p:spPr/>
        <p:txBody>
          <a:bodyPr/>
          <a:lstStyle/>
          <a:p>
            <a:fld id="{CB31C46C-973B-4041-B560-41FFD96E4783}" type="slidenum">
              <a:rPr lang="en-US" smtClean="0"/>
              <a:t>22</a:t>
            </a:fld>
            <a:endParaRPr lang="en-US"/>
          </a:p>
        </p:txBody>
      </p:sp>
    </p:spTree>
    <p:extLst>
      <p:ext uri="{BB962C8B-B14F-4D97-AF65-F5344CB8AC3E}">
        <p14:creationId xmlns:p14="http://schemas.microsoft.com/office/powerpoint/2010/main" val="3596085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5E04B-0D3E-1EDD-6FE3-882DB9452F2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6FD3200-B70F-EBF5-9EE4-3D09BCB8128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8B14E7A-01A3-CE1C-3163-40875E4B16E2}"/>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FB175E3C-DF83-288F-DD01-1380ADC8A53E}"/>
              </a:ext>
            </a:extLst>
          </p:cNvPr>
          <p:cNvSpPr>
            <a:spLocks noGrp="1"/>
          </p:cNvSpPr>
          <p:nvPr>
            <p:ph type="sldNum" sz="quarter" idx="10"/>
          </p:nvPr>
        </p:nvSpPr>
        <p:spPr/>
        <p:txBody>
          <a:bodyPr/>
          <a:lstStyle/>
          <a:p>
            <a:fld id="{CB31C46C-973B-4041-B560-41FFD96E4783}" type="slidenum">
              <a:rPr lang="en-US" smtClean="0"/>
              <a:t>23</a:t>
            </a:fld>
            <a:endParaRPr lang="en-US"/>
          </a:p>
        </p:txBody>
      </p:sp>
    </p:spTree>
    <p:extLst>
      <p:ext uri="{BB962C8B-B14F-4D97-AF65-F5344CB8AC3E}">
        <p14:creationId xmlns:p14="http://schemas.microsoft.com/office/powerpoint/2010/main" val="2196967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24</a:t>
            </a:fld>
            <a:endParaRPr lang="en-US"/>
          </a:p>
        </p:txBody>
      </p:sp>
    </p:spTree>
    <p:extLst>
      <p:ext uri="{BB962C8B-B14F-4D97-AF65-F5344CB8AC3E}">
        <p14:creationId xmlns:p14="http://schemas.microsoft.com/office/powerpoint/2010/main" val="650687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25</a:t>
            </a:fld>
            <a:endParaRPr lang="en-US"/>
          </a:p>
        </p:txBody>
      </p:sp>
    </p:spTree>
    <p:extLst>
      <p:ext uri="{BB962C8B-B14F-4D97-AF65-F5344CB8AC3E}">
        <p14:creationId xmlns:p14="http://schemas.microsoft.com/office/powerpoint/2010/main" val="819976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26</a:t>
            </a:fld>
            <a:endParaRPr lang="en-US"/>
          </a:p>
        </p:txBody>
      </p:sp>
    </p:spTree>
    <p:extLst>
      <p:ext uri="{BB962C8B-B14F-4D97-AF65-F5344CB8AC3E}">
        <p14:creationId xmlns:p14="http://schemas.microsoft.com/office/powerpoint/2010/main" val="594309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5</a:t>
            </a:fld>
            <a:endParaRPr lang="en-US"/>
          </a:p>
        </p:txBody>
      </p:sp>
    </p:spTree>
    <p:extLst>
      <p:ext uri="{BB962C8B-B14F-4D97-AF65-F5344CB8AC3E}">
        <p14:creationId xmlns:p14="http://schemas.microsoft.com/office/powerpoint/2010/main" val="40783878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27</a:t>
            </a:fld>
            <a:endParaRPr lang="en-US"/>
          </a:p>
        </p:txBody>
      </p:sp>
    </p:spTree>
    <p:extLst>
      <p:ext uri="{BB962C8B-B14F-4D97-AF65-F5344CB8AC3E}">
        <p14:creationId xmlns:p14="http://schemas.microsoft.com/office/powerpoint/2010/main" val="4026325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28</a:t>
            </a:fld>
            <a:endParaRPr lang="en-US"/>
          </a:p>
        </p:txBody>
      </p:sp>
    </p:spTree>
    <p:extLst>
      <p:ext uri="{BB962C8B-B14F-4D97-AF65-F5344CB8AC3E}">
        <p14:creationId xmlns:p14="http://schemas.microsoft.com/office/powerpoint/2010/main" val="25053323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29</a:t>
            </a:fld>
            <a:endParaRPr lang="en-US"/>
          </a:p>
        </p:txBody>
      </p:sp>
    </p:spTree>
    <p:extLst>
      <p:ext uri="{BB962C8B-B14F-4D97-AF65-F5344CB8AC3E}">
        <p14:creationId xmlns:p14="http://schemas.microsoft.com/office/powerpoint/2010/main" val="26712269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30</a:t>
            </a:fld>
            <a:endParaRPr lang="en-US"/>
          </a:p>
        </p:txBody>
      </p:sp>
    </p:spTree>
    <p:extLst>
      <p:ext uri="{BB962C8B-B14F-4D97-AF65-F5344CB8AC3E}">
        <p14:creationId xmlns:p14="http://schemas.microsoft.com/office/powerpoint/2010/main" val="1435366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05DBE-C94C-E59A-8D22-033D43BF5E1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0FF3125-4252-B8B2-8E19-653BC56A5D8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73CFBDA-E9E2-4CD2-F5C9-2A0C24AE53DF}"/>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883B8759-97DB-76FB-830E-F8891CC897BD}"/>
              </a:ext>
            </a:extLst>
          </p:cNvPr>
          <p:cNvSpPr>
            <a:spLocks noGrp="1"/>
          </p:cNvSpPr>
          <p:nvPr>
            <p:ph type="sldNum" sz="quarter" idx="10"/>
          </p:nvPr>
        </p:nvSpPr>
        <p:spPr/>
        <p:txBody>
          <a:bodyPr/>
          <a:lstStyle/>
          <a:p>
            <a:fld id="{CB31C46C-973B-4041-B560-41FFD96E4783}" type="slidenum">
              <a:rPr lang="en-US" smtClean="0"/>
              <a:t>6</a:t>
            </a:fld>
            <a:endParaRPr lang="en-US"/>
          </a:p>
        </p:txBody>
      </p:sp>
    </p:spTree>
    <p:extLst>
      <p:ext uri="{BB962C8B-B14F-4D97-AF65-F5344CB8AC3E}">
        <p14:creationId xmlns:p14="http://schemas.microsoft.com/office/powerpoint/2010/main" val="2261547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7</a:t>
            </a:fld>
            <a:endParaRPr lang="en-US"/>
          </a:p>
        </p:txBody>
      </p:sp>
    </p:spTree>
    <p:extLst>
      <p:ext uri="{BB962C8B-B14F-4D97-AF65-F5344CB8AC3E}">
        <p14:creationId xmlns:p14="http://schemas.microsoft.com/office/powerpoint/2010/main" val="1718480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10431-AEE8-EDBB-02B8-C72D08FCC12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5631354-185F-79CD-5EC1-46D0FBF6D8B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3B288B7-3CE5-3F31-9830-CC7009C4906D}"/>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D4F548E8-9573-6060-9495-4D410D5F255A}"/>
              </a:ext>
            </a:extLst>
          </p:cNvPr>
          <p:cNvSpPr>
            <a:spLocks noGrp="1"/>
          </p:cNvSpPr>
          <p:nvPr>
            <p:ph type="sldNum" sz="quarter" idx="10"/>
          </p:nvPr>
        </p:nvSpPr>
        <p:spPr/>
        <p:txBody>
          <a:bodyPr/>
          <a:lstStyle/>
          <a:p>
            <a:fld id="{CB31C46C-973B-4041-B560-41FFD96E4783}" type="slidenum">
              <a:rPr lang="en-US" smtClean="0"/>
              <a:t>8</a:t>
            </a:fld>
            <a:endParaRPr lang="en-US"/>
          </a:p>
        </p:txBody>
      </p:sp>
    </p:spTree>
    <p:extLst>
      <p:ext uri="{BB962C8B-B14F-4D97-AF65-F5344CB8AC3E}">
        <p14:creationId xmlns:p14="http://schemas.microsoft.com/office/powerpoint/2010/main" val="1066701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8985B-9870-B858-A784-53BE46ADD2C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C98DD07-7FE5-805A-71A6-1554DBDB4FA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5C6270F-206C-6C6D-2A47-BC2780D58972}"/>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721C0C88-4356-046C-FB3E-50810CADEF5C}"/>
              </a:ext>
            </a:extLst>
          </p:cNvPr>
          <p:cNvSpPr>
            <a:spLocks noGrp="1"/>
          </p:cNvSpPr>
          <p:nvPr>
            <p:ph type="sldNum" sz="quarter" idx="10"/>
          </p:nvPr>
        </p:nvSpPr>
        <p:spPr/>
        <p:txBody>
          <a:bodyPr/>
          <a:lstStyle/>
          <a:p>
            <a:fld id="{CB31C46C-973B-4041-B560-41FFD96E4783}" type="slidenum">
              <a:rPr lang="en-US" smtClean="0"/>
              <a:t>9</a:t>
            </a:fld>
            <a:endParaRPr lang="en-US"/>
          </a:p>
        </p:txBody>
      </p:sp>
    </p:spTree>
    <p:extLst>
      <p:ext uri="{BB962C8B-B14F-4D97-AF65-F5344CB8AC3E}">
        <p14:creationId xmlns:p14="http://schemas.microsoft.com/office/powerpoint/2010/main" val="2068141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5E97D9-FBBB-62E8-F90C-A85CB609543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62389A9-CCC7-51BD-C980-AC41D24CE52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033A4B5-6C0B-EF0A-509E-C6804E2C7586}"/>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EE001C51-5690-3AE2-44FB-B940BB05E807}"/>
              </a:ext>
            </a:extLst>
          </p:cNvPr>
          <p:cNvSpPr>
            <a:spLocks noGrp="1"/>
          </p:cNvSpPr>
          <p:nvPr>
            <p:ph type="sldNum" sz="quarter" idx="10"/>
          </p:nvPr>
        </p:nvSpPr>
        <p:spPr/>
        <p:txBody>
          <a:bodyPr/>
          <a:lstStyle/>
          <a:p>
            <a:fld id="{CB31C46C-973B-4041-B560-41FFD96E4783}" type="slidenum">
              <a:rPr lang="en-US" smtClean="0"/>
              <a:t>10</a:t>
            </a:fld>
            <a:endParaRPr lang="en-US"/>
          </a:p>
        </p:txBody>
      </p:sp>
    </p:spTree>
    <p:extLst>
      <p:ext uri="{BB962C8B-B14F-4D97-AF65-F5344CB8AC3E}">
        <p14:creationId xmlns:p14="http://schemas.microsoft.com/office/powerpoint/2010/main" val="1409669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C123F-AB28-6A44-D091-73106C1CB7C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693C059-4028-6DAF-6357-E7A3A70EA94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5C0B2E5-228B-E2C1-BFA7-47ACC13B8DFB}"/>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E74D4124-BF3E-747A-D0B9-28D23FB2CAE2}"/>
              </a:ext>
            </a:extLst>
          </p:cNvPr>
          <p:cNvSpPr>
            <a:spLocks noGrp="1"/>
          </p:cNvSpPr>
          <p:nvPr>
            <p:ph type="sldNum" sz="quarter" idx="10"/>
          </p:nvPr>
        </p:nvSpPr>
        <p:spPr/>
        <p:txBody>
          <a:bodyPr/>
          <a:lstStyle/>
          <a:p>
            <a:fld id="{CB31C46C-973B-4041-B560-41FFD96E4783}" type="slidenum">
              <a:rPr lang="en-US" smtClean="0"/>
              <a:t>11</a:t>
            </a:fld>
            <a:endParaRPr lang="en-US"/>
          </a:p>
        </p:txBody>
      </p:sp>
    </p:spTree>
    <p:extLst>
      <p:ext uri="{BB962C8B-B14F-4D97-AF65-F5344CB8AC3E}">
        <p14:creationId xmlns:p14="http://schemas.microsoft.com/office/powerpoint/2010/main" val="2865995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12</a:t>
            </a:fld>
            <a:endParaRPr lang="en-US"/>
          </a:p>
        </p:txBody>
      </p:sp>
    </p:spTree>
    <p:extLst>
      <p:ext uri="{BB962C8B-B14F-4D97-AF65-F5344CB8AC3E}">
        <p14:creationId xmlns:p14="http://schemas.microsoft.com/office/powerpoint/2010/main" val="298276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46316E2-66C5-4761-89DA-5E5C7468ECB4}" type="datetime1">
              <a:rPr lang="en-US" smtClean="0"/>
              <a:t>4/1/2026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de-AT"/>
          </a:p>
        </p:txBody>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
        <p:nvSpPr>
          <p:cNvPr id="9" name="Textfeld 5">
            <a:extLst>
              <a:ext uri="{FF2B5EF4-FFF2-40B4-BE49-F238E27FC236}">
                <a16:creationId xmlns:a16="http://schemas.microsoft.com/office/drawing/2014/main" id="{3D789407-D925-4F1E-52AF-8F20AEBD24BB}"/>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F3D88AD-2EA9-4615-A0A9-0CD590425647}" type="datetime1">
              <a:rPr lang="en-US" smtClean="0"/>
              <a:t>4/1/2026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7" name="Textfeld 5">
            <a:extLst>
              <a:ext uri="{FF2B5EF4-FFF2-40B4-BE49-F238E27FC236}">
                <a16:creationId xmlns:a16="http://schemas.microsoft.com/office/drawing/2014/main" id="{C6B55105-ADF6-6E09-E9AC-8BC965290F4A}"/>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5D35ED-AA3E-4889-B22E-022D10435DCE}" type="datetime1">
              <a:rPr lang="en-US" smtClean="0"/>
              <a:t>4/1/2026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7" name="Textfeld 5">
            <a:extLst>
              <a:ext uri="{FF2B5EF4-FFF2-40B4-BE49-F238E27FC236}">
                <a16:creationId xmlns:a16="http://schemas.microsoft.com/office/drawing/2014/main" id="{8571590F-B3F2-BE1F-81AA-65D02723CA4B}"/>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1BADCFB6-E505-4CAA-AAF7-A9BF0D445289}" type="datetime1">
              <a:rPr lang="en-US" smtClean="0"/>
              <a:t>4/1/2026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3" name="Textfeld 5">
            <a:extLst>
              <a:ext uri="{FF2B5EF4-FFF2-40B4-BE49-F238E27FC236}">
                <a16:creationId xmlns:a16="http://schemas.microsoft.com/office/drawing/2014/main" id="{92DA20B6-DA2C-50A4-AC3B-498BD93CBE5A}"/>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1A2DCEED-228E-4B6B-90AE-7A745AC89D22}" type="datetime1">
              <a:rPr lang="en-US" smtClean="0"/>
              <a:t>4/1/2026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 name="Textfeld 5">
            <a:extLst>
              <a:ext uri="{FF2B5EF4-FFF2-40B4-BE49-F238E27FC236}">
                <a16:creationId xmlns:a16="http://schemas.microsoft.com/office/drawing/2014/main" id="{F6C4D6EB-0FE3-BB28-611F-597B7E9EB120}"/>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837FB12-CB29-44F6-8470-0DC073BB9E93}" type="datetime1">
              <a:rPr lang="en-US" smtClean="0"/>
              <a:t>4/1/2026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de-DE"/>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9" name="Textfeld 5">
            <a:extLst>
              <a:ext uri="{FF2B5EF4-FFF2-40B4-BE49-F238E27FC236}">
                <a16:creationId xmlns:a16="http://schemas.microsoft.com/office/drawing/2014/main" id="{4A1C30C5-DACC-3981-333C-61BA6B276037}"/>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BDA4CE2-E58F-4370-96FB-1F19166464B3}" type="datetime1">
              <a:rPr lang="en-US" smtClean="0"/>
              <a:t>4/1/2026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19C4E2F-F28A-4AAD-8B9F-0B3BB1EAEAB4}" type="datetime1">
              <a:rPr lang="en-US" smtClean="0"/>
              <a:t>4/1/2026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7" name="Textfeld 5">
            <a:extLst>
              <a:ext uri="{FF2B5EF4-FFF2-40B4-BE49-F238E27FC236}">
                <a16:creationId xmlns:a16="http://schemas.microsoft.com/office/drawing/2014/main" id="{D526EFDA-3EFE-A7E1-C2A1-9AF7742AB05F}"/>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28F33EB-8BDB-4FB6-BB82-50BC135FE90F}" type="datetime1">
              <a:rPr lang="en-US" smtClean="0"/>
              <a:t>4/1/2026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
        <p:nvSpPr>
          <p:cNvPr id="9" name="Textfeld 5">
            <a:extLst>
              <a:ext uri="{FF2B5EF4-FFF2-40B4-BE49-F238E27FC236}">
                <a16:creationId xmlns:a16="http://schemas.microsoft.com/office/drawing/2014/main" id="{08FC78C4-64C9-AE40-136F-8467595BC2F1}"/>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F5FA1D7-8DD2-42F7-922F-AFA52C49D0AD}" type="datetime1">
              <a:rPr lang="en-US" smtClean="0"/>
              <a:t>4/1/2026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de-DE"/>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Textfeld 5">
            <a:extLst>
              <a:ext uri="{FF2B5EF4-FFF2-40B4-BE49-F238E27FC236}">
                <a16:creationId xmlns:a16="http://schemas.microsoft.com/office/drawing/2014/main" id="{FA5568B0-1164-748B-DC00-82618C0F8FD5}"/>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757690-BB7E-436A-95A0-F7CDDF2E2754}" type="datetime1">
              <a:rPr lang="en-US" smtClean="0"/>
              <a:t>4/1/2026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Textfeld 5">
            <a:extLst>
              <a:ext uri="{FF2B5EF4-FFF2-40B4-BE49-F238E27FC236}">
                <a16:creationId xmlns:a16="http://schemas.microsoft.com/office/drawing/2014/main" id="{50B37426-3102-4D9A-B5C7-F6B82D8DC87E}"/>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B7E631B-5335-429F-BE64-6A1802A72CD0}" type="datetime1">
              <a:rPr lang="en-US" smtClean="0"/>
              <a:t>4/1/2026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Textfeld 5">
            <a:extLst>
              <a:ext uri="{FF2B5EF4-FFF2-40B4-BE49-F238E27FC236}">
                <a16:creationId xmlns:a16="http://schemas.microsoft.com/office/drawing/2014/main" id="{37E2B1C2-F7EC-1185-4C71-583DB015C0DF}"/>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85CA2A4-290D-4460-95CA-A1DD7766D289}" type="datetime1">
              <a:rPr lang="en-US" smtClean="0"/>
              <a:t>4/1/2026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8" name="Textfeld 5">
            <a:extLst>
              <a:ext uri="{FF2B5EF4-FFF2-40B4-BE49-F238E27FC236}">
                <a16:creationId xmlns:a16="http://schemas.microsoft.com/office/drawing/2014/main" id="{E205D1B3-06F3-8D29-2515-DE747CB0890A}"/>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de-AT"/>
            </a:p>
          </p:txBody>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de-AT"/>
            </a:p>
          </p:txBody>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de-AT"/>
            </a:p>
          </p:txBody>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de-AT"/>
            </a:p>
          </p:txBody>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de-AT"/>
            </a:p>
          </p:txBody>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de-AT"/>
            </a:p>
          </p:txBody>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de-AT"/>
            </a:p>
          </p:txBody>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de-AT"/>
            </a:p>
          </p:txBody>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de-AT"/>
            </a:p>
          </p:txBody>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de-AT"/>
            </a:p>
          </p:txBody>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de-AT"/>
            </a:p>
          </p:txBody>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de-AT"/>
            </a:p>
          </p:txBody>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de-AT"/>
            </a:p>
          </p:txBody>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de-AT"/>
            </a:p>
          </p:txBody>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de-AT"/>
            </a:p>
          </p:txBody>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de-AT"/>
            </a:p>
          </p:txBody>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de-AT"/>
            </a:p>
          </p:txBody>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de-AT"/>
            </a:p>
          </p:txBody>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de-AT"/>
            </a:p>
          </p:txBody>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de-AT"/>
            </a:p>
          </p:txBody>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de-AT"/>
            </a:p>
          </p:txBody>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de-AT"/>
            </a:p>
          </p:txBody>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de-AT"/>
            </a:p>
          </p:txBody>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de-AT"/>
            </a:p>
          </p:txBody>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AT"/>
          </a:p>
        </p:txBody>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051CACC3-90F7-40E7-ABA6-B1D1BDAE45D5}" type="datetime1">
              <a:rPr lang="en-US" smtClean="0"/>
              <a:t>4/1/2026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
        <p:nvSpPr>
          <p:cNvPr id="8" name="Textfeld 5">
            <a:extLst>
              <a:ext uri="{FF2B5EF4-FFF2-40B4-BE49-F238E27FC236}">
                <a16:creationId xmlns:a16="http://schemas.microsoft.com/office/drawing/2014/main" id="{13E58B38-28C1-7FD2-4C0D-32A26D843BB9}"/>
              </a:ext>
            </a:extLst>
          </p:cNvPr>
          <p:cNvSpPr txBox="1"/>
          <p:nvPr userDrawn="1"/>
        </p:nvSpPr>
        <p:spPr>
          <a:xfrm>
            <a:off x="244721" y="6500833"/>
            <a:ext cx="878767" cy="276999"/>
          </a:xfrm>
          <a:prstGeom prst="rect">
            <a:avLst/>
          </a:prstGeom>
          <a:noFill/>
        </p:spPr>
        <p:txBody>
          <a:bodyPr wrap="none" rtlCol="0">
            <a:spAutoFit/>
          </a:bodyPr>
          <a:lstStyle/>
          <a:p>
            <a:r>
              <a:rPr lang="de-AT" sz="1200" b="1" dirty="0"/>
              <a:t>Module 2</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portal.research.lu.se/files/73187052/8053698.pdf"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profiles.mu.ac.ke/fnyamwala"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9254444" cy="2262781"/>
          </a:xfrm>
        </p:spPr>
        <p:txBody>
          <a:bodyPr>
            <a:normAutofit fontScale="90000"/>
          </a:bodyPr>
          <a:lstStyle/>
          <a:p>
            <a:r>
              <a:rPr lang="en-US" b="1" dirty="0"/>
              <a:t>Module 2</a:t>
            </a:r>
            <a:br>
              <a:rPr lang="en-US" dirty="0"/>
            </a:br>
            <a:r>
              <a:rPr lang="en-US" dirty="0"/>
              <a:t>Recruiting, Selecting, and Allocation of PhD Candidates</a:t>
            </a:r>
          </a:p>
        </p:txBody>
      </p:sp>
      <p:pic>
        <p:nvPicPr>
          <p:cNvPr id="3" name="Grafik 2">
            <a:extLst>
              <a:ext uri="{FF2B5EF4-FFF2-40B4-BE49-F238E27FC236}">
                <a16:creationId xmlns:a16="http://schemas.microsoft.com/office/drawing/2014/main" id="{0FC578B0-AEA7-CA64-9D4F-E09C8AB719DF}"/>
              </a:ext>
            </a:extLst>
          </p:cNvPr>
          <p:cNvPicPr>
            <a:picLocks noChangeAspect="1"/>
          </p:cNvPicPr>
          <p:nvPr/>
        </p:nvPicPr>
        <p:blipFill>
          <a:blip r:embed="rId2"/>
          <a:stretch>
            <a:fillRect/>
          </a:stretch>
        </p:blipFill>
        <p:spPr>
          <a:xfrm>
            <a:off x="10765274" y="6263951"/>
            <a:ext cx="1426725" cy="594049"/>
          </a:xfrm>
          <a:prstGeom prst="rect">
            <a:avLst/>
          </a:prstGeom>
        </p:spPr>
      </p:pic>
      <p:sp>
        <p:nvSpPr>
          <p:cNvPr id="4" name="Textfeld 3">
            <a:extLst>
              <a:ext uri="{FF2B5EF4-FFF2-40B4-BE49-F238E27FC236}">
                <a16:creationId xmlns:a16="http://schemas.microsoft.com/office/drawing/2014/main" id="{4EB6356D-D0EA-298D-1144-8653519FEB74}"/>
              </a:ext>
            </a:extLst>
          </p:cNvPr>
          <p:cNvSpPr txBox="1"/>
          <p:nvPr/>
        </p:nvSpPr>
        <p:spPr>
          <a:xfrm>
            <a:off x="9228677" y="6422475"/>
            <a:ext cx="1645002" cy="276999"/>
          </a:xfrm>
          <a:prstGeom prst="rect">
            <a:avLst/>
          </a:prstGeom>
          <a:noFill/>
        </p:spPr>
        <p:txBody>
          <a:bodyPr wrap="none" rtlCol="0">
            <a:spAutoFit/>
          </a:bodyPr>
          <a:lstStyle/>
          <a:p>
            <a:r>
              <a:rPr lang="de-AT" sz="1200" dirty="0" err="1"/>
              <a:t>partly</a:t>
            </a:r>
            <a:r>
              <a:rPr lang="de-AT" sz="1200" dirty="0"/>
              <a:t> </a:t>
            </a:r>
            <a:r>
              <a:rPr lang="de-AT" sz="1200" dirty="0" err="1"/>
              <a:t>supported</a:t>
            </a:r>
            <a:r>
              <a:rPr lang="de-AT" sz="1200" dirty="0"/>
              <a:t> </a:t>
            </a:r>
            <a:r>
              <a:rPr lang="de-AT" sz="1200" dirty="0" err="1"/>
              <a:t>by</a:t>
            </a:r>
            <a:endParaRPr lang="de-AT" sz="1200" dirty="0"/>
          </a:p>
        </p:txBody>
      </p:sp>
      <p:pic>
        <p:nvPicPr>
          <p:cNvPr id="5" name="Grafik 4">
            <a:extLst>
              <a:ext uri="{FF2B5EF4-FFF2-40B4-BE49-F238E27FC236}">
                <a16:creationId xmlns:a16="http://schemas.microsoft.com/office/drawing/2014/main" id="{B2883E6D-5337-B31B-E9A5-254B42375978}"/>
              </a:ext>
            </a:extLst>
          </p:cNvPr>
          <p:cNvPicPr>
            <a:picLocks noChangeAspect="1"/>
          </p:cNvPicPr>
          <p:nvPr/>
        </p:nvPicPr>
        <p:blipFill>
          <a:blip r:embed="rId3"/>
          <a:stretch>
            <a:fillRect/>
          </a:stretch>
        </p:blipFill>
        <p:spPr>
          <a:xfrm>
            <a:off x="2832400" y="6270032"/>
            <a:ext cx="1227411" cy="429442"/>
          </a:xfrm>
          <a:prstGeom prst="rect">
            <a:avLst/>
          </a:prstGeom>
        </p:spPr>
      </p:pic>
      <p:sp>
        <p:nvSpPr>
          <p:cNvPr id="6" name="Foliennummernplatzhalter 5">
            <a:extLst>
              <a:ext uri="{FF2B5EF4-FFF2-40B4-BE49-F238E27FC236}">
                <a16:creationId xmlns:a16="http://schemas.microsoft.com/office/drawing/2014/main" id="{8A779B1E-0E44-183E-C908-7FB4A4352969}"/>
              </a:ext>
            </a:extLst>
          </p:cNvPr>
          <p:cNvSpPr>
            <a:spLocks noGrp="1"/>
          </p:cNvSpPr>
          <p:nvPr>
            <p:ph type="sldNum" sz="quarter" idx="12"/>
          </p:nvPr>
        </p:nvSpPr>
        <p:spPr/>
        <p:txBody>
          <a:bodyPr/>
          <a:lstStyle/>
          <a:p>
            <a:fld id="{D57F1E4F-1CFF-5643-939E-217C01CDF565}" type="slidenum">
              <a:rPr lang="en-US" smtClean="0"/>
              <a:pPr/>
              <a:t>1</a:t>
            </a:fld>
            <a:endParaRPr lang="en-US" dirty="0"/>
          </a:p>
        </p:txBody>
      </p:sp>
      <p:sp>
        <p:nvSpPr>
          <p:cNvPr id="7" name="TextBox 6">
            <a:extLst>
              <a:ext uri="{FF2B5EF4-FFF2-40B4-BE49-F238E27FC236}">
                <a16:creationId xmlns:a16="http://schemas.microsoft.com/office/drawing/2014/main" id="{FD6CD772-7D47-08C5-13AA-9E1F22F5FEB4}"/>
              </a:ext>
            </a:extLst>
          </p:cNvPr>
          <p:cNvSpPr txBox="1"/>
          <p:nvPr/>
        </p:nvSpPr>
        <p:spPr>
          <a:xfrm>
            <a:off x="172236" y="6263951"/>
            <a:ext cx="1891865" cy="307777"/>
          </a:xfrm>
          <a:prstGeom prst="rect">
            <a:avLst/>
          </a:prstGeom>
          <a:noFill/>
        </p:spPr>
        <p:txBody>
          <a:bodyPr wrap="none" rtlCol="0">
            <a:spAutoFit/>
          </a:bodyPr>
          <a:lstStyle/>
          <a:p>
            <a:r>
              <a:rPr lang="de-AT" sz="1400" b="1" dirty="0"/>
              <a:t>Version March 2026</a:t>
            </a:r>
          </a:p>
        </p:txBody>
      </p:sp>
    </p:spTree>
    <p:extLst>
      <p:ext uri="{BB962C8B-B14F-4D97-AF65-F5344CB8AC3E}">
        <p14:creationId xmlns:p14="http://schemas.microsoft.com/office/powerpoint/2010/main" val="21187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6A753C-248A-D5EA-CBBA-C8CDB54C520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D81CBD6-3319-1E2E-2D88-E95B63E76DB9}"/>
              </a:ext>
            </a:extLst>
          </p:cNvPr>
          <p:cNvSpPr>
            <a:spLocks noGrp="1"/>
          </p:cNvSpPr>
          <p:nvPr>
            <p:ph type="title"/>
          </p:nvPr>
        </p:nvSpPr>
        <p:spPr>
          <a:xfrm>
            <a:off x="2312181" y="512462"/>
            <a:ext cx="8911687" cy="1280890"/>
          </a:xfrm>
        </p:spPr>
        <p:txBody>
          <a:bodyPr>
            <a:normAutofit/>
          </a:bodyPr>
          <a:lstStyle/>
          <a:p>
            <a:r>
              <a:rPr lang="nl-NL" dirty="0">
                <a:latin typeface="Century Gothic (Überschriften)"/>
              </a:rPr>
              <a:t>Recruitment and </a:t>
            </a:r>
            <a:r>
              <a:rPr lang="nl-NL" b="1" dirty="0">
                <a:latin typeface="Century Gothic (Überschriften)"/>
              </a:rPr>
              <a:t>Selection</a:t>
            </a:r>
            <a:r>
              <a:rPr lang="nl-NL" dirty="0">
                <a:latin typeface="Century Gothic (Überschriften)"/>
              </a:rPr>
              <a:t> are 2 different steps in the process</a:t>
            </a:r>
            <a:endParaRPr lang="en-US" dirty="0">
              <a:latin typeface="Century Gothic (Überschriften)"/>
            </a:endParaRPr>
          </a:p>
        </p:txBody>
      </p:sp>
      <p:sp>
        <p:nvSpPr>
          <p:cNvPr id="3" name="Foliennummernplatzhalter 2">
            <a:extLst>
              <a:ext uri="{FF2B5EF4-FFF2-40B4-BE49-F238E27FC236}">
                <a16:creationId xmlns:a16="http://schemas.microsoft.com/office/drawing/2014/main" id="{F3CC1631-6DE8-812E-31CD-F8BE2D241ED0}"/>
              </a:ext>
            </a:extLst>
          </p:cNvPr>
          <p:cNvSpPr>
            <a:spLocks noGrp="1"/>
          </p:cNvSpPr>
          <p:nvPr>
            <p:ph type="sldNum" sz="quarter" idx="12"/>
          </p:nvPr>
        </p:nvSpPr>
        <p:spPr/>
        <p:txBody>
          <a:bodyPr/>
          <a:lstStyle/>
          <a:p>
            <a:fld id="{D57F1E4F-1CFF-5643-939E-217C01CDF565}" type="slidenum">
              <a:rPr lang="en-US" smtClean="0"/>
              <a:pPr/>
              <a:t>10</a:t>
            </a:fld>
            <a:endParaRPr lang="en-US" dirty="0"/>
          </a:p>
        </p:txBody>
      </p:sp>
      <p:sp>
        <p:nvSpPr>
          <p:cNvPr id="7" name="Rectangle: Rounded Corners 6">
            <a:extLst>
              <a:ext uri="{FF2B5EF4-FFF2-40B4-BE49-F238E27FC236}">
                <a16:creationId xmlns:a16="http://schemas.microsoft.com/office/drawing/2014/main" id="{8E08C5F2-AFBC-26ED-0060-CBF89D253A45}"/>
              </a:ext>
            </a:extLst>
          </p:cNvPr>
          <p:cNvSpPr/>
          <p:nvPr/>
        </p:nvSpPr>
        <p:spPr>
          <a:xfrm>
            <a:off x="1756610" y="2093495"/>
            <a:ext cx="4628558" cy="3013910"/>
          </a:xfrm>
          <a:prstGeom prst="round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100" b="1" dirty="0"/>
              <a:t>Recruitment is the foundational step. Without a sufficient pool of qualified candidates generated through recruitment efforts, there would be no one to select from. Therefore, effective recruitment is essential for a successful selection process.</a:t>
            </a:r>
            <a:endParaRPr lang="de-DE" sz="2100" b="1" dirty="0"/>
          </a:p>
        </p:txBody>
      </p:sp>
      <p:sp>
        <p:nvSpPr>
          <p:cNvPr id="8" name="Rectangle: Rounded Corners 7">
            <a:extLst>
              <a:ext uri="{FF2B5EF4-FFF2-40B4-BE49-F238E27FC236}">
                <a16:creationId xmlns:a16="http://schemas.microsoft.com/office/drawing/2014/main" id="{15CCF47E-2793-9B47-756D-6C62E69870B8}"/>
              </a:ext>
            </a:extLst>
          </p:cNvPr>
          <p:cNvSpPr/>
          <p:nvPr/>
        </p:nvSpPr>
        <p:spPr>
          <a:xfrm>
            <a:off x="6595310" y="2071550"/>
            <a:ext cx="4628558" cy="3013910"/>
          </a:xfrm>
          <a:prstGeom prst="round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100" b="1" dirty="0"/>
              <a:t>Selection takes the pool of applicants generated by recruitment and narrows it down. It's the process of filtering and evaluating those candidates to find the best fit.</a:t>
            </a:r>
            <a:endParaRPr lang="de-DE" sz="2100" b="1" dirty="0"/>
          </a:p>
        </p:txBody>
      </p:sp>
    </p:spTree>
    <p:extLst>
      <p:ext uri="{BB962C8B-B14F-4D97-AF65-F5344CB8AC3E}">
        <p14:creationId xmlns:p14="http://schemas.microsoft.com/office/powerpoint/2010/main" val="1998421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F0FB1-CCE9-C507-676F-49C62626CA6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5A028ED-06A1-9D24-FC57-694002F78B45}"/>
              </a:ext>
            </a:extLst>
          </p:cNvPr>
          <p:cNvSpPr>
            <a:spLocks noGrp="1"/>
          </p:cNvSpPr>
          <p:nvPr>
            <p:ph type="title"/>
          </p:nvPr>
        </p:nvSpPr>
        <p:spPr/>
        <p:txBody>
          <a:bodyPr vert="horz" lIns="91440" tIns="45720" rIns="91440" bIns="45720" rtlCol="0" anchor="t">
            <a:normAutofit/>
          </a:bodyPr>
          <a:lstStyle/>
          <a:p>
            <a:r>
              <a:rPr lang="nl-NL" dirty="0">
                <a:solidFill>
                  <a:srgbClr val="A53010"/>
                </a:solidFill>
                <a:latin typeface="Century Gothic (Überschriften)"/>
              </a:rPr>
              <a:t>Selection</a:t>
            </a:r>
            <a:r>
              <a:rPr lang="nl-NL" dirty="0">
                <a:latin typeface="Century Gothic (Überschriften)"/>
              </a:rPr>
              <a:t>: the importance of fit </a:t>
            </a:r>
            <a:br>
              <a:rPr lang="nl-NL" dirty="0">
                <a:latin typeface="Century Gothic (Überschriften)"/>
              </a:rPr>
            </a:br>
            <a:endParaRPr lang="en-US" dirty="0">
              <a:latin typeface="Century Gothic (Überschriften)"/>
            </a:endParaRPr>
          </a:p>
        </p:txBody>
      </p:sp>
      <p:sp>
        <p:nvSpPr>
          <p:cNvPr id="3" name="Foliennummernplatzhalter 2">
            <a:extLst>
              <a:ext uri="{FF2B5EF4-FFF2-40B4-BE49-F238E27FC236}">
                <a16:creationId xmlns:a16="http://schemas.microsoft.com/office/drawing/2014/main" id="{8CDDE11B-0ECC-A2FB-B70E-F65D243DB3BA}"/>
              </a:ext>
            </a:extLst>
          </p:cNvPr>
          <p:cNvSpPr>
            <a:spLocks noGrp="1"/>
          </p:cNvSpPr>
          <p:nvPr>
            <p:ph type="sldNum" sz="quarter" idx="12"/>
          </p:nvPr>
        </p:nvSpPr>
        <p:spPr/>
        <p:txBody>
          <a:bodyPr/>
          <a:lstStyle/>
          <a:p>
            <a:fld id="{D57F1E4F-1CFF-5643-939E-217C01CDF565}" type="slidenum">
              <a:rPr lang="en-US" smtClean="0"/>
              <a:pPr/>
              <a:t>11</a:t>
            </a:fld>
            <a:endParaRPr lang="en-US" dirty="0"/>
          </a:p>
        </p:txBody>
      </p:sp>
      <p:graphicFrame>
        <p:nvGraphicFramePr>
          <p:cNvPr id="4" name="Diagramm 3">
            <a:extLst>
              <a:ext uri="{FF2B5EF4-FFF2-40B4-BE49-F238E27FC236}">
                <a16:creationId xmlns:a16="http://schemas.microsoft.com/office/drawing/2014/main" id="{F4CDDBCE-C696-E296-A48B-271CE59395AD}"/>
              </a:ext>
            </a:extLst>
          </p:cNvPr>
          <p:cNvGraphicFramePr/>
          <p:nvPr>
            <p:extLst>
              <p:ext uri="{D42A27DB-BD31-4B8C-83A1-F6EECF244321}">
                <p14:modId xmlns:p14="http://schemas.microsoft.com/office/powerpoint/2010/main" val="2664919956"/>
              </p:ext>
            </p:extLst>
          </p:nvPr>
        </p:nvGraphicFramePr>
        <p:xfrm>
          <a:off x="1068822" y="1381567"/>
          <a:ext cx="8530253"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E953D05B-8257-47AF-2FE6-801A8BB6D411}"/>
              </a:ext>
            </a:extLst>
          </p:cNvPr>
          <p:cNvSpPr txBox="1"/>
          <p:nvPr/>
        </p:nvSpPr>
        <p:spPr>
          <a:xfrm>
            <a:off x="8536065" y="1650857"/>
            <a:ext cx="3448254" cy="4247317"/>
          </a:xfrm>
          <a:prstGeom prst="rect">
            <a:avLst/>
          </a:prstGeom>
          <a:noFill/>
        </p:spPr>
        <p:txBody>
          <a:bodyPr wrap="square" rtlCol="0">
            <a:spAutoFit/>
          </a:bodyPr>
          <a:lstStyle/>
          <a:p>
            <a:r>
              <a:rPr lang="en-US" b="1" dirty="0"/>
              <a:t>Questions to reflect:</a:t>
            </a:r>
          </a:p>
          <a:p>
            <a:pPr marL="285750" indent="-285750">
              <a:buFont typeface="Wingdings" panose="05000000000000000000" pitchFamily="2" charset="2"/>
              <a:buChar char="ü"/>
            </a:pPr>
            <a:r>
              <a:rPr lang="en-US" dirty="0"/>
              <a:t>Does the supervisor really have topic expertise?</a:t>
            </a:r>
          </a:p>
          <a:p>
            <a:pPr marL="285750" indent="-285750">
              <a:buFont typeface="Wingdings" panose="05000000000000000000" pitchFamily="2" charset="2"/>
              <a:buChar char="ü"/>
            </a:pPr>
            <a:r>
              <a:rPr lang="en-US" dirty="0"/>
              <a:t>Does the supervisor have capacity?</a:t>
            </a:r>
          </a:p>
          <a:p>
            <a:pPr marL="285750" indent="-285750">
              <a:buFont typeface="Wingdings" panose="05000000000000000000" pitchFamily="2" charset="2"/>
              <a:buChar char="ü"/>
            </a:pPr>
            <a:r>
              <a:rPr lang="en-US" dirty="0"/>
              <a:t>Is co-supervision needed?</a:t>
            </a:r>
          </a:p>
          <a:p>
            <a:pPr marL="285750" indent="-285750">
              <a:buFont typeface="Wingdings" panose="05000000000000000000" pitchFamily="2" charset="2"/>
              <a:buChar char="ü"/>
            </a:pPr>
            <a:r>
              <a:rPr lang="en-US" dirty="0"/>
              <a:t>Is there a conflict of interest?</a:t>
            </a:r>
          </a:p>
          <a:p>
            <a:pPr marL="285750" indent="-285750">
              <a:buFont typeface="Wingdings" panose="05000000000000000000" pitchFamily="2" charset="2"/>
              <a:buChar char="ü"/>
            </a:pPr>
            <a:r>
              <a:rPr lang="en-US" dirty="0"/>
              <a:t>Is the project feasible in that setting?</a:t>
            </a:r>
          </a:p>
          <a:p>
            <a:pPr marL="285750" indent="-285750">
              <a:buFont typeface="Wingdings" panose="05000000000000000000" pitchFamily="2" charset="2"/>
              <a:buChar char="ü"/>
            </a:pPr>
            <a:r>
              <a:rPr lang="en-US" dirty="0"/>
              <a:t>Does the candidate understand the nature of a PhD?</a:t>
            </a:r>
          </a:p>
          <a:p>
            <a:pPr marL="285750" indent="-285750">
              <a:buFont typeface="Wingdings" panose="05000000000000000000" pitchFamily="2" charset="2"/>
              <a:buChar char="ü"/>
            </a:pPr>
            <a:r>
              <a:rPr lang="en-US" dirty="0"/>
              <a:t>Is there sufficient time commitment?</a:t>
            </a:r>
            <a:endParaRPr lang="de-AT" dirty="0"/>
          </a:p>
        </p:txBody>
      </p:sp>
    </p:spTree>
    <p:extLst>
      <p:ext uri="{BB962C8B-B14F-4D97-AF65-F5344CB8AC3E}">
        <p14:creationId xmlns:p14="http://schemas.microsoft.com/office/powerpoint/2010/main" val="1441728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2036576" y="557786"/>
            <a:ext cx="9297008" cy="820064"/>
          </a:xfrm>
        </p:spPr>
        <p:txBody>
          <a:bodyPr>
            <a:normAutofit/>
          </a:bodyPr>
          <a:lstStyle/>
          <a:p>
            <a:r>
              <a:rPr lang="en-US" sz="3200" dirty="0">
                <a:latin typeface="Century Gothic (Überschriften)"/>
              </a:rPr>
              <a:t>What do I expect from my (ideal) candidate?</a:t>
            </a:r>
          </a:p>
        </p:txBody>
      </p:sp>
      <p:sp>
        <p:nvSpPr>
          <p:cNvPr id="6" name="Tijdelijke aanduiding voor inhoud 2"/>
          <p:cNvSpPr txBox="1">
            <a:spLocks/>
          </p:cNvSpPr>
          <p:nvPr/>
        </p:nvSpPr>
        <p:spPr>
          <a:xfrm>
            <a:off x="1077253" y="1524254"/>
            <a:ext cx="10376647" cy="4874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latin typeface="Calibri" pitchFamily="34" charset="0"/>
            </a:endParaRPr>
          </a:p>
          <a:p>
            <a:pPr>
              <a:lnSpc>
                <a:spcPct val="100000"/>
              </a:lnSpc>
              <a:spcBef>
                <a:spcPts val="650"/>
              </a:spcBef>
              <a:buClr>
                <a:srgbClr val="0070C0"/>
              </a:buClr>
              <a:buSzPct val="100000"/>
              <a:buFont typeface="Wingdings" panose="05000000000000000000" pitchFamily="2" charset="2"/>
              <a:buChar char="ü"/>
            </a:pPr>
            <a:endParaRPr lang="en-US" dirty="0">
              <a:latin typeface="Calibri" pitchFamily="34" charset="0"/>
            </a:endParaRPr>
          </a:p>
        </p:txBody>
      </p:sp>
      <p:graphicFrame>
        <p:nvGraphicFramePr>
          <p:cNvPr id="3" name="Tabelle 2"/>
          <p:cNvGraphicFramePr>
            <a:graphicFrameLocks noGrp="1"/>
          </p:cNvGraphicFramePr>
          <p:nvPr>
            <p:extLst>
              <p:ext uri="{D42A27DB-BD31-4B8C-83A1-F6EECF244321}">
                <p14:modId xmlns:p14="http://schemas.microsoft.com/office/powerpoint/2010/main" val="144576512"/>
              </p:ext>
            </p:extLst>
          </p:nvPr>
        </p:nvGraphicFramePr>
        <p:xfrm>
          <a:off x="3371456" y="1594580"/>
          <a:ext cx="8652606" cy="4556760"/>
        </p:xfrm>
        <a:graphic>
          <a:graphicData uri="http://schemas.openxmlformats.org/drawingml/2006/table">
            <a:tbl>
              <a:tblPr firstRow="1" bandRow="1">
                <a:tableStyleId>{5C22544A-7EE6-4342-B048-85BDC9FD1C3A}</a:tableStyleId>
              </a:tblPr>
              <a:tblGrid>
                <a:gridCol w="5890100">
                  <a:extLst>
                    <a:ext uri="{9D8B030D-6E8A-4147-A177-3AD203B41FA5}">
                      <a16:colId xmlns:a16="http://schemas.microsoft.com/office/drawing/2014/main" val="20000"/>
                    </a:ext>
                  </a:extLst>
                </a:gridCol>
                <a:gridCol w="612547">
                  <a:extLst>
                    <a:ext uri="{9D8B030D-6E8A-4147-A177-3AD203B41FA5}">
                      <a16:colId xmlns:a16="http://schemas.microsoft.com/office/drawing/2014/main" val="20001"/>
                    </a:ext>
                  </a:extLst>
                </a:gridCol>
                <a:gridCol w="534336">
                  <a:extLst>
                    <a:ext uri="{9D8B030D-6E8A-4147-A177-3AD203B41FA5}">
                      <a16:colId xmlns:a16="http://schemas.microsoft.com/office/drawing/2014/main" val="20002"/>
                    </a:ext>
                  </a:extLst>
                </a:gridCol>
                <a:gridCol w="520357">
                  <a:extLst>
                    <a:ext uri="{9D8B030D-6E8A-4147-A177-3AD203B41FA5}">
                      <a16:colId xmlns:a16="http://schemas.microsoft.com/office/drawing/2014/main" val="20003"/>
                    </a:ext>
                  </a:extLst>
                </a:gridCol>
                <a:gridCol w="523293">
                  <a:extLst>
                    <a:ext uri="{9D8B030D-6E8A-4147-A177-3AD203B41FA5}">
                      <a16:colId xmlns:a16="http://schemas.microsoft.com/office/drawing/2014/main" val="20004"/>
                    </a:ext>
                  </a:extLst>
                </a:gridCol>
                <a:gridCol w="571973">
                  <a:extLst>
                    <a:ext uri="{9D8B030D-6E8A-4147-A177-3AD203B41FA5}">
                      <a16:colId xmlns:a16="http://schemas.microsoft.com/office/drawing/2014/main" val="20005"/>
                    </a:ext>
                  </a:extLst>
                </a:gridCol>
              </a:tblGrid>
              <a:tr h="341574">
                <a:tc>
                  <a:txBody>
                    <a:bodyPr/>
                    <a:lstStyle/>
                    <a:p>
                      <a:r>
                        <a:rPr lang="en-GB" sz="1700" dirty="0">
                          <a:latin typeface="Century Gothic (Textkörper)"/>
                          <a:cs typeface="Calibri" panose="020F0502020204030204" pitchFamily="34" charset="0"/>
                        </a:rPr>
                        <a:t>I want my candidate</a:t>
                      </a:r>
                      <a:r>
                        <a:rPr lang="en-GB" sz="1700" baseline="0" dirty="0">
                          <a:latin typeface="Century Gothic (Textkörper)"/>
                          <a:cs typeface="Calibri" panose="020F0502020204030204" pitchFamily="34" charset="0"/>
                        </a:rPr>
                        <a:t> to be able to …</a:t>
                      </a:r>
                      <a:endParaRPr lang="en-GB" sz="1700" dirty="0">
                        <a:latin typeface="Century Gothic (Textkörper)"/>
                        <a:cs typeface="Calibri" panose="020F0502020204030204" pitchFamily="34" charset="0"/>
                      </a:endParaRPr>
                    </a:p>
                  </a:txBody>
                  <a:tcPr/>
                </a:tc>
                <a:tc>
                  <a:txBody>
                    <a:bodyPr/>
                    <a:lstStyle/>
                    <a:p>
                      <a:pPr algn="ctr"/>
                      <a:r>
                        <a:rPr lang="en-GB" sz="1700" dirty="0">
                          <a:latin typeface="Century Gothic (Textkörper)"/>
                          <a:cs typeface="Calibri" panose="020F0502020204030204" pitchFamily="34" charset="0"/>
                        </a:rPr>
                        <a:t>1</a:t>
                      </a:r>
                    </a:p>
                  </a:txBody>
                  <a:tcPr/>
                </a:tc>
                <a:tc>
                  <a:txBody>
                    <a:bodyPr/>
                    <a:lstStyle/>
                    <a:p>
                      <a:pPr algn="ctr"/>
                      <a:r>
                        <a:rPr lang="en-GB" sz="1700" dirty="0">
                          <a:latin typeface="Century Gothic (Textkörper)"/>
                          <a:cs typeface="Calibri" panose="020F0502020204030204" pitchFamily="34" charset="0"/>
                        </a:rPr>
                        <a:t>2</a:t>
                      </a:r>
                    </a:p>
                  </a:txBody>
                  <a:tcPr/>
                </a:tc>
                <a:tc>
                  <a:txBody>
                    <a:bodyPr/>
                    <a:lstStyle/>
                    <a:p>
                      <a:pPr algn="ctr"/>
                      <a:r>
                        <a:rPr lang="en-GB" sz="1700" dirty="0">
                          <a:latin typeface="Century Gothic (Textkörper)"/>
                          <a:cs typeface="Calibri" panose="020F0502020204030204" pitchFamily="34" charset="0"/>
                        </a:rPr>
                        <a:t>3</a:t>
                      </a:r>
                    </a:p>
                  </a:txBody>
                  <a:tcPr/>
                </a:tc>
                <a:tc>
                  <a:txBody>
                    <a:bodyPr/>
                    <a:lstStyle/>
                    <a:p>
                      <a:pPr algn="ctr"/>
                      <a:r>
                        <a:rPr lang="en-GB" sz="1700" dirty="0">
                          <a:latin typeface="Century Gothic (Textkörper)"/>
                          <a:cs typeface="Calibri" panose="020F0502020204030204" pitchFamily="34" charset="0"/>
                        </a:rPr>
                        <a:t>4</a:t>
                      </a:r>
                    </a:p>
                  </a:txBody>
                  <a:tcPr/>
                </a:tc>
                <a:tc>
                  <a:txBody>
                    <a:bodyPr/>
                    <a:lstStyle/>
                    <a:p>
                      <a:pPr algn="ctr"/>
                      <a:r>
                        <a:rPr lang="en-GB" sz="1700" dirty="0">
                          <a:latin typeface="Century Gothic (Textkörper)"/>
                          <a:cs typeface="Calibri" panose="020F0502020204030204" pitchFamily="34" charset="0"/>
                        </a:rPr>
                        <a:t>5</a:t>
                      </a:r>
                    </a:p>
                  </a:txBody>
                  <a:tcPr/>
                </a:tc>
                <a:extLst>
                  <a:ext uri="{0D108BD9-81ED-4DB2-BD59-A6C34878D82A}">
                    <a16:rowId xmlns:a16="http://schemas.microsoft.com/office/drawing/2014/main" val="10000"/>
                  </a:ext>
                </a:extLst>
              </a:tr>
              <a:tr h="341574">
                <a:tc>
                  <a:txBody>
                    <a:bodyPr/>
                    <a:lstStyle/>
                    <a:p>
                      <a:pPr>
                        <a:lnSpc>
                          <a:spcPct val="100000"/>
                        </a:lnSpc>
                        <a:spcBef>
                          <a:spcPts val="650"/>
                        </a:spcBef>
                        <a:buClr>
                          <a:srgbClr val="0070C0"/>
                        </a:buClr>
                        <a:buSzPct val="100000"/>
                        <a:buFont typeface="Wingdings" panose="05000000000000000000" pitchFamily="2" charset="2"/>
                        <a:buNone/>
                      </a:pPr>
                      <a:r>
                        <a:rPr lang="en-GB" altLang="en-US" sz="1700" dirty="0">
                          <a:latin typeface="Century Gothic (Textkörper)"/>
                          <a:ea typeface="MS Gothic" panose="020B0609070205080204" pitchFamily="49" charset="-128"/>
                          <a:cs typeface="Calibri" panose="020F0502020204030204" pitchFamily="34" charset="0"/>
                        </a:rPr>
                        <a:t>conduct original investigations</a:t>
                      </a: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dirty="0">
                        <a:latin typeface="Century Gothic (Textkörper)"/>
                        <a:cs typeface="Calibri" panose="020F0502020204030204" pitchFamily="34" charset="0"/>
                      </a:endParaRPr>
                    </a:p>
                  </a:txBody>
                  <a:tcPr/>
                </a:tc>
                <a:extLst>
                  <a:ext uri="{0D108BD9-81ED-4DB2-BD59-A6C34878D82A}">
                    <a16:rowId xmlns:a16="http://schemas.microsoft.com/office/drawing/2014/main" val="10001"/>
                  </a:ext>
                </a:extLst>
              </a:tr>
              <a:tr h="341574">
                <a:tc>
                  <a:txBody>
                    <a:bodyPr/>
                    <a:lstStyle/>
                    <a:p>
                      <a:pPr>
                        <a:lnSpc>
                          <a:spcPct val="100000"/>
                        </a:lnSpc>
                        <a:spcBef>
                          <a:spcPts val="650"/>
                        </a:spcBef>
                        <a:buClr>
                          <a:srgbClr val="0070C0"/>
                        </a:buClr>
                        <a:buSzPct val="100000"/>
                        <a:buFont typeface="Wingdings" panose="05000000000000000000" pitchFamily="2" charset="2"/>
                        <a:buNone/>
                      </a:pPr>
                      <a:r>
                        <a:rPr lang="en-GB" altLang="en-US" sz="1700" dirty="0">
                          <a:latin typeface="Century Gothic (Textkörper)"/>
                          <a:ea typeface="MS Gothic" panose="020B0609070205080204" pitchFamily="49" charset="-128"/>
                          <a:cs typeface="Calibri" panose="020F0502020204030204" pitchFamily="34" charset="0"/>
                        </a:rPr>
                        <a:t>support my teaching</a:t>
                      </a: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dirty="0">
                        <a:latin typeface="Century Gothic (Textkörper)"/>
                        <a:cs typeface="Calibri" panose="020F0502020204030204" pitchFamily="34" charset="0"/>
                      </a:endParaRPr>
                    </a:p>
                  </a:txBody>
                  <a:tcPr/>
                </a:tc>
                <a:extLst>
                  <a:ext uri="{0D108BD9-81ED-4DB2-BD59-A6C34878D82A}">
                    <a16:rowId xmlns:a16="http://schemas.microsoft.com/office/drawing/2014/main" val="2405270483"/>
                  </a:ext>
                </a:extLst>
              </a:tr>
              <a:tr h="341574">
                <a:tc>
                  <a:txBody>
                    <a:bodyPr/>
                    <a:lstStyle/>
                    <a:p>
                      <a:pPr>
                        <a:lnSpc>
                          <a:spcPct val="100000"/>
                        </a:lnSpc>
                        <a:spcBef>
                          <a:spcPts val="650"/>
                        </a:spcBef>
                        <a:buClr>
                          <a:srgbClr val="0070C0"/>
                        </a:buClr>
                        <a:buSzPct val="100000"/>
                        <a:buFont typeface="Wingdings" panose="05000000000000000000" pitchFamily="2" charset="2"/>
                        <a:buNone/>
                      </a:pPr>
                      <a:r>
                        <a:rPr lang="en-GB" altLang="en-US" sz="1700" dirty="0">
                          <a:latin typeface="Century Gothic (Textkörper)"/>
                          <a:ea typeface="MS Gothic" panose="020B0609070205080204" pitchFamily="49" charset="-128"/>
                          <a:cs typeface="Calibri" panose="020F0502020204030204" pitchFamily="34" charset="0"/>
                        </a:rPr>
                        <a:t>test ideas</a:t>
                      </a:r>
                    </a:p>
                  </a:txBody>
                  <a:tcPr/>
                </a:tc>
                <a:tc>
                  <a:txBody>
                    <a:bodyPr/>
                    <a:lstStyle/>
                    <a:p>
                      <a:endParaRPr lang="en-GB" sz="1700" dirty="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dirty="0">
                        <a:latin typeface="Century Gothic (Textkörper)"/>
                        <a:cs typeface="Calibri" panose="020F0502020204030204" pitchFamily="34" charset="0"/>
                      </a:endParaRPr>
                    </a:p>
                  </a:txBody>
                  <a:tcPr/>
                </a:tc>
                <a:extLst>
                  <a:ext uri="{0D108BD9-81ED-4DB2-BD59-A6C34878D82A}">
                    <a16:rowId xmlns:a16="http://schemas.microsoft.com/office/drawing/2014/main" val="10002"/>
                  </a:ext>
                </a:extLst>
              </a:tr>
              <a:tr h="341574">
                <a:tc>
                  <a:txBody>
                    <a:bodyPr/>
                    <a:lstStyle/>
                    <a:p>
                      <a:pPr>
                        <a:lnSpc>
                          <a:spcPct val="100000"/>
                        </a:lnSpc>
                        <a:spcBef>
                          <a:spcPts val="650"/>
                        </a:spcBef>
                        <a:buClr>
                          <a:srgbClr val="0070C0"/>
                        </a:buClr>
                        <a:buSzPct val="100000"/>
                        <a:buFont typeface="Wingdings" panose="05000000000000000000" pitchFamily="2" charset="2"/>
                        <a:buNone/>
                      </a:pPr>
                      <a:r>
                        <a:rPr lang="en-GB" altLang="en-US" sz="1700" dirty="0">
                          <a:latin typeface="Century Gothic (Textkörper)"/>
                          <a:ea typeface="MS Gothic" panose="020B0609070205080204" pitchFamily="49" charset="-128"/>
                          <a:cs typeface="Calibri" panose="020F0502020204030204" pitchFamily="34" charset="0"/>
                        </a:rPr>
                        <a:t>work overtime and on weekends</a:t>
                      </a:r>
                    </a:p>
                  </a:txBody>
                  <a:tcPr/>
                </a:tc>
                <a:tc>
                  <a:txBody>
                    <a:bodyPr/>
                    <a:lstStyle/>
                    <a:p>
                      <a:endParaRPr lang="en-GB" sz="1700" dirty="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dirty="0">
                        <a:latin typeface="Century Gothic (Textkörper)"/>
                        <a:cs typeface="Calibri" panose="020F0502020204030204" pitchFamily="34" charset="0"/>
                      </a:endParaRPr>
                    </a:p>
                  </a:txBody>
                  <a:tcPr/>
                </a:tc>
                <a:extLst>
                  <a:ext uri="{0D108BD9-81ED-4DB2-BD59-A6C34878D82A}">
                    <a16:rowId xmlns:a16="http://schemas.microsoft.com/office/drawing/2014/main" val="3113255387"/>
                  </a:ext>
                </a:extLst>
              </a:tr>
              <a:tr h="341574">
                <a:tc>
                  <a:txBody>
                    <a:bodyPr/>
                    <a:lstStyle/>
                    <a:p>
                      <a:pPr>
                        <a:lnSpc>
                          <a:spcPct val="100000"/>
                        </a:lnSpc>
                        <a:spcBef>
                          <a:spcPts val="650"/>
                        </a:spcBef>
                        <a:buClr>
                          <a:srgbClr val="0070C0"/>
                        </a:buClr>
                        <a:buSzPct val="100000"/>
                        <a:buFont typeface="Wingdings" panose="05000000000000000000" pitchFamily="2" charset="2"/>
                        <a:buNone/>
                      </a:pPr>
                      <a:r>
                        <a:rPr lang="en-GB" altLang="en-US" sz="1700" dirty="0">
                          <a:latin typeface="Century Gothic (Textkörper)"/>
                          <a:ea typeface="MS Gothic" panose="020B0609070205080204" pitchFamily="49" charset="-128"/>
                          <a:cs typeface="Calibri" panose="020F0502020204030204" pitchFamily="34" charset="0"/>
                        </a:rPr>
                        <a:t>understand the context of work</a:t>
                      </a: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dirty="0">
                        <a:latin typeface="Century Gothic (Textkörper)"/>
                        <a:cs typeface="Calibri" panose="020F0502020204030204" pitchFamily="34" charset="0"/>
                      </a:endParaRPr>
                    </a:p>
                  </a:txBody>
                  <a:tcPr/>
                </a:tc>
                <a:extLst>
                  <a:ext uri="{0D108BD9-81ED-4DB2-BD59-A6C34878D82A}">
                    <a16:rowId xmlns:a16="http://schemas.microsoft.com/office/drawing/2014/main" val="10003"/>
                  </a:ext>
                </a:extLst>
              </a:tr>
              <a:tr h="341574">
                <a:tc>
                  <a:txBody>
                    <a:bodyPr/>
                    <a:lstStyle/>
                    <a:p>
                      <a:pPr>
                        <a:lnSpc>
                          <a:spcPct val="100000"/>
                        </a:lnSpc>
                        <a:spcBef>
                          <a:spcPts val="650"/>
                        </a:spcBef>
                        <a:buClr>
                          <a:srgbClr val="0070C0"/>
                        </a:buClr>
                        <a:buSzPct val="100000"/>
                        <a:buFont typeface="Wingdings" panose="05000000000000000000" pitchFamily="2" charset="2"/>
                        <a:buNone/>
                      </a:pPr>
                      <a:r>
                        <a:rPr lang="en-GB" altLang="en-US" sz="1700" dirty="0">
                          <a:latin typeface="Century Gothic (Textkörper)"/>
                          <a:ea typeface="MS Gothic" panose="020B0609070205080204" pitchFamily="49" charset="-128"/>
                          <a:cs typeface="Calibri" panose="020F0502020204030204" pitchFamily="34" charset="0"/>
                        </a:rPr>
                        <a:t>identify and learn necessary techniques</a:t>
                      </a: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dirty="0">
                        <a:latin typeface="Century Gothic (Textkörper)"/>
                        <a:cs typeface="Calibri" panose="020F0502020204030204" pitchFamily="34" charset="0"/>
                      </a:endParaRPr>
                    </a:p>
                  </a:txBody>
                  <a:tcPr/>
                </a:tc>
                <a:extLst>
                  <a:ext uri="{0D108BD9-81ED-4DB2-BD59-A6C34878D82A}">
                    <a16:rowId xmlns:a16="http://schemas.microsoft.com/office/drawing/2014/main" val="10004"/>
                  </a:ext>
                </a:extLst>
              </a:tr>
              <a:tr h="341574">
                <a:tc>
                  <a:txBody>
                    <a:bodyPr/>
                    <a:lstStyle/>
                    <a:p>
                      <a:r>
                        <a:rPr lang="en-GB" altLang="en-US" sz="1700" dirty="0">
                          <a:latin typeface="Century Gothic (Textkörper)"/>
                          <a:ea typeface="MS Gothic" panose="020B0609070205080204" pitchFamily="49" charset="-128"/>
                          <a:cs typeface="Calibri" panose="020F0502020204030204" pitchFamily="34" charset="0"/>
                        </a:rPr>
                        <a:t>ensure all work is related to the final goal</a:t>
                      </a:r>
                      <a:endParaRPr lang="en-GB" sz="1700" dirty="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extLst>
                  <a:ext uri="{0D108BD9-81ED-4DB2-BD59-A6C34878D82A}">
                    <a16:rowId xmlns:a16="http://schemas.microsoft.com/office/drawing/2014/main" val="10005"/>
                  </a:ext>
                </a:extLst>
              </a:tr>
              <a:tr h="341574">
                <a:tc>
                  <a:txBody>
                    <a:bodyPr/>
                    <a:lstStyle/>
                    <a:p>
                      <a:r>
                        <a:rPr lang="en-GB" altLang="en-US" sz="1700" dirty="0">
                          <a:latin typeface="Century Gothic (Textkörper)"/>
                          <a:ea typeface="MS Gothic" panose="020B0609070205080204" pitchFamily="49" charset="-128"/>
                          <a:cs typeface="Calibri" panose="020F0502020204030204" pitchFamily="34" charset="0"/>
                        </a:rPr>
                        <a:t>keep a research log book, and keep it up to date </a:t>
                      </a:r>
                      <a:endParaRPr lang="en-GB" sz="1700" dirty="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extLst>
                  <a:ext uri="{0D108BD9-81ED-4DB2-BD59-A6C34878D82A}">
                    <a16:rowId xmlns:a16="http://schemas.microsoft.com/office/drawing/2014/main" val="10006"/>
                  </a:ext>
                </a:extLst>
              </a:tr>
              <a:tr h="341574">
                <a:tc>
                  <a:txBody>
                    <a:bodyPr/>
                    <a:lstStyle/>
                    <a:p>
                      <a:r>
                        <a:rPr lang="en-GB" altLang="en-US" sz="1700" dirty="0">
                          <a:latin typeface="Century Gothic (Textkörper)"/>
                          <a:ea typeface="MS Gothic" panose="020B0609070205080204" pitchFamily="49" charset="-128"/>
                          <a:cs typeface="Calibri" panose="020F0502020204030204" pitchFamily="34" charset="0"/>
                        </a:rPr>
                        <a:t>regularly review his/her personal timeline </a:t>
                      </a:r>
                      <a:endParaRPr lang="en-GB" sz="1700" dirty="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extLst>
                  <a:ext uri="{0D108BD9-81ED-4DB2-BD59-A6C34878D82A}">
                    <a16:rowId xmlns:a16="http://schemas.microsoft.com/office/drawing/2014/main" val="10007"/>
                  </a:ext>
                </a:extLst>
              </a:tr>
              <a:tr h="341574">
                <a:tc>
                  <a:txBody>
                    <a:bodyPr/>
                    <a:lstStyle/>
                    <a:p>
                      <a:r>
                        <a:rPr lang="en-GB" altLang="en-US" sz="1700" dirty="0">
                          <a:latin typeface="Century Gothic (Textkörper)"/>
                          <a:ea typeface="MS Gothic" panose="020B0609070205080204" pitchFamily="49" charset="-128"/>
                          <a:cs typeface="Calibri" panose="020F0502020204030204" pitchFamily="34" charset="0"/>
                        </a:rPr>
                        <a:t>get involved in research activities </a:t>
                      </a:r>
                      <a:endParaRPr lang="en-GB" sz="1700" dirty="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extLst>
                  <a:ext uri="{0D108BD9-81ED-4DB2-BD59-A6C34878D82A}">
                    <a16:rowId xmlns:a16="http://schemas.microsoft.com/office/drawing/2014/main" val="10008"/>
                  </a:ext>
                </a:extLst>
              </a:tr>
              <a:tr h="341574">
                <a:tc>
                  <a:txBody>
                    <a:bodyPr/>
                    <a:lstStyle/>
                    <a:p>
                      <a:r>
                        <a:rPr lang="en-GB" altLang="en-US" sz="1700" dirty="0">
                          <a:latin typeface="Century Gothic (Textkörper)"/>
                          <a:ea typeface="MS Gothic" panose="020B0609070205080204" pitchFamily="49" charset="-128"/>
                          <a:cs typeface="Calibri" panose="020F0502020204030204" pitchFamily="34" charset="0"/>
                        </a:rPr>
                        <a:t>discuss his/her ideas openly</a:t>
                      </a:r>
                      <a:endParaRPr lang="en-GB" sz="1700" dirty="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extLst>
                  <a:ext uri="{0D108BD9-81ED-4DB2-BD59-A6C34878D82A}">
                    <a16:rowId xmlns:a16="http://schemas.microsoft.com/office/drawing/2014/main" val="10009"/>
                  </a:ext>
                </a:extLst>
              </a:tr>
              <a:tr h="341574">
                <a:tc>
                  <a:txBody>
                    <a:bodyPr/>
                    <a:lstStyle/>
                    <a:p>
                      <a:r>
                        <a:rPr lang="en-GB" altLang="en-US" sz="1700" dirty="0">
                          <a:latin typeface="Century Gothic (Textkörper)"/>
                          <a:ea typeface="MS Gothic" panose="020B0609070205080204" pitchFamily="49" charset="-128"/>
                          <a:cs typeface="Calibri" panose="020F0502020204030204" pitchFamily="34" charset="0"/>
                        </a:rPr>
                        <a:t>come up with new research ideas</a:t>
                      </a:r>
                      <a:endParaRPr lang="en-GB" sz="1700" dirty="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a:latin typeface="Century Gothic (Textkörper)"/>
                        <a:cs typeface="Calibri" panose="020F0502020204030204" pitchFamily="34" charset="0"/>
                      </a:endParaRPr>
                    </a:p>
                  </a:txBody>
                  <a:tcPr/>
                </a:tc>
                <a:tc>
                  <a:txBody>
                    <a:bodyPr/>
                    <a:lstStyle/>
                    <a:p>
                      <a:endParaRPr lang="en-GB" sz="1700" dirty="0">
                        <a:latin typeface="Century Gothic (Textkörper)"/>
                        <a:cs typeface="Calibri" panose="020F0502020204030204" pitchFamily="34" charset="0"/>
                      </a:endParaRPr>
                    </a:p>
                  </a:txBody>
                  <a:tcPr/>
                </a:tc>
                <a:extLst>
                  <a:ext uri="{0D108BD9-81ED-4DB2-BD59-A6C34878D82A}">
                    <a16:rowId xmlns:a16="http://schemas.microsoft.com/office/drawing/2014/main" val="10010"/>
                  </a:ext>
                </a:extLst>
              </a:tr>
            </a:tbl>
          </a:graphicData>
        </a:graphic>
      </p:graphicFrame>
      <p:sp>
        <p:nvSpPr>
          <p:cNvPr id="4" name="Foliennummernplatzhalter 3">
            <a:extLst>
              <a:ext uri="{FF2B5EF4-FFF2-40B4-BE49-F238E27FC236}">
                <a16:creationId xmlns:a16="http://schemas.microsoft.com/office/drawing/2014/main" id="{83469DBB-ADC5-27D9-F6E7-CB82E2DFD18A}"/>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
        <p:nvSpPr>
          <p:cNvPr id="5" name="Textfeld 4">
            <a:extLst>
              <a:ext uri="{FF2B5EF4-FFF2-40B4-BE49-F238E27FC236}">
                <a16:creationId xmlns:a16="http://schemas.microsoft.com/office/drawing/2014/main" id="{EE0E9717-6BB6-6BAC-3F28-D078415A7C2F}"/>
              </a:ext>
            </a:extLst>
          </p:cNvPr>
          <p:cNvSpPr txBox="1"/>
          <p:nvPr/>
        </p:nvSpPr>
        <p:spPr>
          <a:xfrm>
            <a:off x="9112272" y="1094677"/>
            <a:ext cx="917239" cy="461665"/>
          </a:xfrm>
          <a:prstGeom prst="rect">
            <a:avLst/>
          </a:prstGeom>
          <a:noFill/>
        </p:spPr>
        <p:txBody>
          <a:bodyPr wrap="none" rtlCol="0">
            <a:spAutoFit/>
          </a:bodyPr>
          <a:lstStyle/>
          <a:p>
            <a:pPr algn="ctr"/>
            <a:r>
              <a:rPr lang="de-AT" sz="1200" dirty="0"/>
              <a:t>not </a:t>
            </a:r>
          </a:p>
          <a:p>
            <a:pPr algn="ctr"/>
            <a:r>
              <a:rPr lang="de-AT" sz="1200" dirty="0" err="1"/>
              <a:t>important</a:t>
            </a:r>
            <a:endParaRPr lang="de-AT" sz="1200" dirty="0"/>
          </a:p>
        </p:txBody>
      </p:sp>
      <p:sp>
        <p:nvSpPr>
          <p:cNvPr id="7" name="Textfeld 6">
            <a:extLst>
              <a:ext uri="{FF2B5EF4-FFF2-40B4-BE49-F238E27FC236}">
                <a16:creationId xmlns:a16="http://schemas.microsoft.com/office/drawing/2014/main" id="{4A1B31C4-C960-6B42-3DA3-20C00C781560}"/>
              </a:ext>
            </a:extLst>
          </p:cNvPr>
          <p:cNvSpPr txBox="1"/>
          <p:nvPr/>
        </p:nvSpPr>
        <p:spPr>
          <a:xfrm>
            <a:off x="11221522" y="1120975"/>
            <a:ext cx="960519" cy="461665"/>
          </a:xfrm>
          <a:prstGeom prst="rect">
            <a:avLst/>
          </a:prstGeom>
          <a:noFill/>
        </p:spPr>
        <p:txBody>
          <a:bodyPr wrap="none" rtlCol="0">
            <a:spAutoFit/>
          </a:bodyPr>
          <a:lstStyle/>
          <a:p>
            <a:pPr algn="ctr"/>
            <a:r>
              <a:rPr lang="de-AT" sz="1200" dirty="0" err="1"/>
              <a:t>very</a:t>
            </a:r>
            <a:endParaRPr lang="de-AT" sz="1200" dirty="0"/>
          </a:p>
          <a:p>
            <a:pPr algn="ctr"/>
            <a:r>
              <a:rPr lang="de-AT" sz="1200" dirty="0"/>
              <a:t> </a:t>
            </a:r>
            <a:r>
              <a:rPr lang="de-AT" sz="1200" dirty="0" err="1"/>
              <a:t>important</a:t>
            </a:r>
            <a:endParaRPr lang="de-AT" sz="1200" dirty="0"/>
          </a:p>
        </p:txBody>
      </p:sp>
      <p:sp>
        <p:nvSpPr>
          <p:cNvPr id="8" name="Textfeld 7">
            <a:extLst>
              <a:ext uri="{FF2B5EF4-FFF2-40B4-BE49-F238E27FC236}">
                <a16:creationId xmlns:a16="http://schemas.microsoft.com/office/drawing/2014/main" id="{D849B60F-5792-3DBE-CF7C-E961F13E96A1}"/>
              </a:ext>
            </a:extLst>
          </p:cNvPr>
          <p:cNvSpPr txBox="1"/>
          <p:nvPr/>
        </p:nvSpPr>
        <p:spPr>
          <a:xfrm>
            <a:off x="247982" y="1665217"/>
            <a:ext cx="2966264" cy="3477875"/>
          </a:xfrm>
          <a:prstGeom prst="rect">
            <a:avLst/>
          </a:prstGeom>
          <a:noFill/>
          <a:ln>
            <a:solidFill>
              <a:schemeClr val="accent1"/>
            </a:solidFill>
          </a:ln>
        </p:spPr>
        <p:txBody>
          <a:bodyPr wrap="square" rtlCol="0">
            <a:spAutoFit/>
          </a:bodyPr>
          <a:lstStyle/>
          <a:p>
            <a:r>
              <a:rPr lang="de-AT" sz="2000" dirty="0"/>
              <a:t>This </a:t>
            </a:r>
            <a:r>
              <a:rPr lang="de-AT" sz="2000" dirty="0" err="1"/>
              <a:t>table</a:t>
            </a:r>
            <a:r>
              <a:rPr lang="de-AT" sz="2000" dirty="0"/>
              <a:t> </a:t>
            </a:r>
            <a:r>
              <a:rPr lang="de-AT" sz="2000" dirty="0" err="1"/>
              <a:t>is</a:t>
            </a:r>
            <a:r>
              <a:rPr lang="de-AT" sz="2000" dirty="0"/>
              <a:t> an </a:t>
            </a:r>
            <a:r>
              <a:rPr lang="de-AT" sz="2000" dirty="0" err="1"/>
              <a:t>example</a:t>
            </a:r>
            <a:r>
              <a:rPr lang="de-AT" sz="2000" dirty="0"/>
              <a:t> and </a:t>
            </a:r>
            <a:r>
              <a:rPr lang="de-AT" sz="2000" dirty="0" err="1"/>
              <a:t>should</a:t>
            </a:r>
            <a:r>
              <a:rPr lang="de-AT" sz="2000" dirty="0"/>
              <a:t> </a:t>
            </a:r>
            <a:r>
              <a:rPr lang="de-AT" sz="2000" dirty="0" err="1"/>
              <a:t>illustrate</a:t>
            </a:r>
            <a:r>
              <a:rPr lang="de-AT" sz="2000" dirty="0"/>
              <a:t> </a:t>
            </a:r>
            <a:r>
              <a:rPr lang="de-AT" sz="2000" dirty="0" err="1"/>
              <a:t>that</a:t>
            </a:r>
            <a:r>
              <a:rPr lang="de-AT" sz="2000" dirty="0"/>
              <a:t> </a:t>
            </a:r>
            <a:r>
              <a:rPr lang="de-AT" sz="2000" dirty="0" err="1"/>
              <a:t>you</a:t>
            </a:r>
            <a:r>
              <a:rPr lang="de-AT" sz="2000" dirty="0"/>
              <a:t> </a:t>
            </a:r>
            <a:r>
              <a:rPr lang="de-AT" sz="2000" dirty="0" err="1"/>
              <a:t>as</a:t>
            </a:r>
            <a:r>
              <a:rPr lang="de-AT" sz="2000" dirty="0"/>
              <a:t> a </a:t>
            </a:r>
            <a:r>
              <a:rPr lang="de-AT" sz="2000" dirty="0" err="1"/>
              <a:t>supervisor</a:t>
            </a:r>
            <a:r>
              <a:rPr lang="de-AT" sz="2000" dirty="0"/>
              <a:t> </a:t>
            </a:r>
            <a:r>
              <a:rPr lang="de-AT" sz="2000" dirty="0" err="1"/>
              <a:t>should</a:t>
            </a:r>
            <a:r>
              <a:rPr lang="de-AT" sz="2000" dirty="0"/>
              <a:t> </a:t>
            </a:r>
            <a:r>
              <a:rPr lang="de-AT" sz="2000" dirty="0" err="1"/>
              <a:t>be</a:t>
            </a:r>
            <a:r>
              <a:rPr lang="de-AT" sz="2000" dirty="0"/>
              <a:t> explicit </a:t>
            </a:r>
            <a:r>
              <a:rPr lang="de-AT" sz="2000" dirty="0" err="1"/>
              <a:t>about</a:t>
            </a:r>
            <a:r>
              <a:rPr lang="de-AT" sz="2000" dirty="0"/>
              <a:t> </a:t>
            </a:r>
            <a:r>
              <a:rPr lang="de-AT" sz="2000" dirty="0" err="1"/>
              <a:t>what</a:t>
            </a:r>
            <a:r>
              <a:rPr lang="de-AT" sz="2000" dirty="0"/>
              <a:t> </a:t>
            </a:r>
            <a:r>
              <a:rPr lang="de-AT" sz="2000" dirty="0" err="1"/>
              <a:t>you</a:t>
            </a:r>
            <a:r>
              <a:rPr lang="de-AT" sz="2000" dirty="0"/>
              <a:t> </a:t>
            </a:r>
            <a:r>
              <a:rPr lang="de-AT" sz="2000" dirty="0" err="1"/>
              <a:t>expect</a:t>
            </a:r>
            <a:r>
              <a:rPr lang="de-AT" sz="2000" dirty="0"/>
              <a:t> </a:t>
            </a:r>
            <a:r>
              <a:rPr lang="de-AT" sz="2000" dirty="0" err="1"/>
              <a:t>from</a:t>
            </a:r>
            <a:r>
              <a:rPr lang="de-AT" sz="2000" dirty="0"/>
              <a:t> </a:t>
            </a:r>
            <a:r>
              <a:rPr lang="de-AT" sz="2000" dirty="0" err="1"/>
              <a:t>your</a:t>
            </a:r>
            <a:r>
              <a:rPr lang="de-AT" sz="2000" dirty="0"/>
              <a:t> </a:t>
            </a:r>
            <a:r>
              <a:rPr lang="de-AT" sz="2000" dirty="0" err="1"/>
              <a:t>candidate</a:t>
            </a:r>
            <a:r>
              <a:rPr lang="de-AT" sz="2000" dirty="0"/>
              <a:t>.</a:t>
            </a:r>
            <a:br>
              <a:rPr lang="de-AT" sz="2000" dirty="0"/>
            </a:br>
            <a:br>
              <a:rPr lang="de-AT" sz="2000" dirty="0"/>
            </a:br>
            <a:r>
              <a:rPr lang="de-AT" sz="2000" dirty="0" err="1"/>
              <a:t>Feel</a:t>
            </a:r>
            <a:r>
              <a:rPr lang="de-AT" sz="2000" dirty="0"/>
              <a:t> </a:t>
            </a:r>
            <a:r>
              <a:rPr lang="de-AT" sz="2000" dirty="0" err="1"/>
              <a:t>free</a:t>
            </a:r>
            <a:r>
              <a:rPr lang="de-AT" sz="2000" dirty="0"/>
              <a:t> </a:t>
            </a:r>
            <a:r>
              <a:rPr lang="de-AT" sz="2000" dirty="0" err="1"/>
              <a:t>to</a:t>
            </a:r>
            <a:r>
              <a:rPr lang="de-AT" sz="2000" dirty="0"/>
              <a:t> </a:t>
            </a:r>
            <a:r>
              <a:rPr lang="de-AT" sz="2000" dirty="0" err="1"/>
              <a:t>change</a:t>
            </a:r>
            <a:r>
              <a:rPr lang="de-AT" sz="2000" dirty="0"/>
              <a:t> </a:t>
            </a:r>
            <a:r>
              <a:rPr lang="de-AT" sz="2000" dirty="0" err="1"/>
              <a:t>it</a:t>
            </a:r>
            <a:br>
              <a:rPr lang="de-AT" sz="2000" dirty="0"/>
            </a:br>
            <a:r>
              <a:rPr lang="de-AT" sz="2000" dirty="0" err="1"/>
              <a:t>according</a:t>
            </a:r>
            <a:r>
              <a:rPr lang="de-AT" sz="2000" dirty="0"/>
              <a:t> </a:t>
            </a:r>
            <a:r>
              <a:rPr lang="de-AT" sz="2000" dirty="0" err="1"/>
              <a:t>to</a:t>
            </a:r>
            <a:r>
              <a:rPr lang="de-AT" sz="2000" dirty="0"/>
              <a:t> </a:t>
            </a:r>
            <a:r>
              <a:rPr lang="de-AT" sz="2000" dirty="0" err="1"/>
              <a:t>your</a:t>
            </a:r>
            <a:r>
              <a:rPr lang="de-AT" sz="2000" dirty="0"/>
              <a:t> </a:t>
            </a:r>
            <a:r>
              <a:rPr lang="de-AT" sz="2000" dirty="0" err="1"/>
              <a:t>needs</a:t>
            </a:r>
            <a:r>
              <a:rPr lang="de-AT" sz="2000" dirty="0"/>
              <a:t>.</a:t>
            </a:r>
          </a:p>
        </p:txBody>
      </p:sp>
      <p:pic>
        <p:nvPicPr>
          <p:cNvPr id="10" name="Grafik 9">
            <a:extLst>
              <a:ext uri="{FF2B5EF4-FFF2-40B4-BE49-F238E27FC236}">
                <a16:creationId xmlns:a16="http://schemas.microsoft.com/office/drawing/2014/main" id="{89D36DBB-1EAF-BC50-923E-D43150EE0315}"/>
              </a:ext>
            </a:extLst>
          </p:cNvPr>
          <p:cNvPicPr>
            <a:picLocks noChangeAspect="1"/>
          </p:cNvPicPr>
          <p:nvPr/>
        </p:nvPicPr>
        <p:blipFill>
          <a:blip r:embed="rId3"/>
          <a:stretch>
            <a:fillRect/>
          </a:stretch>
        </p:blipFill>
        <p:spPr>
          <a:xfrm>
            <a:off x="0" y="730227"/>
            <a:ext cx="1604424" cy="506660"/>
          </a:xfrm>
          <a:prstGeom prst="rect">
            <a:avLst/>
          </a:prstGeom>
        </p:spPr>
      </p:pic>
      <p:sp>
        <p:nvSpPr>
          <p:cNvPr id="9" name="Pfeil: nach links und rechts 8">
            <a:extLst>
              <a:ext uri="{FF2B5EF4-FFF2-40B4-BE49-F238E27FC236}">
                <a16:creationId xmlns:a16="http://schemas.microsoft.com/office/drawing/2014/main" id="{A58CA898-B29B-F871-7C37-B2EBDD44DA95}"/>
              </a:ext>
            </a:extLst>
          </p:cNvPr>
          <p:cNvSpPr/>
          <p:nvPr/>
        </p:nvSpPr>
        <p:spPr>
          <a:xfrm>
            <a:off x="10029512" y="1267894"/>
            <a:ext cx="1255944" cy="260704"/>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Box 10">
            <a:extLst>
              <a:ext uri="{FF2B5EF4-FFF2-40B4-BE49-F238E27FC236}">
                <a16:creationId xmlns:a16="http://schemas.microsoft.com/office/drawing/2014/main" id="{D43EF15C-E6C6-6BCB-FF9D-8DEBA6CBB0A9}"/>
              </a:ext>
            </a:extLst>
          </p:cNvPr>
          <p:cNvSpPr txBox="1"/>
          <p:nvPr/>
        </p:nvSpPr>
        <p:spPr>
          <a:xfrm>
            <a:off x="1991653" y="6280399"/>
            <a:ext cx="9905276" cy="400110"/>
          </a:xfrm>
          <a:prstGeom prst="rect">
            <a:avLst/>
          </a:prstGeom>
          <a:noFill/>
        </p:spPr>
        <p:txBody>
          <a:bodyPr wrap="none" rtlCol="0">
            <a:spAutoFit/>
          </a:bodyPr>
          <a:lstStyle/>
          <a:p>
            <a:r>
              <a:rPr lang="en-US" sz="2000" b="1" dirty="0"/>
              <a:t>Be careful: “ideal candidate” should not mean “candidate most similar to me”</a:t>
            </a:r>
            <a:endParaRPr lang="de-AT" sz="2000" b="1" dirty="0"/>
          </a:p>
        </p:txBody>
      </p:sp>
      <p:pic>
        <p:nvPicPr>
          <p:cNvPr id="13" name="Graphic 12" descr="Right pointing backhand index outline">
            <a:extLst>
              <a:ext uri="{FF2B5EF4-FFF2-40B4-BE49-F238E27FC236}">
                <a16:creationId xmlns:a16="http://schemas.microsoft.com/office/drawing/2014/main" id="{8C3B474B-53BA-E7A2-160A-388C484DF7F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83337" y="6023254"/>
            <a:ext cx="914400" cy="914400"/>
          </a:xfrm>
          <a:prstGeom prst="rect">
            <a:avLst/>
          </a:prstGeom>
        </p:spPr>
      </p:pic>
    </p:spTree>
    <p:extLst>
      <p:ext uri="{BB962C8B-B14F-4D97-AF65-F5344CB8AC3E}">
        <p14:creationId xmlns:p14="http://schemas.microsoft.com/office/powerpoint/2010/main" val="250653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617019" y="563146"/>
            <a:ext cx="8911687" cy="1280890"/>
          </a:xfrm>
        </p:spPr>
        <p:txBody>
          <a:bodyPr vert="horz" lIns="91440" tIns="45720" rIns="91440" bIns="45720" rtlCol="0" anchor="t">
            <a:noAutofit/>
          </a:bodyPr>
          <a:lstStyle/>
          <a:p>
            <a:r>
              <a:rPr lang="en-US" sz="3200" dirty="0">
                <a:solidFill>
                  <a:srgbClr val="A53010"/>
                </a:solidFill>
                <a:latin typeface="Century Gothic (Überschriften)"/>
              </a:rPr>
              <a:t>Identifying the right candidate</a:t>
            </a:r>
          </a:p>
        </p:txBody>
      </p:sp>
      <p:sp>
        <p:nvSpPr>
          <p:cNvPr id="3" name="Inhaltsplatzhalter 2"/>
          <p:cNvSpPr>
            <a:spLocks noGrp="1"/>
          </p:cNvSpPr>
          <p:nvPr>
            <p:ph idx="1"/>
          </p:nvPr>
        </p:nvSpPr>
        <p:spPr>
          <a:xfrm>
            <a:off x="2580039" y="1443389"/>
            <a:ext cx="9069873" cy="4851465"/>
          </a:xfrm>
        </p:spPr>
        <p:txBody>
          <a:bodyPr vert="horz" lIns="91440" tIns="45720" rIns="91440" bIns="45720" rtlCol="0">
            <a:noAutofit/>
          </a:bodyPr>
          <a:lstStyle/>
          <a:p>
            <a:pPr marL="0" indent="0">
              <a:lnSpc>
                <a:spcPct val="110000"/>
              </a:lnSpc>
              <a:buNone/>
            </a:pPr>
            <a:r>
              <a:rPr lang="en-US" sz="2400" b="1" dirty="0">
                <a:solidFill>
                  <a:srgbClr val="A53010"/>
                </a:solidFill>
                <a:latin typeface="Century Gothic (Überschriften)"/>
              </a:rPr>
              <a:t>Group work</a:t>
            </a:r>
          </a:p>
          <a:p>
            <a:pPr marL="0" indent="0">
              <a:lnSpc>
                <a:spcPct val="110000"/>
              </a:lnSpc>
              <a:buNone/>
            </a:pPr>
            <a:r>
              <a:rPr lang="en-US" sz="2400" dirty="0">
                <a:latin typeface="Century Gothic (Textkörper)"/>
              </a:rPr>
              <a:t>Study the </a:t>
            </a:r>
            <a:r>
              <a:rPr lang="en-US" sz="2400" b="1" dirty="0">
                <a:latin typeface="Century Gothic (Textkörper)"/>
              </a:rPr>
              <a:t>three applications/CVs </a:t>
            </a:r>
            <a:r>
              <a:rPr lang="en-US" sz="2400" dirty="0">
                <a:latin typeface="Century Gothic (Textkörper)"/>
              </a:rPr>
              <a:t>and discuss them by taking the following questions into account:</a:t>
            </a:r>
          </a:p>
          <a:p>
            <a:pPr>
              <a:lnSpc>
                <a:spcPct val="110000"/>
              </a:lnSpc>
            </a:pPr>
            <a:r>
              <a:rPr lang="en-US" sz="2400" dirty="0">
                <a:latin typeface="Century Gothic (Textkörper)"/>
              </a:rPr>
              <a:t>Which candidate would you select and why?</a:t>
            </a:r>
          </a:p>
          <a:p>
            <a:pPr>
              <a:lnSpc>
                <a:spcPct val="110000"/>
              </a:lnSpc>
            </a:pPr>
            <a:r>
              <a:rPr lang="en-US" sz="2400" dirty="0">
                <a:latin typeface="Century Gothic (Textkörper)"/>
              </a:rPr>
              <a:t>Which key attributes were you looking for? </a:t>
            </a:r>
          </a:p>
          <a:p>
            <a:pPr>
              <a:lnSpc>
                <a:spcPct val="110000"/>
              </a:lnSpc>
            </a:pPr>
            <a:r>
              <a:rPr lang="en-US" sz="2400" dirty="0">
                <a:latin typeface="Century Gothic (Textkörper)"/>
              </a:rPr>
              <a:t>Which evidence did you find?</a:t>
            </a:r>
          </a:p>
          <a:p>
            <a:pPr>
              <a:lnSpc>
                <a:spcPct val="110000"/>
              </a:lnSpc>
            </a:pPr>
            <a:r>
              <a:rPr lang="en-US" sz="2400" dirty="0">
                <a:latin typeface="Century Gothic (Textkörper)"/>
              </a:rPr>
              <a:t>Which questions would you ask the candidate in an interview?</a:t>
            </a:r>
          </a:p>
          <a:p>
            <a:pPr>
              <a:lnSpc>
                <a:spcPct val="110000"/>
              </a:lnSpc>
            </a:pPr>
            <a:r>
              <a:rPr lang="en-US" sz="2400" dirty="0">
                <a:latin typeface="Century Gothic (Textkörper)"/>
              </a:rPr>
              <a:t>Can you see any warning signs or weak spots?</a:t>
            </a:r>
          </a:p>
          <a:p>
            <a:pPr marL="0" indent="0">
              <a:lnSpc>
                <a:spcPct val="110000"/>
              </a:lnSpc>
              <a:buNone/>
            </a:pPr>
            <a:r>
              <a:rPr lang="en-US" sz="2400" dirty="0">
                <a:latin typeface="Century Gothic (Textkörper)"/>
              </a:rPr>
              <a:t>Discuss the </a:t>
            </a:r>
            <a:r>
              <a:rPr lang="en-US" sz="2400" u="sng" dirty="0">
                <a:latin typeface="Century Gothic (Textkörper)"/>
              </a:rPr>
              <a:t>key attributes </a:t>
            </a:r>
            <a:r>
              <a:rPr lang="en-US" sz="2400" dirty="0">
                <a:latin typeface="Century Gothic (Textkörper)"/>
              </a:rPr>
              <a:t>of your ideal candidates and share them on a flip chart.</a:t>
            </a:r>
          </a:p>
        </p:txBody>
      </p:sp>
      <p:sp>
        <p:nvSpPr>
          <p:cNvPr id="4" name="Foliennummernplatzhalter 3">
            <a:extLst>
              <a:ext uri="{FF2B5EF4-FFF2-40B4-BE49-F238E27FC236}">
                <a16:creationId xmlns:a16="http://schemas.microsoft.com/office/drawing/2014/main" id="{E574751F-ABBC-5BBD-566D-8645FCA2D3E6}"/>
              </a:ext>
            </a:extLst>
          </p:cNvPr>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5" name="Grafik 4" descr="Sanduhr 30% mit einfarbiger Füllung">
            <a:extLst>
              <a:ext uri="{FF2B5EF4-FFF2-40B4-BE49-F238E27FC236}">
                <a16:creationId xmlns:a16="http://schemas.microsoft.com/office/drawing/2014/main" id="{003E429F-6D90-1371-B583-2CE9AD74AD6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8" name="Textfeld 7">
            <a:extLst>
              <a:ext uri="{FF2B5EF4-FFF2-40B4-BE49-F238E27FC236}">
                <a16:creationId xmlns:a16="http://schemas.microsoft.com/office/drawing/2014/main" id="{6016D693-D626-3891-E49E-6E85C4A42361}"/>
              </a:ext>
            </a:extLst>
          </p:cNvPr>
          <p:cNvSpPr txBox="1"/>
          <p:nvPr/>
        </p:nvSpPr>
        <p:spPr>
          <a:xfrm>
            <a:off x="856277" y="1745098"/>
            <a:ext cx="918841" cy="369332"/>
          </a:xfrm>
          <a:prstGeom prst="rect">
            <a:avLst/>
          </a:prstGeom>
          <a:noFill/>
        </p:spPr>
        <p:txBody>
          <a:bodyPr wrap="none" rtlCol="0">
            <a:spAutoFit/>
          </a:bodyPr>
          <a:lstStyle/>
          <a:p>
            <a:r>
              <a:rPr lang="de-AT" b="1" dirty="0"/>
              <a:t>15 min</a:t>
            </a:r>
          </a:p>
        </p:txBody>
      </p:sp>
      <p:pic>
        <p:nvPicPr>
          <p:cNvPr id="6" name="Grafik 5" descr="Besprechung mit einfarbiger Füllung">
            <a:extLst>
              <a:ext uri="{FF2B5EF4-FFF2-40B4-BE49-F238E27FC236}">
                <a16:creationId xmlns:a16="http://schemas.microsoft.com/office/drawing/2014/main" id="{CD659D82-8BFE-8671-9CDE-04D135C56FA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1812" y="2706621"/>
            <a:ext cx="914400" cy="914400"/>
          </a:xfrm>
          <a:prstGeom prst="rect">
            <a:avLst/>
          </a:prstGeom>
        </p:spPr>
      </p:pic>
    </p:spTree>
    <p:extLst>
      <p:ext uri="{BB962C8B-B14F-4D97-AF65-F5344CB8AC3E}">
        <p14:creationId xmlns:p14="http://schemas.microsoft.com/office/powerpoint/2010/main" val="3187619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912A7-62BD-BBD1-53B9-36EE3424883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C8DD511-8A47-B413-3786-8E8DEA8C9374}"/>
              </a:ext>
            </a:extLst>
          </p:cNvPr>
          <p:cNvSpPr>
            <a:spLocks noGrp="1"/>
          </p:cNvSpPr>
          <p:nvPr>
            <p:ph type="title"/>
          </p:nvPr>
        </p:nvSpPr>
        <p:spPr>
          <a:xfrm>
            <a:off x="2299048" y="580646"/>
            <a:ext cx="9963290" cy="779396"/>
          </a:xfrm>
        </p:spPr>
        <p:txBody>
          <a:bodyPr>
            <a:normAutofit fontScale="90000"/>
          </a:bodyPr>
          <a:lstStyle/>
          <a:p>
            <a:r>
              <a:rPr lang="en-US" dirty="0"/>
              <a:t>Selecting fairly: watch out for common bias traps</a:t>
            </a:r>
            <a:endParaRPr lang="en-US" dirty="0">
              <a:latin typeface="Century Gothic (Überschriften)"/>
            </a:endParaRPr>
          </a:p>
        </p:txBody>
      </p:sp>
      <p:sp>
        <p:nvSpPr>
          <p:cNvPr id="3" name="Inhaltsplatzhalter 2">
            <a:extLst>
              <a:ext uri="{FF2B5EF4-FFF2-40B4-BE49-F238E27FC236}">
                <a16:creationId xmlns:a16="http://schemas.microsoft.com/office/drawing/2014/main" id="{F532E2F2-33EC-9062-D82F-0DA920FC9161}"/>
              </a:ext>
            </a:extLst>
          </p:cNvPr>
          <p:cNvSpPr>
            <a:spLocks noGrp="1"/>
          </p:cNvSpPr>
          <p:nvPr>
            <p:ph idx="1"/>
          </p:nvPr>
        </p:nvSpPr>
        <p:spPr>
          <a:xfrm>
            <a:off x="2228710" y="1467854"/>
            <a:ext cx="9963290" cy="5390146"/>
          </a:xfrm>
        </p:spPr>
        <p:txBody>
          <a:bodyPr>
            <a:normAutofit/>
          </a:bodyPr>
          <a:lstStyle/>
          <a:p>
            <a:pPr marL="0" indent="0">
              <a:buNone/>
            </a:pPr>
            <a:r>
              <a:rPr lang="en-US" sz="2200" b="1" dirty="0"/>
              <a:t>When reviewing applications, be careful not to confuse:</a:t>
            </a:r>
          </a:p>
          <a:p>
            <a:r>
              <a:rPr lang="en-US" sz="2200" dirty="0"/>
              <a:t>confidence with capability</a:t>
            </a:r>
          </a:p>
          <a:p>
            <a:r>
              <a:rPr lang="en-US" sz="2200" dirty="0"/>
              <a:t>fluency with research potential</a:t>
            </a:r>
          </a:p>
          <a:p>
            <a:r>
              <a:rPr lang="en-US" sz="2200" dirty="0"/>
              <a:t>familiarity with merit</a:t>
            </a:r>
          </a:p>
          <a:p>
            <a:r>
              <a:rPr lang="en-US" sz="2200" dirty="0"/>
              <a:t>similarity with fit</a:t>
            </a:r>
          </a:p>
          <a:p>
            <a:r>
              <a:rPr lang="en-US" sz="2200" dirty="0"/>
              <a:t>a polished CV with readiness for doctoral research</a:t>
            </a:r>
          </a:p>
          <a:p>
            <a:pPr marL="0" indent="0">
              <a:buNone/>
            </a:pPr>
            <a:endParaRPr lang="en-US" sz="2200" b="1" dirty="0"/>
          </a:p>
          <a:p>
            <a:pPr marL="0" indent="0">
              <a:buNone/>
            </a:pPr>
            <a:r>
              <a:rPr lang="en-US" sz="2200" b="1" dirty="0"/>
              <a:t>Ask instead:</a:t>
            </a:r>
            <a:endParaRPr lang="en-US" sz="2200" dirty="0"/>
          </a:p>
          <a:p>
            <a:r>
              <a:rPr lang="en-US" sz="2200" dirty="0"/>
              <a:t>What evidence do we actually have?</a:t>
            </a:r>
          </a:p>
          <a:p>
            <a:r>
              <a:rPr lang="en-US" sz="2200" dirty="0"/>
              <a:t>Are we applying the same criteria to all candidates?</a:t>
            </a:r>
          </a:p>
          <a:p>
            <a:r>
              <a:rPr lang="en-US" sz="2200" dirty="0"/>
              <a:t>Are we judging potential or simply comfort and familiar?</a:t>
            </a:r>
          </a:p>
          <a:p>
            <a:endParaRPr lang="en-US" sz="2200" dirty="0">
              <a:latin typeface="Century Gothic (Textkörper)"/>
              <a:cs typeface="Calibri" panose="020F0502020204030204" pitchFamily="34" charset="0"/>
            </a:endParaRPr>
          </a:p>
          <a:p>
            <a:endParaRPr lang="de-AT" sz="2200" dirty="0">
              <a:latin typeface="Century Gothic (Textkörper)"/>
              <a:cs typeface="Calibri" panose="020F0502020204030204" pitchFamily="34" charset="0"/>
            </a:endParaRPr>
          </a:p>
        </p:txBody>
      </p:sp>
      <p:sp>
        <p:nvSpPr>
          <p:cNvPr id="4" name="Foliennummernplatzhalter 3">
            <a:extLst>
              <a:ext uri="{FF2B5EF4-FFF2-40B4-BE49-F238E27FC236}">
                <a16:creationId xmlns:a16="http://schemas.microsoft.com/office/drawing/2014/main" id="{D3C3BBD8-4B9C-6D10-969D-3E2C23FCB982}"/>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1699268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16522-34C7-FB61-2F01-0744A373079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843974E-F883-786E-BFE3-3A6D14756E83}"/>
              </a:ext>
            </a:extLst>
          </p:cNvPr>
          <p:cNvSpPr>
            <a:spLocks noGrp="1"/>
          </p:cNvSpPr>
          <p:nvPr>
            <p:ph type="title"/>
          </p:nvPr>
        </p:nvSpPr>
        <p:spPr>
          <a:xfrm>
            <a:off x="2299048" y="580646"/>
            <a:ext cx="9573522" cy="779396"/>
          </a:xfrm>
        </p:spPr>
        <p:txBody>
          <a:bodyPr>
            <a:normAutofit fontScale="90000"/>
          </a:bodyPr>
          <a:lstStyle/>
          <a:p>
            <a:r>
              <a:rPr lang="en-US" dirty="0"/>
              <a:t>Selecting and supporting part-time and professionally embedded candidates</a:t>
            </a:r>
            <a:endParaRPr lang="en-US" dirty="0">
              <a:latin typeface="Century Gothic (Überschriften)"/>
            </a:endParaRPr>
          </a:p>
        </p:txBody>
      </p:sp>
      <p:sp>
        <p:nvSpPr>
          <p:cNvPr id="3" name="Inhaltsplatzhalter 2">
            <a:extLst>
              <a:ext uri="{FF2B5EF4-FFF2-40B4-BE49-F238E27FC236}">
                <a16:creationId xmlns:a16="http://schemas.microsoft.com/office/drawing/2014/main" id="{8D4A6B44-69D6-60B9-1845-ABBF323B5613}"/>
              </a:ext>
            </a:extLst>
          </p:cNvPr>
          <p:cNvSpPr>
            <a:spLocks noGrp="1"/>
          </p:cNvSpPr>
          <p:nvPr>
            <p:ph idx="1"/>
          </p:nvPr>
        </p:nvSpPr>
        <p:spPr>
          <a:xfrm>
            <a:off x="2033626" y="1872690"/>
            <a:ext cx="10158374" cy="4985309"/>
          </a:xfrm>
        </p:spPr>
        <p:txBody>
          <a:bodyPr>
            <a:normAutofit fontScale="92500" lnSpcReduction="20000"/>
          </a:bodyPr>
          <a:lstStyle/>
          <a:p>
            <a:pPr marL="0" indent="0">
              <a:buNone/>
            </a:pPr>
            <a:r>
              <a:rPr lang="en-US" dirty="0"/>
              <a:t>Part-time, employed, and professionally embedded candidates </a:t>
            </a:r>
            <a:r>
              <a:rPr lang="en-US" b="1" dirty="0"/>
              <a:t>can bring important strengths</a:t>
            </a:r>
            <a:r>
              <a:rPr lang="en-US" dirty="0"/>
              <a:t>:</a:t>
            </a:r>
          </a:p>
          <a:p>
            <a:r>
              <a:rPr lang="en-US" dirty="0"/>
              <a:t>strong professional motivation</a:t>
            </a:r>
          </a:p>
          <a:p>
            <a:r>
              <a:rPr lang="en-US" dirty="0"/>
              <a:t>practical experience and contextual knowledge</a:t>
            </a:r>
          </a:p>
          <a:p>
            <a:r>
              <a:rPr lang="en-US" dirty="0"/>
              <a:t>access to relevant research settings and networks</a:t>
            </a:r>
          </a:p>
          <a:p>
            <a:r>
              <a:rPr lang="en-US" dirty="0"/>
              <a:t>clear commitment to applied or practice-based research</a:t>
            </a:r>
          </a:p>
          <a:p>
            <a:pPr marL="0" indent="0">
              <a:buNone/>
            </a:pPr>
            <a:r>
              <a:rPr lang="en-US" dirty="0"/>
              <a:t>At the same time, supervisors and institutions should </a:t>
            </a:r>
            <a:r>
              <a:rPr lang="en-US" b="1" dirty="0"/>
              <a:t>assess feasibility carefully</a:t>
            </a:r>
            <a:r>
              <a:rPr lang="en-US" dirty="0"/>
              <a:t>:</a:t>
            </a:r>
          </a:p>
          <a:p>
            <a:r>
              <a:rPr lang="en-US" dirty="0"/>
              <a:t>Is there sufficient protected time for doctoral work?</a:t>
            </a:r>
          </a:p>
          <a:p>
            <a:r>
              <a:rPr lang="en-US" dirty="0"/>
              <a:t>Are expectations realistic given work and family responsibilities?</a:t>
            </a:r>
          </a:p>
          <a:p>
            <a:r>
              <a:rPr lang="en-US" dirty="0"/>
              <a:t>Does the candidate have access to the resources needed for research?</a:t>
            </a:r>
          </a:p>
          <a:p>
            <a:r>
              <a:rPr lang="en-US" dirty="0"/>
              <a:t>Is the proposed project manageable in scope and timeline?</a:t>
            </a:r>
          </a:p>
          <a:p>
            <a:r>
              <a:rPr lang="en-US" dirty="0"/>
              <a:t>Is there support from the employer or home institution where relevant?</a:t>
            </a:r>
          </a:p>
          <a:p>
            <a:r>
              <a:rPr lang="en-US" dirty="0"/>
              <a:t>Are communication, supervision, and milestone arrangements clear?</a:t>
            </a:r>
          </a:p>
          <a:p>
            <a:pPr marL="0" indent="0">
              <a:buNone/>
            </a:pPr>
            <a:br>
              <a:rPr lang="en-US" dirty="0"/>
            </a:br>
            <a:r>
              <a:rPr lang="en-US" b="1" dirty="0"/>
              <a:t>A strong candidate is not only someone with potential, but someone whose doctoral project is feasible within their real-life context.</a:t>
            </a:r>
          </a:p>
          <a:p>
            <a:endParaRPr lang="en-US" sz="1800" dirty="0">
              <a:latin typeface="Century Gothic (Textkörper)"/>
              <a:cs typeface="Calibri" panose="020F0502020204030204" pitchFamily="34" charset="0"/>
            </a:endParaRPr>
          </a:p>
          <a:p>
            <a:endParaRPr lang="de-AT" sz="1800" dirty="0">
              <a:latin typeface="Century Gothic (Textkörper)"/>
              <a:cs typeface="Calibri" panose="020F0502020204030204" pitchFamily="34" charset="0"/>
            </a:endParaRPr>
          </a:p>
        </p:txBody>
      </p:sp>
      <p:sp>
        <p:nvSpPr>
          <p:cNvPr id="4" name="Foliennummernplatzhalter 3">
            <a:extLst>
              <a:ext uri="{FF2B5EF4-FFF2-40B4-BE49-F238E27FC236}">
                <a16:creationId xmlns:a16="http://schemas.microsoft.com/office/drawing/2014/main" id="{09D6524D-3550-6283-8274-2626AB3FC6F0}"/>
              </a:ext>
            </a:extLst>
          </p:cNvPr>
          <p:cNvSpPr>
            <a:spLocks noGrp="1"/>
          </p:cNvSpPr>
          <p:nvPr>
            <p:ph type="sldNum" sz="quarter" idx="12"/>
          </p:nvPr>
        </p:nvSpPr>
        <p:spPr/>
        <p:txBody>
          <a:bodyPr/>
          <a:lstStyle/>
          <a:p>
            <a:fld id="{D57F1E4F-1CFF-5643-939E-217C01CDF565}" type="slidenum">
              <a:rPr lang="en-US" smtClean="0"/>
              <a:pPr/>
              <a:t>15</a:t>
            </a:fld>
            <a:endParaRPr lang="en-US" dirty="0"/>
          </a:p>
        </p:txBody>
      </p:sp>
      <p:pic>
        <p:nvPicPr>
          <p:cNvPr id="5" name="Grafik 5" descr="Nach rechts zeigender Finger, Handrücken Silhouette">
            <a:extLst>
              <a:ext uri="{FF2B5EF4-FFF2-40B4-BE49-F238E27FC236}">
                <a16:creationId xmlns:a16="http://schemas.microsoft.com/office/drawing/2014/main" id="{026E4EC9-AAE4-60ED-1366-C41A54543F8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7716" y="5943599"/>
            <a:ext cx="914400" cy="914400"/>
          </a:xfrm>
          <a:prstGeom prst="rect">
            <a:avLst/>
          </a:prstGeom>
        </p:spPr>
      </p:pic>
    </p:spTree>
    <p:extLst>
      <p:ext uri="{BB962C8B-B14F-4D97-AF65-F5344CB8AC3E}">
        <p14:creationId xmlns:p14="http://schemas.microsoft.com/office/powerpoint/2010/main" val="1206012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DB8D8-F8A2-E4AB-77DE-27A95B43472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B308253-F90E-B7CA-25F1-E5041FA5DE71}"/>
              </a:ext>
            </a:extLst>
          </p:cNvPr>
          <p:cNvSpPr>
            <a:spLocks noGrp="1"/>
          </p:cNvSpPr>
          <p:nvPr>
            <p:ph type="title"/>
          </p:nvPr>
        </p:nvSpPr>
        <p:spPr>
          <a:xfrm>
            <a:off x="2299048" y="580646"/>
            <a:ext cx="9710072" cy="779396"/>
          </a:xfrm>
        </p:spPr>
        <p:txBody>
          <a:bodyPr>
            <a:normAutofit/>
          </a:bodyPr>
          <a:lstStyle/>
          <a:p>
            <a:r>
              <a:rPr lang="en-US" dirty="0">
                <a:latin typeface="Century Gothic (Überschriften)"/>
              </a:rPr>
              <a:t>Learning from the Scholarly Literature</a:t>
            </a:r>
          </a:p>
        </p:txBody>
      </p:sp>
      <p:sp>
        <p:nvSpPr>
          <p:cNvPr id="3" name="Inhaltsplatzhalter 2">
            <a:extLst>
              <a:ext uri="{FF2B5EF4-FFF2-40B4-BE49-F238E27FC236}">
                <a16:creationId xmlns:a16="http://schemas.microsoft.com/office/drawing/2014/main" id="{479B7C58-A502-3DAC-B414-79C7AD4075F5}"/>
              </a:ext>
            </a:extLst>
          </p:cNvPr>
          <p:cNvSpPr>
            <a:spLocks noGrp="1"/>
          </p:cNvSpPr>
          <p:nvPr>
            <p:ph idx="1"/>
          </p:nvPr>
        </p:nvSpPr>
        <p:spPr>
          <a:xfrm>
            <a:off x="1836096" y="1467854"/>
            <a:ext cx="10308492" cy="5390146"/>
          </a:xfrm>
        </p:spPr>
        <p:txBody>
          <a:bodyPr>
            <a:noAutofit/>
          </a:bodyPr>
          <a:lstStyle/>
          <a:p>
            <a:r>
              <a:rPr lang="en-US" sz="1900" b="1" dirty="0"/>
              <a:t>Target the Roots of Attrition during Selection:</a:t>
            </a:r>
            <a:r>
              <a:rPr lang="en-US" sz="1900" dirty="0"/>
              <a:t> Because </a:t>
            </a:r>
            <a:r>
              <a:rPr lang="en-US" sz="1900" b="1" dirty="0"/>
              <a:t>lack of motivation and lack of ability</a:t>
            </a:r>
            <a:r>
              <a:rPr lang="en-US" sz="1900" dirty="0"/>
              <a:t> (specifically writing, learning, and social skills) are the primary reasons for premature termination, selection criteria must explicitly evaluate these traits rather than assuming they will develop later.</a:t>
            </a:r>
          </a:p>
          <a:p>
            <a:r>
              <a:rPr lang="en-US" sz="1900" b="1" dirty="0"/>
              <a:t>Be Wary of the "Safe Choice" Bias:</a:t>
            </a:r>
            <a:r>
              <a:rPr lang="en-US" sz="1900" dirty="0"/>
              <a:t> Many supervisors prefer "knowing the applicant" (internal recruitment) because it feels like a safe choice with high predictive value. However, this can </a:t>
            </a:r>
            <a:r>
              <a:rPr lang="en-US" sz="1900" b="1" dirty="0"/>
              <a:t>limit the diversity of the research group</a:t>
            </a:r>
            <a:r>
              <a:rPr lang="en-US" sz="1900" dirty="0"/>
              <a:t> and should be balanced with objective assessment methods for external candidates.</a:t>
            </a:r>
          </a:p>
          <a:p>
            <a:r>
              <a:rPr lang="en-US" sz="1900" b="1" dirty="0"/>
              <a:t>Prioritize Communication:</a:t>
            </a:r>
            <a:r>
              <a:rPr lang="en-US" sz="1900" dirty="0"/>
              <a:t> PhD selection should prioritize </a:t>
            </a:r>
            <a:r>
              <a:rPr lang="en-US" sz="1900" b="1" dirty="0"/>
              <a:t>effective communication between the student and the supervisor</a:t>
            </a:r>
            <a:r>
              <a:rPr lang="en-US" sz="1900" dirty="0"/>
              <a:t> and the candidate's specific research abilities.</a:t>
            </a:r>
          </a:p>
          <a:p>
            <a:r>
              <a:rPr lang="en-US" sz="1900" b="1" dirty="0">
                <a:latin typeface="Century Gothic (Textkörper)"/>
                <a:cs typeface="Calibri" panose="020F0502020204030204" pitchFamily="34" charset="0"/>
              </a:rPr>
              <a:t>Move Toward a Comprehensive Assessment Model</a:t>
            </a:r>
            <a:r>
              <a:rPr lang="en-US" sz="1900" dirty="0">
                <a:latin typeface="Century Gothic (Textkörper)"/>
                <a:cs typeface="Calibri" panose="020F0502020204030204" pitchFamily="34" charset="0"/>
              </a:rPr>
              <a:t>: Rather than relying on a single measure, supervisors should use a combination of different techniques </a:t>
            </a:r>
            <a:r>
              <a:rPr lang="en-US" sz="1900" dirty="0" err="1">
                <a:latin typeface="Century Gothic (Textkörper)"/>
                <a:cs typeface="Calibri" panose="020F0502020204030204" pitchFamily="34" charset="0"/>
              </a:rPr>
              <a:t>auch</a:t>
            </a:r>
            <a:r>
              <a:rPr lang="en-US" sz="1900" dirty="0">
                <a:latin typeface="Century Gothic (Textkörper)"/>
                <a:cs typeface="Calibri" panose="020F0502020204030204" pitchFamily="34" charset="0"/>
              </a:rPr>
              <a:t> as </a:t>
            </a:r>
            <a:r>
              <a:rPr lang="en-US" sz="1900" b="1" dirty="0">
                <a:latin typeface="Century Gothic (Textkörper)"/>
                <a:cs typeface="Calibri" panose="020F0502020204030204" pitchFamily="34" charset="0"/>
              </a:rPr>
              <a:t>Structured Interviews </a:t>
            </a:r>
            <a:r>
              <a:rPr lang="en-US" sz="1900" dirty="0">
                <a:latin typeface="Century Gothic (Textkörper)"/>
                <a:cs typeface="Calibri" panose="020F0502020204030204" pitchFamily="34" charset="0"/>
              </a:rPr>
              <a:t>(well-prepared and systematic rather than conversational), </a:t>
            </a:r>
            <a:r>
              <a:rPr lang="en-US" sz="1900" b="1" dirty="0">
                <a:latin typeface="Century Gothic (Textkörper)"/>
                <a:cs typeface="Calibri" panose="020F0502020204030204" pitchFamily="34" charset="0"/>
              </a:rPr>
              <a:t>Task-Oriented Evaluations </a:t>
            </a:r>
            <a:r>
              <a:rPr lang="en-US" sz="1900" dirty="0">
                <a:latin typeface="Century Gothic (Textkörper)"/>
                <a:cs typeface="Calibri" panose="020F0502020204030204" pitchFamily="34" charset="0"/>
              </a:rPr>
              <a:t>(giving the applicant a specific task to assess their ability to work and think independently) and </a:t>
            </a:r>
            <a:r>
              <a:rPr lang="en-US" sz="1900" b="1" dirty="0">
                <a:latin typeface="Century Gothic (Textkörper)"/>
                <a:cs typeface="Calibri" panose="020F0502020204030204" pitchFamily="34" charset="0"/>
              </a:rPr>
              <a:t>Personality Testing </a:t>
            </a:r>
            <a:r>
              <a:rPr lang="en-US" sz="1900" dirty="0">
                <a:latin typeface="Century Gothic (Textkörper)"/>
                <a:cs typeface="Calibri" panose="020F0502020204030204" pitchFamily="34" charset="0"/>
              </a:rPr>
              <a:t>(e.g., the Five Factor Model). </a:t>
            </a:r>
            <a:endParaRPr lang="en-US" sz="1200" dirty="0">
              <a:latin typeface="Century Gothic (Textkörper)"/>
              <a:cs typeface="Calibri" panose="020F0502020204030204" pitchFamily="34" charset="0"/>
            </a:endParaRPr>
          </a:p>
        </p:txBody>
      </p:sp>
      <p:sp>
        <p:nvSpPr>
          <p:cNvPr id="4" name="Foliennummernplatzhalter 3">
            <a:extLst>
              <a:ext uri="{FF2B5EF4-FFF2-40B4-BE49-F238E27FC236}">
                <a16:creationId xmlns:a16="http://schemas.microsoft.com/office/drawing/2014/main" id="{28740082-8BDE-62A4-2677-BCACE07B865C}"/>
              </a:ext>
            </a:extLst>
          </p:cNvPr>
          <p:cNvSpPr>
            <a:spLocks noGrp="1"/>
          </p:cNvSpPr>
          <p:nvPr>
            <p:ph type="sldNum" sz="quarter" idx="12"/>
          </p:nvPr>
        </p:nvSpPr>
        <p:spPr/>
        <p:txBody>
          <a:bodyPr/>
          <a:lstStyle/>
          <a:p>
            <a:fld id="{D57F1E4F-1CFF-5643-939E-217C01CDF565}" type="slidenum">
              <a:rPr lang="en-US" smtClean="0"/>
              <a:pPr/>
              <a:t>16</a:t>
            </a:fld>
            <a:endParaRPr lang="en-US" dirty="0"/>
          </a:p>
        </p:txBody>
      </p:sp>
      <p:pic>
        <p:nvPicPr>
          <p:cNvPr id="6" name="Graphic 5" descr="Books with solid fill">
            <a:extLst>
              <a:ext uri="{FF2B5EF4-FFF2-40B4-BE49-F238E27FC236}">
                <a16:creationId xmlns:a16="http://schemas.microsoft.com/office/drawing/2014/main" id="{269F4D40-492B-7C88-BA8F-A91BDDB42B0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1695" y="1413934"/>
            <a:ext cx="914400" cy="914400"/>
          </a:xfrm>
          <a:prstGeom prst="rect">
            <a:avLst/>
          </a:prstGeom>
        </p:spPr>
      </p:pic>
      <p:sp>
        <p:nvSpPr>
          <p:cNvPr id="9" name="TextBox 8">
            <a:extLst>
              <a:ext uri="{FF2B5EF4-FFF2-40B4-BE49-F238E27FC236}">
                <a16:creationId xmlns:a16="http://schemas.microsoft.com/office/drawing/2014/main" id="{2B699572-85CE-DBA5-3E78-42865778E500}"/>
              </a:ext>
            </a:extLst>
          </p:cNvPr>
          <p:cNvSpPr txBox="1"/>
          <p:nvPr/>
        </p:nvSpPr>
        <p:spPr>
          <a:xfrm>
            <a:off x="2353235" y="1136935"/>
            <a:ext cx="2125903" cy="276999"/>
          </a:xfrm>
          <a:prstGeom prst="rect">
            <a:avLst/>
          </a:prstGeom>
          <a:noFill/>
        </p:spPr>
        <p:txBody>
          <a:bodyPr wrap="none" rtlCol="0">
            <a:spAutoFit/>
          </a:bodyPr>
          <a:lstStyle/>
          <a:p>
            <a:r>
              <a:rPr lang="en-US" sz="1200" dirty="0">
                <a:latin typeface="Century Gothic (Textkörper)"/>
                <a:cs typeface="Calibri" panose="020F0502020204030204" pitchFamily="34" charset="0"/>
              </a:rPr>
              <a:t>See references (1) and (2)</a:t>
            </a:r>
            <a:endParaRPr lang="de-DE" sz="1200" dirty="0"/>
          </a:p>
        </p:txBody>
      </p:sp>
    </p:spTree>
    <p:extLst>
      <p:ext uri="{BB962C8B-B14F-4D97-AF65-F5344CB8AC3E}">
        <p14:creationId xmlns:p14="http://schemas.microsoft.com/office/powerpoint/2010/main" val="402049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4A6E5-28B0-F2D5-188B-852FF72C6C6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E6D6486-164C-6FE2-3E6B-F47DD0835444}"/>
              </a:ext>
            </a:extLst>
          </p:cNvPr>
          <p:cNvSpPr>
            <a:spLocks noGrp="1"/>
          </p:cNvSpPr>
          <p:nvPr>
            <p:ph type="title"/>
          </p:nvPr>
        </p:nvSpPr>
        <p:spPr>
          <a:xfrm>
            <a:off x="2299048" y="580646"/>
            <a:ext cx="7104388" cy="779396"/>
          </a:xfrm>
        </p:spPr>
        <p:txBody>
          <a:bodyPr/>
          <a:lstStyle/>
          <a:p>
            <a:r>
              <a:rPr lang="en-US" dirty="0">
                <a:latin typeface="Century Gothic (Überschriften)"/>
              </a:rPr>
              <a:t>Concluding tips</a:t>
            </a:r>
          </a:p>
        </p:txBody>
      </p:sp>
      <p:sp>
        <p:nvSpPr>
          <p:cNvPr id="3" name="Inhaltsplatzhalter 2">
            <a:extLst>
              <a:ext uri="{FF2B5EF4-FFF2-40B4-BE49-F238E27FC236}">
                <a16:creationId xmlns:a16="http://schemas.microsoft.com/office/drawing/2014/main" id="{822BC467-9B4A-DAD5-A0F4-B26BB055E797}"/>
              </a:ext>
            </a:extLst>
          </p:cNvPr>
          <p:cNvSpPr>
            <a:spLocks noGrp="1"/>
          </p:cNvSpPr>
          <p:nvPr>
            <p:ph idx="1"/>
          </p:nvPr>
        </p:nvSpPr>
        <p:spPr>
          <a:xfrm>
            <a:off x="2228710" y="1467854"/>
            <a:ext cx="9963290" cy="5390146"/>
          </a:xfrm>
        </p:spPr>
        <p:txBody>
          <a:bodyPr>
            <a:normAutofit/>
          </a:bodyPr>
          <a:lstStyle/>
          <a:p>
            <a:r>
              <a:rPr lang="en-US" sz="1800" dirty="0">
                <a:latin typeface="Century Gothic (Textkörper)"/>
                <a:cs typeface="Calibri" panose="020F0502020204030204" pitchFamily="34" charset="0"/>
              </a:rPr>
              <a:t>Evaluate the candidate's genuine interest in the research topic and their motivation for pursuing a PhD</a:t>
            </a:r>
          </a:p>
          <a:p>
            <a:r>
              <a:rPr lang="en-US" sz="1800" dirty="0">
                <a:latin typeface="Century Gothic (Textkörper)"/>
                <a:cs typeface="Calibri" panose="020F0502020204030204" pitchFamily="34" charset="0"/>
              </a:rPr>
              <a:t>A PhD journey is challenging - Assess the candidate's ability to handle setbacks and adapt to changing circumstances </a:t>
            </a:r>
          </a:p>
          <a:p>
            <a:r>
              <a:rPr lang="en-US" sz="1800" dirty="0">
                <a:latin typeface="Century Gothic (Textkörper)"/>
                <a:cs typeface="Calibri" panose="020F0502020204030204" pitchFamily="34" charset="0"/>
              </a:rPr>
              <a:t>Consider their fit with the research group's culture and the supervisor's working style</a:t>
            </a:r>
          </a:p>
          <a:p>
            <a:r>
              <a:rPr lang="en-US" sz="1800" dirty="0">
                <a:latin typeface="Century Gothic (Textkörper)"/>
                <a:cs typeface="Calibri" panose="020F0502020204030204" pitchFamily="34" charset="0"/>
              </a:rPr>
              <a:t>If you are transparent about your research topics of interest, then it is more likely you will be approached by doctoral students seeking supervision in topic areas which fit</a:t>
            </a:r>
          </a:p>
          <a:p>
            <a:r>
              <a:rPr lang="en-US" dirty="0">
                <a:latin typeface="Century Gothic (Textkörper)"/>
                <a:cs typeface="Calibri" panose="020F0502020204030204" pitchFamily="34" charset="0"/>
              </a:rPr>
              <a:t>Look for curiosity, critical thinking, and problem-solving skills</a:t>
            </a:r>
          </a:p>
          <a:p>
            <a:r>
              <a:rPr lang="en-US" sz="1800" dirty="0">
                <a:latin typeface="Century Gothic (Textkörper)"/>
                <a:cs typeface="Calibri" panose="020F0502020204030204" pitchFamily="34" charset="0"/>
              </a:rPr>
              <a:t>Join forces in the recruitment and selection process and gain more international visibility</a:t>
            </a:r>
          </a:p>
          <a:p>
            <a:r>
              <a:rPr lang="en-US" dirty="0">
                <a:latin typeface="Century Gothic (Textkörper)"/>
                <a:cs typeface="Calibri" panose="020F0502020204030204" pitchFamily="34" charset="0"/>
              </a:rPr>
              <a:t>Study the application carefully, identify gaps and search for p</a:t>
            </a:r>
            <a:r>
              <a:rPr lang="en-US" dirty="0"/>
              <a:t>otential for independent and innovative research</a:t>
            </a:r>
          </a:p>
          <a:p>
            <a:r>
              <a:rPr lang="en-US" dirty="0">
                <a:latin typeface="Century Gothic (Textkörper)"/>
                <a:cs typeface="Calibri" panose="020F0502020204030204" pitchFamily="34" charset="0"/>
              </a:rPr>
              <a:t>Set out your selection criteria in writing and discuss them with your colleagues</a:t>
            </a:r>
          </a:p>
          <a:p>
            <a:r>
              <a:rPr lang="en-US" dirty="0">
                <a:latin typeface="Century Gothic (Textkörper)"/>
                <a:cs typeface="Calibri" panose="020F0502020204030204" pitchFamily="34" charset="0"/>
              </a:rPr>
              <a:t>In case of doubts about a candidate, it is better to slow down the process and consult with a colleague</a:t>
            </a:r>
          </a:p>
          <a:p>
            <a:endParaRPr lang="en-US" sz="1800" dirty="0">
              <a:latin typeface="Century Gothic (Textkörper)"/>
              <a:cs typeface="Calibri" panose="020F0502020204030204" pitchFamily="34" charset="0"/>
            </a:endParaRPr>
          </a:p>
          <a:p>
            <a:endParaRPr lang="de-AT" sz="1800" dirty="0">
              <a:latin typeface="Century Gothic (Textkörper)"/>
              <a:cs typeface="Calibri" panose="020F0502020204030204" pitchFamily="34" charset="0"/>
            </a:endParaRPr>
          </a:p>
        </p:txBody>
      </p:sp>
      <p:sp>
        <p:nvSpPr>
          <p:cNvPr id="4" name="Foliennummernplatzhalter 3">
            <a:extLst>
              <a:ext uri="{FF2B5EF4-FFF2-40B4-BE49-F238E27FC236}">
                <a16:creationId xmlns:a16="http://schemas.microsoft.com/office/drawing/2014/main" id="{A809A73B-CA55-434A-A5F4-62CA43D073FE}"/>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42650896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525EC-3B98-0DBA-7818-B99C6D9828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7DE7A9-F774-199A-E7E0-C5AE04952F42}"/>
              </a:ext>
            </a:extLst>
          </p:cNvPr>
          <p:cNvSpPr>
            <a:spLocks noGrp="1"/>
          </p:cNvSpPr>
          <p:nvPr>
            <p:ph type="title"/>
          </p:nvPr>
        </p:nvSpPr>
        <p:spPr>
          <a:xfrm>
            <a:off x="2642155" y="732310"/>
            <a:ext cx="8911687" cy="1280890"/>
          </a:xfrm>
        </p:spPr>
        <p:txBody>
          <a:bodyPr/>
          <a:lstStyle/>
          <a:p>
            <a:r>
              <a:rPr lang="en-US" dirty="0"/>
              <a:t>Key takeaways of Module 2</a:t>
            </a:r>
          </a:p>
        </p:txBody>
      </p:sp>
      <p:sp>
        <p:nvSpPr>
          <p:cNvPr id="3" name="Content Placeholder 2">
            <a:extLst>
              <a:ext uri="{FF2B5EF4-FFF2-40B4-BE49-F238E27FC236}">
                <a16:creationId xmlns:a16="http://schemas.microsoft.com/office/drawing/2014/main" id="{1297F709-1DB7-DB9B-A7F7-B45DFD9823D4}"/>
              </a:ext>
            </a:extLst>
          </p:cNvPr>
          <p:cNvSpPr>
            <a:spLocks noGrp="1"/>
          </p:cNvSpPr>
          <p:nvPr>
            <p:ph idx="1"/>
          </p:nvPr>
        </p:nvSpPr>
        <p:spPr>
          <a:xfrm>
            <a:off x="2642155" y="1594984"/>
            <a:ext cx="9484600" cy="5097069"/>
          </a:xfrm>
        </p:spPr>
        <p:txBody>
          <a:bodyPr>
            <a:noAutofit/>
          </a:bodyPr>
          <a:lstStyle/>
          <a:p>
            <a:r>
              <a:rPr lang="en-US" sz="2100" b="1" dirty="0"/>
              <a:t>Distinguish recruitment from selection</a:t>
            </a:r>
            <a:r>
              <a:rPr lang="en-US" sz="2100" dirty="0"/>
              <a:t>: Recruitment is the foundational step of building a pool of qualified talent through broad communication, while selection is the separate process of filtering that pool to evaluate the best "fit“.</a:t>
            </a:r>
          </a:p>
          <a:p>
            <a:r>
              <a:rPr lang="en-US" sz="2100" b="1" dirty="0"/>
              <a:t>Accepting a candidate is a major responsibility</a:t>
            </a:r>
            <a:r>
              <a:rPr lang="en-US" sz="2100" dirty="0"/>
              <a:t>: Admissions decisions have enormous time and financial consequences. </a:t>
            </a:r>
          </a:p>
          <a:p>
            <a:r>
              <a:rPr lang="en-US" sz="2100" b="1" dirty="0"/>
              <a:t>Successful selection evaluates more than just grades</a:t>
            </a:r>
            <a:r>
              <a:rPr lang="en-US" sz="2100" dirty="0"/>
              <a:t>; it assesses the alignment of current research interests, research expertise, team culture, and interpersonal motivation.</a:t>
            </a:r>
          </a:p>
          <a:p>
            <a:r>
              <a:rPr lang="en-US" sz="2100" b="1" dirty="0"/>
              <a:t>Proactive communication improves pool quality</a:t>
            </a:r>
            <a:r>
              <a:rPr lang="en-US" sz="2100" dirty="0"/>
              <a:t>: Clear, informative websites and publicized research interests increase visibility and attract candidates who are already seeking supervision in areas where the supervisor is most comfortable</a:t>
            </a:r>
          </a:p>
        </p:txBody>
      </p:sp>
      <p:sp>
        <p:nvSpPr>
          <p:cNvPr id="4" name="Foliennummernplatzhalter 3">
            <a:extLst>
              <a:ext uri="{FF2B5EF4-FFF2-40B4-BE49-F238E27FC236}">
                <a16:creationId xmlns:a16="http://schemas.microsoft.com/office/drawing/2014/main" id="{E80150FB-DF67-025C-357F-04FFE28AE0F6}"/>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18</a:t>
            </a:fld>
            <a:endParaRPr lang="en-US" dirty="0"/>
          </a:p>
        </p:txBody>
      </p:sp>
      <p:pic>
        <p:nvPicPr>
          <p:cNvPr id="5" name="Graphic 4" descr="Open hand outline">
            <a:extLst>
              <a:ext uri="{FF2B5EF4-FFF2-40B4-BE49-F238E27FC236}">
                <a16:creationId xmlns:a16="http://schemas.microsoft.com/office/drawing/2014/main" id="{C1743863-6C52-F3A3-8141-79ED6379B9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695" y="2427936"/>
            <a:ext cx="914400" cy="914400"/>
          </a:xfrm>
          <a:prstGeom prst="rect">
            <a:avLst/>
          </a:prstGeom>
        </p:spPr>
      </p:pic>
      <p:pic>
        <p:nvPicPr>
          <p:cNvPr id="7" name="Graphic 6" descr="CheckList outline">
            <a:extLst>
              <a:ext uri="{FF2B5EF4-FFF2-40B4-BE49-F238E27FC236}">
                <a16:creationId xmlns:a16="http://schemas.microsoft.com/office/drawing/2014/main" id="{78B8E90C-D02A-0C1A-52D8-3702573B10C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21695" y="1795498"/>
            <a:ext cx="914400" cy="914400"/>
          </a:xfrm>
          <a:prstGeom prst="rect">
            <a:avLst/>
          </a:prstGeom>
        </p:spPr>
      </p:pic>
    </p:spTree>
    <p:extLst>
      <p:ext uri="{BB962C8B-B14F-4D97-AF65-F5344CB8AC3E}">
        <p14:creationId xmlns:p14="http://schemas.microsoft.com/office/powerpoint/2010/main" val="23362789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13796A-12BF-8CF7-D657-8558F19814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D6800E-52D6-DB57-DF0F-C7E5CCD59E74}"/>
              </a:ext>
            </a:extLst>
          </p:cNvPr>
          <p:cNvSpPr>
            <a:spLocks noGrp="1"/>
          </p:cNvSpPr>
          <p:nvPr>
            <p:ph type="title"/>
          </p:nvPr>
        </p:nvSpPr>
        <p:spPr>
          <a:xfrm>
            <a:off x="2640338" y="624110"/>
            <a:ext cx="8911687" cy="1280890"/>
          </a:xfrm>
        </p:spPr>
        <p:txBody>
          <a:bodyPr/>
          <a:lstStyle/>
          <a:p>
            <a:r>
              <a:rPr lang="en-US" dirty="0"/>
              <a:t>References</a:t>
            </a:r>
          </a:p>
        </p:txBody>
      </p:sp>
      <p:sp>
        <p:nvSpPr>
          <p:cNvPr id="3" name="Content Placeholder 2">
            <a:extLst>
              <a:ext uri="{FF2B5EF4-FFF2-40B4-BE49-F238E27FC236}">
                <a16:creationId xmlns:a16="http://schemas.microsoft.com/office/drawing/2014/main" id="{EAF14BA3-354D-9427-B66F-08F150FCDF8C}"/>
              </a:ext>
            </a:extLst>
          </p:cNvPr>
          <p:cNvSpPr>
            <a:spLocks noGrp="1"/>
          </p:cNvSpPr>
          <p:nvPr>
            <p:ph idx="1"/>
          </p:nvPr>
        </p:nvSpPr>
        <p:spPr>
          <a:xfrm>
            <a:off x="2636625" y="1540189"/>
            <a:ext cx="8566468" cy="5070584"/>
          </a:xfrm>
        </p:spPr>
        <p:txBody>
          <a:bodyPr>
            <a:noAutofit/>
          </a:bodyPr>
          <a:lstStyle/>
          <a:p>
            <a:pPr>
              <a:buFont typeface="+mj-lt"/>
              <a:buAutoNum type="arabicParenBoth"/>
            </a:pPr>
            <a:r>
              <a:rPr lang="en-US" sz="1400" dirty="0"/>
              <a:t>L. </a:t>
            </a:r>
            <a:r>
              <a:rPr lang="en-US" sz="1400" dirty="0" err="1"/>
              <a:t>Mantai</a:t>
            </a:r>
            <a:r>
              <a:rPr lang="en-US" sz="1400" dirty="0"/>
              <a:t> and M. Marrone, “Identifying skills, qualifications, and attributes expected to do a PhD,” </a:t>
            </a:r>
            <a:r>
              <a:rPr lang="en-US" sz="1400" i="1" dirty="0"/>
              <a:t>Studies in Higher Education</a:t>
            </a:r>
            <a:r>
              <a:rPr lang="en-US" sz="1400" dirty="0"/>
              <a:t>, vol. 47, no. 11, pp. 2273–2286, Apr. 2022, </a:t>
            </a:r>
            <a:r>
              <a:rPr lang="en-US" sz="1400" dirty="0" err="1"/>
              <a:t>doi</a:t>
            </a:r>
            <a:r>
              <a:rPr lang="en-US" sz="1400" dirty="0"/>
              <a:t>: 10.1080/03075079.2022.2061444.</a:t>
            </a:r>
          </a:p>
          <a:p>
            <a:pPr>
              <a:buFont typeface="+mj-lt"/>
              <a:buAutoNum type="arabicParenBoth"/>
            </a:pPr>
            <a:r>
              <a:rPr lang="en-US" sz="1400" dirty="0"/>
              <a:t>Johansson, J., Benediktsson, Í. Ö., &amp; Husted, B. (2014). Assessing applicants for PhD-positions: How to pick the right one?. In </a:t>
            </a:r>
            <a:r>
              <a:rPr lang="en-US" sz="1400" i="1" dirty="0"/>
              <a:t>LTH: s 8: e </a:t>
            </a:r>
            <a:r>
              <a:rPr lang="en-US" sz="1400" i="1" dirty="0" err="1"/>
              <a:t>pedagogiska</a:t>
            </a:r>
            <a:r>
              <a:rPr lang="en-US" sz="1400" i="1" dirty="0"/>
              <a:t> </a:t>
            </a:r>
            <a:r>
              <a:rPr lang="en-US" sz="1400" i="1" dirty="0" err="1"/>
              <a:t>inspirationskonferens</a:t>
            </a:r>
            <a:r>
              <a:rPr lang="en-US" sz="1400" i="1" dirty="0"/>
              <a:t>, 2014</a:t>
            </a:r>
            <a:r>
              <a:rPr lang="en-US" sz="1400" dirty="0"/>
              <a:t>. Lund University. </a:t>
            </a:r>
            <a:r>
              <a:rPr lang="en-US" sz="1400" dirty="0">
                <a:hlinkClick r:id="rId2"/>
              </a:rPr>
              <a:t>https://portal.research.lu.se/files/73187052/8053698.pdf</a:t>
            </a:r>
            <a:r>
              <a:rPr lang="en-US" sz="1400" dirty="0"/>
              <a:t> </a:t>
            </a:r>
          </a:p>
          <a:p>
            <a:pPr>
              <a:buFont typeface="+mj-lt"/>
              <a:buAutoNum type="arabicParenBoth"/>
            </a:pPr>
            <a:r>
              <a:rPr lang="en-US" sz="1400" dirty="0"/>
              <a:t>Van </a:t>
            </a:r>
            <a:r>
              <a:rPr lang="en-US" sz="1400" dirty="0" err="1"/>
              <a:t>Rooij</a:t>
            </a:r>
            <a:r>
              <a:rPr lang="en-US" sz="1400" dirty="0"/>
              <a:t>, E., </a:t>
            </a:r>
            <a:r>
              <a:rPr lang="en-US" sz="1400" dirty="0" err="1"/>
              <a:t>Fokkens</a:t>
            </a:r>
            <a:r>
              <a:rPr lang="en-US" sz="1400" dirty="0"/>
              <a:t>-Bruinsma, M., &amp; Jansen, E. (2021). Factors that influence PhD candidates’ success: the importance of PhD project characteristics. </a:t>
            </a:r>
            <a:r>
              <a:rPr lang="en-US" sz="1400" i="1" dirty="0"/>
              <a:t>Studies in Continuing Education</a:t>
            </a:r>
            <a:r>
              <a:rPr lang="en-US" sz="1400" dirty="0"/>
              <a:t>, </a:t>
            </a:r>
            <a:r>
              <a:rPr lang="en-US" sz="1400" i="1" dirty="0"/>
              <a:t>43</a:t>
            </a:r>
            <a:r>
              <a:rPr lang="en-US" sz="1400" dirty="0"/>
              <a:t>(1), 48-67.</a:t>
            </a:r>
          </a:p>
          <a:p>
            <a:pPr>
              <a:buFont typeface="+mj-lt"/>
              <a:buAutoNum type="arabicParenBoth"/>
            </a:pPr>
            <a:endParaRPr lang="en-US" sz="1400" dirty="0"/>
          </a:p>
          <a:p>
            <a:pPr>
              <a:buFont typeface="+mj-lt"/>
              <a:buAutoNum type="arabicParenBoth"/>
            </a:pPr>
            <a:endParaRPr lang="en-US" sz="1400" dirty="0"/>
          </a:p>
        </p:txBody>
      </p:sp>
      <p:sp>
        <p:nvSpPr>
          <p:cNvPr id="4" name="Foliennummernplatzhalter 3">
            <a:extLst>
              <a:ext uri="{FF2B5EF4-FFF2-40B4-BE49-F238E27FC236}">
                <a16:creationId xmlns:a16="http://schemas.microsoft.com/office/drawing/2014/main" id="{0E9010FA-0791-960A-8105-D83E28AB98D4}"/>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580368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D3B92-DF38-7B0E-393A-09E3541F80CD}"/>
              </a:ext>
            </a:extLst>
          </p:cNvPr>
          <p:cNvSpPr>
            <a:spLocks noGrp="1"/>
          </p:cNvSpPr>
          <p:nvPr>
            <p:ph type="title"/>
          </p:nvPr>
        </p:nvSpPr>
        <p:spPr>
          <a:xfrm>
            <a:off x="2046513" y="787782"/>
            <a:ext cx="9190383" cy="564390"/>
          </a:xfrm>
        </p:spPr>
        <p:txBody>
          <a:bodyPr>
            <a:normAutofit fontScale="90000"/>
          </a:bodyPr>
          <a:lstStyle/>
          <a:p>
            <a:pPr>
              <a:defRPr/>
            </a:pPr>
            <a:r>
              <a:rPr lang="en-US" sz="4000" dirty="0"/>
              <a:t>Module Aim and expected outcome</a:t>
            </a:r>
            <a:br>
              <a:rPr lang="en-US"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F20C139-3833-1CFB-9FDA-AEA846AA4ACE}"/>
              </a:ext>
            </a:extLst>
          </p:cNvPr>
          <p:cNvSpPr>
            <a:spLocks noGrp="1"/>
          </p:cNvSpPr>
          <p:nvPr>
            <p:ph idx="1"/>
          </p:nvPr>
        </p:nvSpPr>
        <p:spPr>
          <a:xfrm>
            <a:off x="1981199" y="1792513"/>
            <a:ext cx="9872134" cy="5007914"/>
          </a:xfrm>
        </p:spPr>
        <p:txBody>
          <a:bodyPr>
            <a:noAutofit/>
          </a:bodyPr>
          <a:lstStyle/>
          <a:p>
            <a:pPr marL="128588" lvl="1" indent="0">
              <a:buClr>
                <a:srgbClr val="1CADE4"/>
              </a:buClr>
              <a:buNone/>
              <a:defRPr/>
            </a:pPr>
            <a:r>
              <a:rPr lang="en-US" sz="2400" b="1" dirty="0">
                <a:solidFill>
                  <a:srgbClr val="A53010"/>
                </a:solidFill>
              </a:rPr>
              <a:t>Objective</a:t>
            </a:r>
            <a:r>
              <a:rPr lang="en-US" sz="2400" dirty="0"/>
              <a:t>: </a:t>
            </a:r>
          </a:p>
          <a:p>
            <a:pPr marL="128588" lvl="1" indent="0">
              <a:buClr>
                <a:srgbClr val="1CADE4"/>
              </a:buClr>
              <a:buNone/>
              <a:defRPr/>
            </a:pPr>
            <a:r>
              <a:rPr lang="en-US" sz="2400" dirty="0"/>
              <a:t>This module aims to equip PhD supervisors with the best practices for recruitment and selection to achieve an optimal candidate "fit" and mitigate the strategic risks of poor admission decisions.</a:t>
            </a:r>
          </a:p>
          <a:p>
            <a:pPr marL="128588" lvl="1" indent="0">
              <a:buClr>
                <a:srgbClr val="1CADE4"/>
              </a:buClr>
              <a:buNone/>
              <a:defRPr/>
            </a:pPr>
            <a:r>
              <a:rPr lang="en-US" sz="2400" b="1" dirty="0">
                <a:solidFill>
                  <a:srgbClr val="A53010"/>
                </a:solidFill>
              </a:rPr>
              <a:t>Expected Learning Outcomes: </a:t>
            </a:r>
          </a:p>
          <a:p>
            <a:pPr lvl="1"/>
            <a:r>
              <a:rPr lang="en-US" sz="2400" dirty="0"/>
              <a:t>Distinguish recruitment (generating a talent pool) from selection (filtering for the best fit).</a:t>
            </a:r>
          </a:p>
          <a:p>
            <a:pPr lvl="1"/>
            <a:r>
              <a:rPr lang="en-US" sz="2400" dirty="0"/>
              <a:t>Evaluate multifaceted "fit" across research expertise, team culture, and interpersonal motivation.</a:t>
            </a:r>
          </a:p>
          <a:p>
            <a:pPr lvl="1"/>
            <a:r>
              <a:rPr lang="en-US" sz="2400" dirty="0"/>
              <a:t>Apply evidence-based assessment to judge candidate potential, academic capacity, and project feasibility.</a:t>
            </a:r>
            <a:endParaRPr lang="en-US" sz="2400" dirty="0">
              <a:solidFill>
                <a:srgbClr val="242B64"/>
              </a:solidFill>
              <a:latin typeface="Calibri Light" panose="020F0302020204030204" pitchFamily="34" charset="0"/>
            </a:endParaRPr>
          </a:p>
        </p:txBody>
      </p:sp>
      <p:sp>
        <p:nvSpPr>
          <p:cNvPr id="4" name="Foliennummernplatzhalter 3">
            <a:extLst>
              <a:ext uri="{FF2B5EF4-FFF2-40B4-BE49-F238E27FC236}">
                <a16:creationId xmlns:a16="http://schemas.microsoft.com/office/drawing/2014/main" id="{0E2C527C-1F38-D7CB-6355-E7F256FCF7F2}"/>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30B53-602A-2D66-A17C-F1982CA8A5B0}"/>
            </a:ext>
          </a:extLst>
        </p:cNvPr>
        <p:cNvGrpSpPr/>
        <p:nvPr/>
      </p:nvGrpSpPr>
      <p:grpSpPr>
        <a:xfrm>
          <a:off x="0" y="0"/>
          <a:ext cx="0" cy="0"/>
          <a:chOff x="0" y="0"/>
          <a:chExt cx="0" cy="0"/>
        </a:xfrm>
      </p:grpSpPr>
      <p:sp>
        <p:nvSpPr>
          <p:cNvPr id="3" name="Textfeld 2">
            <a:extLst>
              <a:ext uri="{FF2B5EF4-FFF2-40B4-BE49-F238E27FC236}">
                <a16:creationId xmlns:a16="http://schemas.microsoft.com/office/drawing/2014/main" id="{7D8DED85-1410-D2DC-C25E-49AD6DF55735}"/>
              </a:ext>
            </a:extLst>
          </p:cNvPr>
          <p:cNvSpPr txBox="1"/>
          <p:nvPr/>
        </p:nvSpPr>
        <p:spPr>
          <a:xfrm>
            <a:off x="2592925" y="2121159"/>
            <a:ext cx="184731" cy="369332"/>
          </a:xfrm>
          <a:prstGeom prst="rect">
            <a:avLst/>
          </a:prstGeom>
          <a:noFill/>
        </p:spPr>
        <p:txBody>
          <a:bodyPr wrap="none" rtlCol="0">
            <a:spAutoFit/>
          </a:bodyPr>
          <a:lstStyle/>
          <a:p>
            <a:endParaRPr lang="de-AT" dirty="0"/>
          </a:p>
        </p:txBody>
      </p:sp>
      <p:sp>
        <p:nvSpPr>
          <p:cNvPr id="5" name="Foliennummernplatzhalter 4">
            <a:extLst>
              <a:ext uri="{FF2B5EF4-FFF2-40B4-BE49-F238E27FC236}">
                <a16:creationId xmlns:a16="http://schemas.microsoft.com/office/drawing/2014/main" id="{CA831C11-668E-FF26-0310-4A793B58DCC3}"/>
              </a:ext>
            </a:extLst>
          </p:cNvPr>
          <p:cNvSpPr>
            <a:spLocks noGrp="1"/>
          </p:cNvSpPr>
          <p:nvPr>
            <p:ph type="sldNum" sz="quarter" idx="12"/>
          </p:nvPr>
        </p:nvSpPr>
        <p:spPr/>
        <p:txBody>
          <a:bodyPr/>
          <a:lstStyle/>
          <a:p>
            <a:fld id="{D57F1E4F-1CFF-5643-939E-217C01CDF565}" type="slidenum">
              <a:rPr lang="en-US" smtClean="0"/>
              <a:pPr/>
              <a:t>20</a:t>
            </a:fld>
            <a:endParaRPr lang="en-US" dirty="0"/>
          </a:p>
        </p:txBody>
      </p:sp>
      <p:sp>
        <p:nvSpPr>
          <p:cNvPr id="8" name="Titel 1">
            <a:extLst>
              <a:ext uri="{FF2B5EF4-FFF2-40B4-BE49-F238E27FC236}">
                <a16:creationId xmlns:a16="http://schemas.microsoft.com/office/drawing/2014/main" id="{A24F3E40-ECCE-18DE-1334-6D0DFF1A9F00}"/>
              </a:ext>
            </a:extLst>
          </p:cNvPr>
          <p:cNvSpPr>
            <a:spLocks noGrp="1"/>
          </p:cNvSpPr>
          <p:nvPr>
            <p:ph type="title"/>
          </p:nvPr>
        </p:nvSpPr>
        <p:spPr>
          <a:xfrm>
            <a:off x="2643673" y="624110"/>
            <a:ext cx="8265627" cy="728440"/>
          </a:xfrm>
        </p:spPr>
        <p:txBody>
          <a:bodyPr>
            <a:normAutofit/>
          </a:bodyPr>
          <a:lstStyle/>
          <a:p>
            <a:r>
              <a:rPr lang="en-GB" dirty="0"/>
              <a:t>Disclaimer</a:t>
            </a:r>
            <a:endParaRPr lang="en-US" dirty="0"/>
          </a:p>
        </p:txBody>
      </p:sp>
      <p:sp>
        <p:nvSpPr>
          <p:cNvPr id="9" name="Textfeld 3">
            <a:extLst>
              <a:ext uri="{FF2B5EF4-FFF2-40B4-BE49-F238E27FC236}">
                <a16:creationId xmlns:a16="http://schemas.microsoft.com/office/drawing/2014/main" id="{2A842149-4BC7-CDFA-C2F3-0AF3F7C2C0DB}"/>
              </a:ext>
            </a:extLst>
          </p:cNvPr>
          <p:cNvSpPr txBox="1"/>
          <p:nvPr/>
        </p:nvSpPr>
        <p:spPr>
          <a:xfrm>
            <a:off x="2643673" y="1403158"/>
            <a:ext cx="7831494" cy="5078313"/>
          </a:xfrm>
          <a:prstGeom prst="rect">
            <a:avLst/>
          </a:prstGeom>
          <a:noFill/>
          <a:ln w="38100">
            <a:solidFill>
              <a:srgbClr val="A53010"/>
            </a:solidFill>
          </a:ln>
        </p:spPr>
        <p:txBody>
          <a:bodyPr wrap="square">
            <a:spAutoFit/>
          </a:bodyPr>
          <a:lstStyle/>
          <a:p>
            <a:r>
              <a:rPr lang="en-US" dirty="0"/>
              <a:t>This presentation was created jointly by Fredrick </a:t>
            </a:r>
            <a:r>
              <a:rPr lang="de-DE" dirty="0" err="1">
                <a:hlinkClick r:id="rId2">
                  <a:extLst>
                    <a:ext uri="{A12FA001-AC4F-418D-AE19-62706E023703}">
                      <ahyp:hlinkClr xmlns:ahyp="http://schemas.microsoft.com/office/drawing/2018/hyperlinkcolor" val="tx"/>
                    </a:ext>
                  </a:extLst>
                </a:hlinkClick>
              </a:rPr>
              <a:t>Oluoch</a:t>
            </a:r>
            <a:r>
              <a:rPr lang="en-US" dirty="0"/>
              <a:t> Nyamwala, Caroline </a:t>
            </a:r>
            <a:r>
              <a:rPr lang="en-US" dirty="0" err="1"/>
              <a:t>Ayuya</a:t>
            </a:r>
            <a:r>
              <a:rPr lang="en-US" dirty="0"/>
              <a:t> Muaka, Caroline Kimathi, Stephen Ojiambo Wandera, Emmanuel Mutungi, Linda </a:t>
            </a:r>
            <a:r>
              <a:rPr lang="en-US" dirty="0" err="1"/>
              <a:t>Alinane</a:t>
            </a:r>
            <a:r>
              <a:rPr lang="en-US" dirty="0"/>
              <a:t> Nyondo-</a:t>
            </a:r>
            <a:r>
              <a:rPr lang="en-US" dirty="0" err="1"/>
              <a:t>Mipando</a:t>
            </a:r>
            <a:r>
              <a:rPr lang="en-US" dirty="0"/>
              <a:t>, Fanuel Aaron Lampiao, Tukae </a:t>
            </a:r>
            <a:r>
              <a:rPr lang="en-US" dirty="0" err="1"/>
              <a:t>Atiyo</a:t>
            </a:r>
            <a:r>
              <a:rPr lang="en-US" dirty="0"/>
              <a:t> Mbegalo,  Brighton Emmanuel Maburutse, Angela Meyer and Lucas Zinner in the framework of the EAST SPARK project. </a:t>
            </a:r>
          </a:p>
          <a:p>
            <a:endParaRPr lang="en-US" dirty="0"/>
          </a:p>
          <a:p>
            <a:r>
              <a:rPr lang="en-US" dirty="0"/>
              <a:t>The content has been inspired by the authors' own experience, the academic literature and various training courses in which the authors have had the opportunity to participate. In this regard, the authors would like to express their special thanks to CREST at Stellenbosch University and CARTA.</a:t>
            </a:r>
          </a:p>
          <a:p>
            <a:endParaRPr lang="en-US" dirty="0"/>
          </a:p>
          <a:p>
            <a:r>
              <a:rPr lang="en-US" dirty="0"/>
              <a:t>It is intended to be shared under the Creative Commons Attribution (CC BY) license. Everyone is welcome to use, adapt, or distribute this content, provided that it is done under the same conditions, and proper credit is given to the authors. </a:t>
            </a:r>
          </a:p>
          <a:p>
            <a:r>
              <a:rPr lang="en-US" dirty="0"/>
              <a:t>This work has been made possible through the support of the OEAD.</a:t>
            </a:r>
            <a:endParaRPr lang="de-AT" dirty="0"/>
          </a:p>
        </p:txBody>
      </p:sp>
    </p:spTree>
    <p:extLst>
      <p:ext uri="{BB962C8B-B14F-4D97-AF65-F5344CB8AC3E}">
        <p14:creationId xmlns:p14="http://schemas.microsoft.com/office/powerpoint/2010/main" val="260621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30B53-602A-2D66-A17C-F1982CA8A5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AE577E-E849-861A-40EB-83D7677FDA36}"/>
              </a:ext>
            </a:extLst>
          </p:cNvPr>
          <p:cNvSpPr>
            <a:spLocks noGrp="1"/>
          </p:cNvSpPr>
          <p:nvPr>
            <p:ph type="title"/>
          </p:nvPr>
        </p:nvSpPr>
        <p:spPr>
          <a:xfrm>
            <a:off x="2605714" y="787782"/>
            <a:ext cx="8911687" cy="1280890"/>
          </a:xfrm>
        </p:spPr>
        <p:txBody>
          <a:bodyPr/>
          <a:lstStyle/>
          <a:p>
            <a:r>
              <a:rPr lang="en-US" dirty="0"/>
              <a:t>Reserve Slides</a:t>
            </a:r>
          </a:p>
        </p:txBody>
      </p:sp>
      <p:sp>
        <p:nvSpPr>
          <p:cNvPr id="3" name="Foliennummernplatzhalter 2">
            <a:extLst>
              <a:ext uri="{FF2B5EF4-FFF2-40B4-BE49-F238E27FC236}">
                <a16:creationId xmlns:a16="http://schemas.microsoft.com/office/drawing/2014/main" id="{656F8923-45F0-2D06-40A1-BFF4D315B9CD}"/>
              </a:ext>
            </a:extLst>
          </p:cNvPr>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3763985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E1344-7E56-19EE-0926-AD1A4199E85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9BD8057-537F-0D58-7DEC-54A25010BE8C}"/>
              </a:ext>
            </a:extLst>
          </p:cNvPr>
          <p:cNvSpPr>
            <a:spLocks noGrp="1"/>
          </p:cNvSpPr>
          <p:nvPr>
            <p:ph type="title"/>
          </p:nvPr>
        </p:nvSpPr>
        <p:spPr>
          <a:xfrm>
            <a:off x="2593329" y="717592"/>
            <a:ext cx="9066859" cy="466336"/>
          </a:xfrm>
        </p:spPr>
        <p:txBody>
          <a:bodyPr vert="horz" lIns="91440" tIns="45720" rIns="91440" bIns="45720" rtlCol="0" anchor="t">
            <a:noAutofit/>
          </a:bodyPr>
          <a:lstStyle/>
          <a:p>
            <a:r>
              <a:rPr lang="en-US" sz="3200" dirty="0">
                <a:solidFill>
                  <a:srgbClr val="A53010"/>
                </a:solidFill>
                <a:latin typeface="Century Gothic (Überschriften)"/>
              </a:rPr>
              <a:t>Group discussion about the current practice</a:t>
            </a:r>
          </a:p>
        </p:txBody>
      </p:sp>
      <p:sp>
        <p:nvSpPr>
          <p:cNvPr id="5" name="Rectangle 3">
            <a:extLst>
              <a:ext uri="{FF2B5EF4-FFF2-40B4-BE49-F238E27FC236}">
                <a16:creationId xmlns:a16="http://schemas.microsoft.com/office/drawing/2014/main" id="{EE26500C-E612-14B8-2520-66B7CAA73B6F}"/>
              </a:ext>
            </a:extLst>
          </p:cNvPr>
          <p:cNvSpPr>
            <a:spLocks noGrp="1" noRot="1" noChangeArrowheads="1"/>
          </p:cNvSpPr>
          <p:nvPr>
            <p:ph idx="1"/>
          </p:nvPr>
        </p:nvSpPr>
        <p:spPr>
          <a:xfrm>
            <a:off x="2327422" y="1413794"/>
            <a:ext cx="9786549" cy="5513700"/>
          </a:xfrm>
        </p:spPr>
        <p:txBody>
          <a:bodyPr>
            <a:normAutofit fontScale="85000" lnSpcReduction="20000"/>
          </a:bodyPr>
          <a:lstStyle/>
          <a:p>
            <a:pPr marL="0" indent="0">
              <a:lnSpc>
                <a:spcPct val="120000"/>
              </a:lnSpc>
              <a:spcBef>
                <a:spcPts val="400"/>
              </a:spcBef>
              <a:buNone/>
            </a:pPr>
            <a:r>
              <a:rPr lang="en-US" sz="2400" dirty="0"/>
              <a:t>Please build groups of 3-5 people and discuss how responsibilities for doctoral recruitment, selection, and allocation are </a:t>
            </a:r>
            <a:r>
              <a:rPr lang="en-US" sz="2400" dirty="0" err="1"/>
              <a:t>organised</a:t>
            </a:r>
            <a:r>
              <a:rPr lang="en-US" sz="2400" dirty="0"/>
              <a:t> in your institution.</a:t>
            </a:r>
          </a:p>
          <a:p>
            <a:pPr marL="0" indent="0">
              <a:lnSpc>
                <a:spcPct val="120000"/>
              </a:lnSpc>
              <a:spcBef>
                <a:spcPts val="400"/>
              </a:spcBef>
              <a:buNone/>
            </a:pPr>
            <a:r>
              <a:rPr lang="en-US" sz="2400" dirty="0"/>
              <a:t>For each area below, consider whether it is mainly the responsibility of :</a:t>
            </a:r>
          </a:p>
          <a:p>
            <a:pPr marL="0" indent="0">
              <a:buNone/>
            </a:pPr>
            <a:r>
              <a:rPr lang="en-US" sz="2400" b="1" dirty="0"/>
              <a:t>(a) the supervisor (b) shared or (c) institutional / committee / policy</a:t>
            </a:r>
            <a:endParaRPr lang="en-US" sz="2400" dirty="0"/>
          </a:p>
          <a:p>
            <a:pPr marL="0" indent="0">
              <a:buNone/>
            </a:pPr>
            <a:r>
              <a:rPr lang="en-US" sz="2400" b="1" dirty="0"/>
              <a:t>Areas to discuss</a:t>
            </a:r>
            <a:endParaRPr lang="en-US" sz="2400" dirty="0"/>
          </a:p>
          <a:p>
            <a:r>
              <a:rPr lang="en-US" sz="2400" dirty="0"/>
              <a:t>identifying and attracting candidates</a:t>
            </a:r>
          </a:p>
          <a:p>
            <a:r>
              <a:rPr lang="en-US" sz="2400" dirty="0"/>
              <a:t>defining eligibility criteria for enrollment</a:t>
            </a:r>
          </a:p>
          <a:p>
            <a:r>
              <a:rPr lang="en-US" sz="2400" dirty="0"/>
              <a:t>defining selection criteria</a:t>
            </a:r>
          </a:p>
          <a:p>
            <a:r>
              <a:rPr lang="en-US" sz="2400" dirty="0"/>
              <a:t>assessing academic potential</a:t>
            </a:r>
          </a:p>
          <a:p>
            <a:r>
              <a:rPr lang="en-US" sz="2400" dirty="0"/>
              <a:t>assessing candidate–supervisor fit</a:t>
            </a:r>
          </a:p>
          <a:p>
            <a:r>
              <a:rPr lang="en-US" sz="2400" dirty="0"/>
              <a:t>making admission decisions</a:t>
            </a:r>
          </a:p>
          <a:p>
            <a:r>
              <a:rPr lang="en-US" sz="2400" dirty="0"/>
              <a:t>allocating candidates to supervisors</a:t>
            </a:r>
          </a:p>
          <a:p>
            <a:r>
              <a:rPr lang="en-US" sz="2400" dirty="0"/>
              <a:t>ensuring fairness and transparency</a:t>
            </a:r>
          </a:p>
          <a:p>
            <a:r>
              <a:rPr lang="en-US" sz="2400" dirty="0"/>
              <a:t>checking supervisory capacity and workload</a:t>
            </a:r>
          </a:p>
          <a:p>
            <a:r>
              <a:rPr lang="en-US" sz="2400" dirty="0"/>
              <a:t>ensuring access to resources and support</a:t>
            </a:r>
            <a:endParaRPr lang="en-US" sz="2400" dirty="0">
              <a:latin typeface="Century Gothic (Textkörper)"/>
            </a:endParaRPr>
          </a:p>
        </p:txBody>
      </p:sp>
      <p:sp>
        <p:nvSpPr>
          <p:cNvPr id="3" name="Foliennummernplatzhalter 2">
            <a:extLst>
              <a:ext uri="{FF2B5EF4-FFF2-40B4-BE49-F238E27FC236}">
                <a16:creationId xmlns:a16="http://schemas.microsoft.com/office/drawing/2014/main" id="{BECDB1B1-6709-7EF9-FEF6-4D362698F7D6}"/>
              </a:ext>
            </a:extLst>
          </p:cNvPr>
          <p:cNvSpPr>
            <a:spLocks noGrp="1"/>
          </p:cNvSpPr>
          <p:nvPr>
            <p:ph type="sldNum" sz="quarter" idx="12"/>
          </p:nvPr>
        </p:nvSpPr>
        <p:spPr/>
        <p:txBody>
          <a:bodyPr/>
          <a:lstStyle/>
          <a:p>
            <a:fld id="{D57F1E4F-1CFF-5643-939E-217C01CDF565}" type="slidenum">
              <a:rPr lang="en-US" smtClean="0"/>
              <a:pPr/>
              <a:t>22</a:t>
            </a:fld>
            <a:endParaRPr lang="en-US" dirty="0"/>
          </a:p>
        </p:txBody>
      </p:sp>
      <p:pic>
        <p:nvPicPr>
          <p:cNvPr id="4" name="Grafik 3" descr="Sanduhr 30% mit einfarbiger Füllung">
            <a:extLst>
              <a:ext uri="{FF2B5EF4-FFF2-40B4-BE49-F238E27FC236}">
                <a16:creationId xmlns:a16="http://schemas.microsoft.com/office/drawing/2014/main" id="{0544EBDF-085D-4A8E-7704-A924E2EA72B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8" name="Textfeld 7">
            <a:extLst>
              <a:ext uri="{FF2B5EF4-FFF2-40B4-BE49-F238E27FC236}">
                <a16:creationId xmlns:a16="http://schemas.microsoft.com/office/drawing/2014/main" id="{87044A30-3C8B-341B-70AA-80EE3C6F65FF}"/>
              </a:ext>
            </a:extLst>
          </p:cNvPr>
          <p:cNvSpPr txBox="1"/>
          <p:nvPr/>
        </p:nvSpPr>
        <p:spPr>
          <a:xfrm>
            <a:off x="802135" y="1745098"/>
            <a:ext cx="918841" cy="369332"/>
          </a:xfrm>
          <a:prstGeom prst="rect">
            <a:avLst/>
          </a:prstGeom>
          <a:noFill/>
        </p:spPr>
        <p:txBody>
          <a:bodyPr wrap="none" rtlCol="0">
            <a:spAutoFit/>
          </a:bodyPr>
          <a:lstStyle/>
          <a:p>
            <a:r>
              <a:rPr lang="de-AT" b="1" dirty="0"/>
              <a:t>15 min</a:t>
            </a:r>
          </a:p>
        </p:txBody>
      </p:sp>
      <p:pic>
        <p:nvPicPr>
          <p:cNvPr id="6" name="Grafik 5" descr="Besprechung mit einfarbiger Füllung">
            <a:extLst>
              <a:ext uri="{FF2B5EF4-FFF2-40B4-BE49-F238E27FC236}">
                <a16:creationId xmlns:a16="http://schemas.microsoft.com/office/drawing/2014/main" id="{4E76AEFD-7A5E-FF70-EAF4-585080A2C17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41428" y="2706621"/>
            <a:ext cx="914400" cy="914400"/>
          </a:xfrm>
          <a:prstGeom prst="rect">
            <a:avLst/>
          </a:prstGeom>
        </p:spPr>
      </p:pic>
      <p:sp>
        <p:nvSpPr>
          <p:cNvPr id="7" name="TextBox 6">
            <a:extLst>
              <a:ext uri="{FF2B5EF4-FFF2-40B4-BE49-F238E27FC236}">
                <a16:creationId xmlns:a16="http://schemas.microsoft.com/office/drawing/2014/main" id="{1EE98946-3C97-EE37-425E-397430239D51}"/>
              </a:ext>
            </a:extLst>
          </p:cNvPr>
          <p:cNvSpPr txBox="1"/>
          <p:nvPr/>
        </p:nvSpPr>
        <p:spPr>
          <a:xfrm>
            <a:off x="233175" y="103341"/>
            <a:ext cx="5957080" cy="369332"/>
          </a:xfrm>
          <a:prstGeom prst="rect">
            <a:avLst/>
          </a:prstGeom>
          <a:noFill/>
        </p:spPr>
        <p:txBody>
          <a:bodyPr wrap="none" rtlCol="0">
            <a:spAutoFit/>
          </a:bodyPr>
          <a:lstStyle/>
          <a:p>
            <a:r>
              <a:rPr lang="en-US" dirty="0"/>
              <a:t>Reserve Slides: alterative to Group Discussion Slide 5</a:t>
            </a:r>
            <a:endParaRPr lang="de-DE" dirty="0"/>
          </a:p>
        </p:txBody>
      </p:sp>
    </p:spTree>
    <p:extLst>
      <p:ext uri="{BB962C8B-B14F-4D97-AF65-F5344CB8AC3E}">
        <p14:creationId xmlns:p14="http://schemas.microsoft.com/office/powerpoint/2010/main" val="2550658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CA22A-7717-62B6-42FE-59FD4E467F5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B1F84C6-F8AA-CAA9-375B-3337C0F937C0}"/>
              </a:ext>
            </a:extLst>
          </p:cNvPr>
          <p:cNvSpPr>
            <a:spLocks noGrp="1"/>
          </p:cNvSpPr>
          <p:nvPr>
            <p:ph type="title"/>
          </p:nvPr>
        </p:nvSpPr>
        <p:spPr>
          <a:xfrm>
            <a:off x="2125156" y="737176"/>
            <a:ext cx="9930294" cy="466336"/>
          </a:xfrm>
        </p:spPr>
        <p:txBody>
          <a:bodyPr vert="horz" lIns="91440" tIns="45720" rIns="91440" bIns="45720" rtlCol="0" anchor="t">
            <a:noAutofit/>
          </a:bodyPr>
          <a:lstStyle/>
          <a:p>
            <a:r>
              <a:rPr lang="en-US" sz="3200" dirty="0">
                <a:solidFill>
                  <a:srgbClr val="A53010"/>
                </a:solidFill>
                <a:latin typeface="Century Gothic (Überschriften)"/>
              </a:rPr>
              <a:t>Group discussion about the current practice </a:t>
            </a:r>
            <a:r>
              <a:rPr lang="en-US" sz="3200" dirty="0" err="1">
                <a:solidFill>
                  <a:srgbClr val="A53010"/>
                </a:solidFill>
                <a:latin typeface="Century Gothic (Überschriften)"/>
              </a:rPr>
              <a:t>ctd</a:t>
            </a:r>
            <a:r>
              <a:rPr lang="en-US" sz="3200" dirty="0">
                <a:solidFill>
                  <a:srgbClr val="A53010"/>
                </a:solidFill>
                <a:latin typeface="Century Gothic (Überschriften)"/>
              </a:rPr>
              <a:t>.</a:t>
            </a:r>
          </a:p>
        </p:txBody>
      </p:sp>
      <p:sp>
        <p:nvSpPr>
          <p:cNvPr id="5" name="Rectangle 3">
            <a:extLst>
              <a:ext uri="{FF2B5EF4-FFF2-40B4-BE49-F238E27FC236}">
                <a16:creationId xmlns:a16="http://schemas.microsoft.com/office/drawing/2014/main" id="{94B4104C-6F88-4675-9709-B4494DBDB7AD}"/>
              </a:ext>
            </a:extLst>
          </p:cNvPr>
          <p:cNvSpPr>
            <a:spLocks noGrp="1" noRot="1" noChangeArrowheads="1"/>
          </p:cNvSpPr>
          <p:nvPr>
            <p:ph idx="1"/>
          </p:nvPr>
        </p:nvSpPr>
        <p:spPr>
          <a:xfrm>
            <a:off x="2327422" y="1413794"/>
            <a:ext cx="9786549" cy="5513700"/>
          </a:xfrm>
        </p:spPr>
        <p:txBody>
          <a:bodyPr>
            <a:normAutofit/>
          </a:bodyPr>
          <a:lstStyle/>
          <a:p>
            <a:pPr marL="0" indent="0">
              <a:buNone/>
            </a:pPr>
            <a:r>
              <a:rPr lang="en-US" sz="2400" b="1" dirty="0"/>
              <a:t>Discuss</a:t>
            </a:r>
            <a:endParaRPr lang="en-US" sz="2400" dirty="0"/>
          </a:p>
          <a:p>
            <a:r>
              <a:rPr lang="en-US" sz="2400" dirty="0"/>
              <a:t>How is this currently handled in your context?</a:t>
            </a:r>
          </a:p>
          <a:p>
            <a:r>
              <a:rPr lang="en-US" sz="2400" dirty="0"/>
              <a:t>Where are responsibilities clear?</a:t>
            </a:r>
          </a:p>
          <a:p>
            <a:r>
              <a:rPr lang="en-US" sz="2400" dirty="0"/>
              <a:t>Where are they ambiguous?</a:t>
            </a:r>
          </a:p>
          <a:p>
            <a:r>
              <a:rPr lang="en-US" sz="2400" dirty="0"/>
              <a:t>Where do you see risks or challenges?</a:t>
            </a:r>
          </a:p>
          <a:p>
            <a:pPr marL="0" indent="0">
              <a:buNone/>
            </a:pPr>
            <a:r>
              <a:rPr lang="en-US" sz="2400" b="1" dirty="0"/>
              <a:t>Prepare to share</a:t>
            </a:r>
            <a:endParaRPr lang="en-US" sz="2400" dirty="0"/>
          </a:p>
          <a:p>
            <a:r>
              <a:rPr lang="en-US" sz="2400" dirty="0"/>
              <a:t>one area that is clearly a supervisor responsibility</a:t>
            </a:r>
          </a:p>
          <a:p>
            <a:r>
              <a:rPr lang="en-US" sz="2400" dirty="0"/>
              <a:t>one area that should be shared</a:t>
            </a:r>
          </a:p>
          <a:p>
            <a:r>
              <a:rPr lang="en-US" sz="2400" dirty="0"/>
              <a:t>one area that should be more strongly </a:t>
            </a:r>
            <a:r>
              <a:rPr lang="en-US" sz="2400" dirty="0" err="1"/>
              <a:t>institutionalised</a:t>
            </a:r>
            <a:endParaRPr lang="en-US" sz="2400" dirty="0"/>
          </a:p>
          <a:p>
            <a:r>
              <a:rPr lang="en-US" sz="2400" dirty="0"/>
              <a:t>one aspect of current practice that could be improved</a:t>
            </a:r>
          </a:p>
        </p:txBody>
      </p:sp>
      <p:sp>
        <p:nvSpPr>
          <p:cNvPr id="3" name="Foliennummernplatzhalter 2">
            <a:extLst>
              <a:ext uri="{FF2B5EF4-FFF2-40B4-BE49-F238E27FC236}">
                <a16:creationId xmlns:a16="http://schemas.microsoft.com/office/drawing/2014/main" id="{6FBB324A-FEFA-D580-500C-FB1ECCA7BE86}"/>
              </a:ext>
            </a:extLst>
          </p:cNvPr>
          <p:cNvSpPr>
            <a:spLocks noGrp="1"/>
          </p:cNvSpPr>
          <p:nvPr>
            <p:ph type="sldNum" sz="quarter" idx="12"/>
          </p:nvPr>
        </p:nvSpPr>
        <p:spPr/>
        <p:txBody>
          <a:bodyPr/>
          <a:lstStyle/>
          <a:p>
            <a:fld id="{D57F1E4F-1CFF-5643-939E-217C01CDF565}" type="slidenum">
              <a:rPr lang="en-US" smtClean="0"/>
              <a:pPr/>
              <a:t>23</a:t>
            </a:fld>
            <a:endParaRPr lang="en-US" dirty="0"/>
          </a:p>
        </p:txBody>
      </p:sp>
      <p:pic>
        <p:nvPicPr>
          <p:cNvPr id="4" name="Grafik 3" descr="Sanduhr 30% mit einfarbiger Füllung">
            <a:extLst>
              <a:ext uri="{FF2B5EF4-FFF2-40B4-BE49-F238E27FC236}">
                <a16:creationId xmlns:a16="http://schemas.microsoft.com/office/drawing/2014/main" id="{8F7872DE-3C3A-1B82-2F3C-EA46C435B46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8" name="Textfeld 7">
            <a:extLst>
              <a:ext uri="{FF2B5EF4-FFF2-40B4-BE49-F238E27FC236}">
                <a16:creationId xmlns:a16="http://schemas.microsoft.com/office/drawing/2014/main" id="{4E85D29D-D246-89A2-C2F7-EA4D35E5FF96}"/>
              </a:ext>
            </a:extLst>
          </p:cNvPr>
          <p:cNvSpPr txBox="1"/>
          <p:nvPr/>
        </p:nvSpPr>
        <p:spPr>
          <a:xfrm>
            <a:off x="802135" y="1745098"/>
            <a:ext cx="918841" cy="369332"/>
          </a:xfrm>
          <a:prstGeom prst="rect">
            <a:avLst/>
          </a:prstGeom>
          <a:noFill/>
        </p:spPr>
        <p:txBody>
          <a:bodyPr wrap="none" rtlCol="0">
            <a:spAutoFit/>
          </a:bodyPr>
          <a:lstStyle/>
          <a:p>
            <a:r>
              <a:rPr lang="de-AT" b="1" dirty="0"/>
              <a:t>15 min</a:t>
            </a:r>
          </a:p>
        </p:txBody>
      </p:sp>
      <p:pic>
        <p:nvPicPr>
          <p:cNvPr id="6" name="Grafik 5" descr="Besprechung mit einfarbiger Füllung">
            <a:extLst>
              <a:ext uri="{FF2B5EF4-FFF2-40B4-BE49-F238E27FC236}">
                <a16:creationId xmlns:a16="http://schemas.microsoft.com/office/drawing/2014/main" id="{39BCB993-E55A-FC1B-8A8E-7F1915B5E3E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41428" y="2706621"/>
            <a:ext cx="914400" cy="914400"/>
          </a:xfrm>
          <a:prstGeom prst="rect">
            <a:avLst/>
          </a:prstGeom>
        </p:spPr>
      </p:pic>
      <p:sp>
        <p:nvSpPr>
          <p:cNvPr id="7" name="TextBox 6">
            <a:extLst>
              <a:ext uri="{FF2B5EF4-FFF2-40B4-BE49-F238E27FC236}">
                <a16:creationId xmlns:a16="http://schemas.microsoft.com/office/drawing/2014/main" id="{7E193E61-0C54-2BF0-A6D1-B6FCF33FD781}"/>
              </a:ext>
            </a:extLst>
          </p:cNvPr>
          <p:cNvSpPr txBox="1"/>
          <p:nvPr/>
        </p:nvSpPr>
        <p:spPr>
          <a:xfrm>
            <a:off x="233175" y="103341"/>
            <a:ext cx="5957080" cy="369332"/>
          </a:xfrm>
          <a:prstGeom prst="rect">
            <a:avLst/>
          </a:prstGeom>
          <a:noFill/>
        </p:spPr>
        <p:txBody>
          <a:bodyPr wrap="none" rtlCol="0">
            <a:spAutoFit/>
          </a:bodyPr>
          <a:lstStyle/>
          <a:p>
            <a:r>
              <a:rPr lang="en-US" dirty="0"/>
              <a:t>Reserve Slides: alterative to Group Discussion Slide 5</a:t>
            </a:r>
            <a:endParaRPr lang="de-DE" dirty="0"/>
          </a:p>
        </p:txBody>
      </p:sp>
    </p:spTree>
    <p:extLst>
      <p:ext uri="{BB962C8B-B14F-4D97-AF65-F5344CB8AC3E}">
        <p14:creationId xmlns:p14="http://schemas.microsoft.com/office/powerpoint/2010/main" val="13916869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50249" y="742875"/>
            <a:ext cx="8532813" cy="820064"/>
          </a:xfrm>
        </p:spPr>
        <p:txBody>
          <a:bodyPr/>
          <a:lstStyle/>
          <a:p>
            <a:r>
              <a:rPr lang="en-US" dirty="0"/>
              <a:t>What do supervisors say?</a:t>
            </a:r>
          </a:p>
        </p:txBody>
      </p:sp>
      <p:sp>
        <p:nvSpPr>
          <p:cNvPr id="3" name="Inhaltsplatzhalter 2"/>
          <p:cNvSpPr>
            <a:spLocks noGrp="1"/>
          </p:cNvSpPr>
          <p:nvPr>
            <p:ph idx="1"/>
          </p:nvPr>
        </p:nvSpPr>
        <p:spPr>
          <a:xfrm>
            <a:off x="2215733" y="1562939"/>
            <a:ext cx="9772262" cy="4317664"/>
          </a:xfrm>
        </p:spPr>
        <p:txBody>
          <a:bodyPr>
            <a:noAutofit/>
          </a:bodyPr>
          <a:lstStyle/>
          <a:p>
            <a:pPr marL="0" indent="0">
              <a:buNone/>
            </a:pPr>
            <a:r>
              <a:rPr lang="en-AU" dirty="0">
                <a:solidFill>
                  <a:schemeClr val="tx1"/>
                </a:solidFill>
              </a:rPr>
              <a:t>Experienced supervisors argue: the critical factor in achieving success is selecting the right candidate and the right matching with the supervisor</a:t>
            </a:r>
            <a:r>
              <a:rPr lang="de-DE" dirty="0">
                <a:solidFill>
                  <a:schemeClr val="tx1"/>
                </a:solidFill>
              </a:rPr>
              <a:t>.</a:t>
            </a:r>
          </a:p>
          <a:p>
            <a:pPr marL="0" indent="0">
              <a:buNone/>
            </a:pPr>
            <a:r>
              <a:rPr lang="en-AU" dirty="0">
                <a:solidFill>
                  <a:srgbClr val="A53010"/>
                </a:solidFill>
              </a:rPr>
              <a:t>Concerns </a:t>
            </a:r>
            <a:r>
              <a:rPr lang="en-AU" dirty="0">
                <a:solidFill>
                  <a:schemeClr val="tx1"/>
                </a:solidFill>
              </a:rPr>
              <a:t>are: </a:t>
            </a:r>
          </a:p>
          <a:p>
            <a:pPr lvl="1"/>
            <a:r>
              <a:rPr lang="en-AU" dirty="0">
                <a:solidFill>
                  <a:schemeClr val="tx1"/>
                </a:solidFill>
              </a:rPr>
              <a:t>poor writing skills, </a:t>
            </a:r>
          </a:p>
          <a:p>
            <a:pPr lvl="1"/>
            <a:r>
              <a:rPr lang="en-AU" dirty="0">
                <a:solidFill>
                  <a:schemeClr val="tx1"/>
                </a:solidFill>
              </a:rPr>
              <a:t>low English proficiency (in the sciences)</a:t>
            </a:r>
          </a:p>
          <a:p>
            <a:pPr lvl="1"/>
            <a:r>
              <a:rPr lang="en-AU" dirty="0">
                <a:solidFill>
                  <a:schemeClr val="tx1"/>
                </a:solidFill>
              </a:rPr>
              <a:t>inadequate research skills </a:t>
            </a:r>
          </a:p>
          <a:p>
            <a:pPr lvl="1"/>
            <a:r>
              <a:rPr lang="en-AU" dirty="0">
                <a:solidFill>
                  <a:schemeClr val="tx1"/>
                </a:solidFill>
              </a:rPr>
              <a:t>lacking computer skills, mathematical or statistical skills</a:t>
            </a:r>
          </a:p>
          <a:p>
            <a:pPr lvl="1"/>
            <a:r>
              <a:rPr lang="en-AU" dirty="0">
                <a:solidFill>
                  <a:schemeClr val="tx1"/>
                </a:solidFill>
              </a:rPr>
              <a:t>time management skills</a:t>
            </a:r>
          </a:p>
          <a:p>
            <a:pPr lvl="1"/>
            <a:r>
              <a:rPr lang="en-AU" dirty="0">
                <a:solidFill>
                  <a:schemeClr val="tx1"/>
                </a:solidFill>
              </a:rPr>
              <a:t>lack of willingness to act on feedback from their supervisor  </a:t>
            </a:r>
          </a:p>
          <a:p>
            <a:pPr lvl="1"/>
            <a:r>
              <a:rPr lang="en-AU" dirty="0">
                <a:solidFill>
                  <a:schemeClr val="tx1"/>
                </a:solidFill>
              </a:rPr>
              <a:t>unforeseen personal pressures, e.g. health issues, family pressures, </a:t>
            </a:r>
          </a:p>
          <a:p>
            <a:pPr lvl="1"/>
            <a:r>
              <a:rPr lang="en-AU" dirty="0">
                <a:solidFill>
                  <a:schemeClr val="tx1"/>
                </a:solidFill>
              </a:rPr>
              <a:t>not having sufficient resources to complete the study </a:t>
            </a:r>
          </a:p>
          <a:p>
            <a:pPr lvl="1"/>
            <a:r>
              <a:rPr lang="en-AU" dirty="0">
                <a:solidFill>
                  <a:schemeClr val="tx1"/>
                </a:solidFill>
              </a:rPr>
              <a:t>not being able to give sufficient time to their studies.</a:t>
            </a:r>
            <a:endParaRPr lang="en-GB" dirty="0">
              <a:solidFill>
                <a:schemeClr val="tx1"/>
              </a:solidFill>
            </a:endParaRPr>
          </a:p>
          <a:p>
            <a:pPr marL="0" indent="0">
              <a:buNone/>
            </a:pPr>
            <a:r>
              <a:rPr lang="en-AU" b="1" dirty="0">
                <a:solidFill>
                  <a:schemeClr val="tx1"/>
                </a:solidFill>
              </a:rPr>
              <a:t>Making decisions about selection needs to be grounded in a solid base of evidence.</a:t>
            </a:r>
            <a:endParaRPr lang="en-US" b="1" dirty="0">
              <a:solidFill>
                <a:schemeClr val="tx1"/>
              </a:solidFill>
            </a:endParaRPr>
          </a:p>
        </p:txBody>
      </p:sp>
      <p:sp>
        <p:nvSpPr>
          <p:cNvPr id="4" name="Foliennummernplatzhalter 3">
            <a:extLst>
              <a:ext uri="{FF2B5EF4-FFF2-40B4-BE49-F238E27FC236}">
                <a16:creationId xmlns:a16="http://schemas.microsoft.com/office/drawing/2014/main" id="{7B7C1E47-A272-4C2F-0B7B-8C546D91A8AF}"/>
              </a:ext>
            </a:extLst>
          </p:cNvPr>
          <p:cNvSpPr>
            <a:spLocks noGrp="1"/>
          </p:cNvSpPr>
          <p:nvPr>
            <p:ph type="sldNum" sz="quarter" idx="12"/>
          </p:nvPr>
        </p:nvSpPr>
        <p:spPr/>
        <p:txBody>
          <a:bodyPr/>
          <a:lstStyle/>
          <a:p>
            <a:fld id="{D57F1E4F-1CFF-5643-939E-217C01CDF565}" type="slidenum">
              <a:rPr lang="en-US" smtClean="0"/>
              <a:pPr/>
              <a:t>24</a:t>
            </a:fld>
            <a:endParaRPr lang="en-US" dirty="0"/>
          </a:p>
        </p:txBody>
      </p:sp>
      <p:pic>
        <p:nvPicPr>
          <p:cNvPr id="6" name="Grafik 5" descr="Nach rechts zeigender Finger, Handrücken Silhouette">
            <a:extLst>
              <a:ext uri="{FF2B5EF4-FFF2-40B4-BE49-F238E27FC236}">
                <a16:creationId xmlns:a16="http://schemas.microsoft.com/office/drawing/2014/main" id="{B51EB820-8A24-2CB0-5DD5-38A4ACE3D88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311579" y="5786267"/>
            <a:ext cx="914400" cy="914400"/>
          </a:xfrm>
          <a:prstGeom prst="rect">
            <a:avLst/>
          </a:prstGeom>
        </p:spPr>
      </p:pic>
      <p:sp>
        <p:nvSpPr>
          <p:cNvPr id="5" name="TextBox 4">
            <a:extLst>
              <a:ext uri="{FF2B5EF4-FFF2-40B4-BE49-F238E27FC236}">
                <a16:creationId xmlns:a16="http://schemas.microsoft.com/office/drawing/2014/main" id="{91E5B038-F5FB-07E2-57E5-A5378C26F1AB}"/>
              </a:ext>
            </a:extLst>
          </p:cNvPr>
          <p:cNvSpPr txBox="1"/>
          <p:nvPr/>
        </p:nvSpPr>
        <p:spPr>
          <a:xfrm>
            <a:off x="233175" y="103341"/>
            <a:ext cx="1734770" cy="369332"/>
          </a:xfrm>
          <a:prstGeom prst="rect">
            <a:avLst/>
          </a:prstGeom>
          <a:noFill/>
        </p:spPr>
        <p:txBody>
          <a:bodyPr wrap="none" rtlCol="0">
            <a:spAutoFit/>
          </a:bodyPr>
          <a:lstStyle/>
          <a:p>
            <a:r>
              <a:rPr lang="en-US" dirty="0"/>
              <a:t>Reserve Slides</a:t>
            </a:r>
            <a:endParaRPr lang="de-DE" dirty="0"/>
          </a:p>
        </p:txBody>
      </p:sp>
    </p:spTree>
    <p:extLst>
      <p:ext uri="{BB962C8B-B14F-4D97-AF65-F5344CB8AC3E}">
        <p14:creationId xmlns:p14="http://schemas.microsoft.com/office/powerpoint/2010/main" val="2286723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59902" y="490125"/>
            <a:ext cx="10232570" cy="1325563"/>
          </a:xfrm>
        </p:spPr>
        <p:txBody>
          <a:bodyPr/>
          <a:lstStyle/>
          <a:p>
            <a:r>
              <a:rPr lang="en-US" dirty="0"/>
              <a:t>Probing academic background and potential</a:t>
            </a:r>
          </a:p>
        </p:txBody>
      </p:sp>
      <p:graphicFrame>
        <p:nvGraphicFramePr>
          <p:cNvPr id="5" name="Tabelle 4"/>
          <p:cNvGraphicFramePr>
            <a:graphicFrameLocks noGrp="1"/>
          </p:cNvGraphicFramePr>
          <p:nvPr>
            <p:extLst>
              <p:ext uri="{D42A27DB-BD31-4B8C-83A1-F6EECF244321}">
                <p14:modId xmlns:p14="http://schemas.microsoft.com/office/powerpoint/2010/main" val="1676249503"/>
              </p:ext>
            </p:extLst>
          </p:nvPr>
        </p:nvGraphicFramePr>
        <p:xfrm>
          <a:off x="1941801" y="2119256"/>
          <a:ext cx="9789888" cy="3388360"/>
        </p:xfrm>
        <a:graphic>
          <a:graphicData uri="http://schemas.openxmlformats.org/drawingml/2006/table">
            <a:tbl>
              <a:tblPr firstRow="1" bandRow="1">
                <a:tableStyleId>{5C22544A-7EE6-4342-B048-85BDC9FD1C3A}</a:tableStyleId>
              </a:tblPr>
              <a:tblGrid>
                <a:gridCol w="4894944">
                  <a:extLst>
                    <a:ext uri="{9D8B030D-6E8A-4147-A177-3AD203B41FA5}">
                      <a16:colId xmlns:a16="http://schemas.microsoft.com/office/drawing/2014/main" val="20000"/>
                    </a:ext>
                  </a:extLst>
                </a:gridCol>
                <a:gridCol w="4894944">
                  <a:extLst>
                    <a:ext uri="{9D8B030D-6E8A-4147-A177-3AD203B41FA5}">
                      <a16:colId xmlns:a16="http://schemas.microsoft.com/office/drawing/2014/main" val="20001"/>
                    </a:ext>
                  </a:extLst>
                </a:gridCol>
              </a:tblGrid>
              <a:tr h="370840">
                <a:tc>
                  <a:txBody>
                    <a:bodyPr/>
                    <a:lstStyle/>
                    <a:p>
                      <a:r>
                        <a:rPr lang="en-US" sz="1800" b="0" i="0" u="none" strike="noStrike" kern="1200" baseline="0" dirty="0">
                          <a:solidFill>
                            <a:schemeClr val="lt1"/>
                          </a:solidFill>
                          <a:latin typeface="+mn-lt"/>
                          <a:ea typeface="+mn-ea"/>
                          <a:cs typeface="+mn-cs"/>
                        </a:rPr>
                        <a:t>Questions to Consider</a:t>
                      </a:r>
                      <a:endParaRPr lang="en-US" dirty="0"/>
                    </a:p>
                  </a:txBody>
                  <a:tcPr/>
                </a:tc>
                <a:tc>
                  <a:txBody>
                    <a:bodyPr/>
                    <a:lstStyle/>
                    <a:p>
                      <a:r>
                        <a:rPr lang="en-US" sz="1800" b="0" i="0" u="none" strike="noStrike" kern="1200" baseline="0" dirty="0">
                          <a:solidFill>
                            <a:schemeClr val="lt1"/>
                          </a:solidFill>
                          <a:latin typeface="+mn-lt"/>
                          <a:ea typeface="+mn-ea"/>
                          <a:cs typeface="+mn-cs"/>
                        </a:rPr>
                        <a:t>Commentary</a:t>
                      </a:r>
                      <a:endParaRPr lang="en-US" dirty="0"/>
                    </a:p>
                  </a:txBody>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chemeClr val="dk1"/>
                          </a:solidFill>
                          <a:latin typeface="+mn-lt"/>
                          <a:ea typeface="+mn-ea"/>
                          <a:cs typeface="+mn-cs"/>
                        </a:rPr>
                        <a:t>What is the prospective candidate’s academic?</a:t>
                      </a:r>
                      <a:endParaRPr lang="en-US" dirty="0"/>
                    </a:p>
                  </a:txBody>
                  <a:tcPr/>
                </a:tc>
                <a:tc>
                  <a:txBody>
                    <a:bodyPr/>
                    <a:lstStyle/>
                    <a:p>
                      <a:r>
                        <a:rPr lang="de-DE" dirty="0" err="1"/>
                        <a:t>Any</a:t>
                      </a:r>
                      <a:r>
                        <a:rPr lang="de-DE" dirty="0"/>
                        <a:t> </a:t>
                      </a:r>
                      <a:r>
                        <a:rPr lang="de-DE" dirty="0" err="1"/>
                        <a:t>academic</a:t>
                      </a:r>
                      <a:r>
                        <a:rPr lang="de-DE" dirty="0"/>
                        <a:t> </a:t>
                      </a:r>
                      <a:r>
                        <a:rPr lang="de-DE" dirty="0" err="1"/>
                        <a:t>merits</a:t>
                      </a:r>
                      <a:r>
                        <a:rPr lang="de-DE" dirty="0"/>
                        <a:t>?</a:t>
                      </a:r>
                      <a:r>
                        <a:rPr lang="de-DE" baseline="0" dirty="0"/>
                        <a:t> Quality of MA </a:t>
                      </a:r>
                      <a:r>
                        <a:rPr lang="de-DE" baseline="0" dirty="0" err="1"/>
                        <a:t>thesis</a:t>
                      </a:r>
                      <a:endParaRPr lang="en-US" dirty="0"/>
                    </a:p>
                  </a:txBody>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Is their background (knowledge and skills) in the area proposed for the research of sufficient breadth and depth to equip them for success in the Program?</a:t>
                      </a:r>
                      <a:endParaRPr lang="en-US" dirty="0"/>
                    </a:p>
                  </a:txBody>
                  <a:tcPr/>
                </a:tc>
                <a:tc>
                  <a:txBody>
                    <a:bodyPr/>
                    <a:lstStyle/>
                    <a:p>
                      <a:r>
                        <a:rPr lang="en-US" sz="1800" b="0" i="0" u="none" strike="noStrike" kern="1200" baseline="0" dirty="0">
                          <a:solidFill>
                            <a:schemeClr val="dk1"/>
                          </a:solidFill>
                          <a:latin typeface="+mn-lt"/>
                          <a:ea typeface="+mn-ea"/>
                          <a:cs typeface="+mn-cs"/>
                        </a:rPr>
                        <a:t>Consider both academic and non-academic background, networks and</a:t>
                      </a:r>
                    </a:p>
                    <a:p>
                      <a:r>
                        <a:rPr lang="en-US" sz="1800" b="0" i="0" u="none" strike="noStrike" kern="1200" baseline="0" dirty="0">
                          <a:solidFill>
                            <a:schemeClr val="dk1"/>
                          </a:solidFill>
                          <a:latin typeface="+mn-lt"/>
                          <a:ea typeface="+mn-ea"/>
                          <a:cs typeface="+mn-cs"/>
                        </a:rPr>
                        <a:t>achievements</a:t>
                      </a:r>
                      <a:endParaRPr lang="en-US" dirty="0"/>
                    </a:p>
                  </a:txBody>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dk1"/>
                          </a:solidFill>
                          <a:latin typeface="+mn-lt"/>
                          <a:ea typeface="+mn-ea"/>
                          <a:cs typeface="+mn-cs"/>
                        </a:rPr>
                        <a:t>Do the prospective candidate’s academic results suggest they have the capacity to work successfully at the level required?</a:t>
                      </a:r>
                      <a:endParaRPr lang="en-US" dirty="0"/>
                    </a:p>
                  </a:txBody>
                  <a:tcPr/>
                </a:tc>
                <a:tc>
                  <a:txBody>
                    <a:bodyPr/>
                    <a:lstStyle/>
                    <a:p>
                      <a:r>
                        <a:rPr lang="de-DE" dirty="0"/>
                        <a:t>Check </a:t>
                      </a:r>
                      <a:r>
                        <a:rPr lang="de-DE" dirty="0" err="1"/>
                        <a:t>transcripts</a:t>
                      </a:r>
                      <a:r>
                        <a:rPr lang="de-DE" dirty="0"/>
                        <a:t>, </a:t>
                      </a:r>
                      <a:r>
                        <a:rPr lang="de-DE" dirty="0" err="1"/>
                        <a:t>if</a:t>
                      </a:r>
                      <a:r>
                        <a:rPr lang="de-DE" dirty="0"/>
                        <a:t> </a:t>
                      </a:r>
                      <a:r>
                        <a:rPr lang="de-DE" dirty="0" err="1"/>
                        <a:t>candidate</a:t>
                      </a:r>
                      <a:r>
                        <a:rPr lang="de-DE" baseline="0" dirty="0"/>
                        <a:t> </a:t>
                      </a:r>
                      <a:r>
                        <a:rPr lang="de-DE" baseline="0" dirty="0" err="1"/>
                        <a:t>comes</a:t>
                      </a:r>
                      <a:r>
                        <a:rPr lang="de-DE" baseline="0" dirty="0"/>
                        <a:t> </a:t>
                      </a:r>
                      <a:r>
                        <a:rPr lang="de-DE" baseline="0" dirty="0" err="1"/>
                        <a:t>from</a:t>
                      </a:r>
                      <a:r>
                        <a:rPr lang="de-DE" baseline="0" dirty="0"/>
                        <a:t> different </a:t>
                      </a:r>
                      <a:r>
                        <a:rPr lang="de-DE" baseline="0" dirty="0" err="1"/>
                        <a:t>institutions</a:t>
                      </a:r>
                      <a:r>
                        <a:rPr lang="de-DE" baseline="0" dirty="0"/>
                        <a:t> </a:t>
                      </a:r>
                      <a:endParaRPr lang="en-US" dirty="0"/>
                    </a:p>
                  </a:txBody>
                  <a:tcPr/>
                </a:tc>
                <a:extLst>
                  <a:ext uri="{0D108BD9-81ED-4DB2-BD59-A6C34878D82A}">
                    <a16:rowId xmlns:a16="http://schemas.microsoft.com/office/drawing/2014/main" val="10003"/>
                  </a:ext>
                </a:extLst>
              </a:tr>
            </a:tbl>
          </a:graphicData>
        </a:graphic>
      </p:graphicFrame>
      <p:sp>
        <p:nvSpPr>
          <p:cNvPr id="3" name="Foliennummernplatzhalter 2">
            <a:extLst>
              <a:ext uri="{FF2B5EF4-FFF2-40B4-BE49-F238E27FC236}">
                <a16:creationId xmlns:a16="http://schemas.microsoft.com/office/drawing/2014/main" id="{BC7D2ADA-25B5-66AD-4D20-4E80AB37FB48}"/>
              </a:ext>
            </a:extLst>
          </p:cNvPr>
          <p:cNvSpPr>
            <a:spLocks noGrp="1"/>
          </p:cNvSpPr>
          <p:nvPr>
            <p:ph type="sldNum" sz="quarter" idx="12"/>
          </p:nvPr>
        </p:nvSpPr>
        <p:spPr/>
        <p:txBody>
          <a:bodyPr/>
          <a:lstStyle/>
          <a:p>
            <a:fld id="{D57F1E4F-1CFF-5643-939E-217C01CDF565}" type="slidenum">
              <a:rPr lang="en-US" smtClean="0"/>
              <a:pPr/>
              <a:t>25</a:t>
            </a:fld>
            <a:endParaRPr lang="en-US" dirty="0"/>
          </a:p>
        </p:txBody>
      </p:sp>
      <p:sp>
        <p:nvSpPr>
          <p:cNvPr id="4" name="TextBox 3">
            <a:extLst>
              <a:ext uri="{FF2B5EF4-FFF2-40B4-BE49-F238E27FC236}">
                <a16:creationId xmlns:a16="http://schemas.microsoft.com/office/drawing/2014/main" id="{08C6C0CF-EAB7-4477-40BA-55560BD315BE}"/>
              </a:ext>
            </a:extLst>
          </p:cNvPr>
          <p:cNvSpPr txBox="1"/>
          <p:nvPr/>
        </p:nvSpPr>
        <p:spPr>
          <a:xfrm>
            <a:off x="233175" y="103341"/>
            <a:ext cx="1734770" cy="369332"/>
          </a:xfrm>
          <a:prstGeom prst="rect">
            <a:avLst/>
          </a:prstGeom>
          <a:noFill/>
        </p:spPr>
        <p:txBody>
          <a:bodyPr wrap="none" rtlCol="0">
            <a:spAutoFit/>
          </a:bodyPr>
          <a:lstStyle/>
          <a:p>
            <a:r>
              <a:rPr lang="en-US" dirty="0"/>
              <a:t>Reserve Slides</a:t>
            </a:r>
            <a:endParaRPr lang="de-DE" dirty="0"/>
          </a:p>
        </p:txBody>
      </p:sp>
    </p:spTree>
    <p:extLst>
      <p:ext uri="{BB962C8B-B14F-4D97-AF65-F5344CB8AC3E}">
        <p14:creationId xmlns:p14="http://schemas.microsoft.com/office/powerpoint/2010/main" val="17687507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54202" y="505798"/>
            <a:ext cx="10257452" cy="1325563"/>
          </a:xfrm>
        </p:spPr>
        <p:txBody>
          <a:bodyPr/>
          <a:lstStyle/>
          <a:p>
            <a:r>
              <a:rPr lang="en-US" dirty="0"/>
              <a:t>Probing research experience and capacity</a:t>
            </a:r>
          </a:p>
        </p:txBody>
      </p:sp>
      <p:graphicFrame>
        <p:nvGraphicFramePr>
          <p:cNvPr id="5" name="Tabelle 4"/>
          <p:cNvGraphicFramePr>
            <a:graphicFrameLocks noGrp="1"/>
          </p:cNvGraphicFramePr>
          <p:nvPr>
            <p:extLst>
              <p:ext uri="{D42A27DB-BD31-4B8C-83A1-F6EECF244321}">
                <p14:modId xmlns:p14="http://schemas.microsoft.com/office/powerpoint/2010/main" val="2440127004"/>
              </p:ext>
            </p:extLst>
          </p:nvPr>
        </p:nvGraphicFramePr>
        <p:xfrm>
          <a:off x="1905354" y="1688273"/>
          <a:ext cx="9789888" cy="3388360"/>
        </p:xfrm>
        <a:graphic>
          <a:graphicData uri="http://schemas.openxmlformats.org/drawingml/2006/table">
            <a:tbl>
              <a:tblPr firstRow="1" bandRow="1">
                <a:tableStyleId>{5C22544A-7EE6-4342-B048-85BDC9FD1C3A}</a:tableStyleId>
              </a:tblPr>
              <a:tblGrid>
                <a:gridCol w="4894944">
                  <a:extLst>
                    <a:ext uri="{9D8B030D-6E8A-4147-A177-3AD203B41FA5}">
                      <a16:colId xmlns:a16="http://schemas.microsoft.com/office/drawing/2014/main" val="20000"/>
                    </a:ext>
                  </a:extLst>
                </a:gridCol>
                <a:gridCol w="4894944">
                  <a:extLst>
                    <a:ext uri="{9D8B030D-6E8A-4147-A177-3AD203B41FA5}">
                      <a16:colId xmlns:a16="http://schemas.microsoft.com/office/drawing/2014/main" val="20001"/>
                    </a:ext>
                  </a:extLst>
                </a:gridCol>
              </a:tblGrid>
              <a:tr h="370840">
                <a:tc>
                  <a:txBody>
                    <a:bodyPr/>
                    <a:lstStyle/>
                    <a:p>
                      <a:r>
                        <a:rPr lang="en-US" sz="1800" b="0" i="0" u="none" strike="noStrike" kern="1200" baseline="0" dirty="0">
                          <a:solidFill>
                            <a:schemeClr val="lt1"/>
                          </a:solidFill>
                          <a:latin typeface="+mn-lt"/>
                          <a:ea typeface="+mn-ea"/>
                          <a:cs typeface="+mn-cs"/>
                        </a:rPr>
                        <a:t>Questions to Consider</a:t>
                      </a:r>
                      <a:endParaRPr lang="en-US" dirty="0"/>
                    </a:p>
                  </a:txBody>
                  <a:tcPr/>
                </a:tc>
                <a:tc>
                  <a:txBody>
                    <a:bodyPr/>
                    <a:lstStyle/>
                    <a:p>
                      <a:r>
                        <a:rPr lang="en-US" sz="1800" b="0" i="0" u="none" strike="noStrike" kern="1200" baseline="0" dirty="0">
                          <a:solidFill>
                            <a:schemeClr val="lt1"/>
                          </a:solidFill>
                          <a:latin typeface="+mn-lt"/>
                          <a:ea typeface="+mn-ea"/>
                          <a:cs typeface="+mn-cs"/>
                        </a:rPr>
                        <a:t>Commentary</a:t>
                      </a:r>
                      <a:endParaRPr lang="en-US" dirty="0"/>
                    </a:p>
                  </a:txBody>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chemeClr val="dk1"/>
                          </a:solidFill>
                          <a:latin typeface="+mn-lt"/>
                          <a:ea typeface="+mn-ea"/>
                          <a:cs typeface="+mn-cs"/>
                        </a:rPr>
                        <a:t>Has the prospective candidate had any prior experience in designing and/or conducting research?</a:t>
                      </a:r>
                      <a:endParaRPr lang="en-US" dirty="0"/>
                    </a:p>
                  </a:txBody>
                  <a:tcPr/>
                </a:tc>
                <a:tc>
                  <a:txBody>
                    <a:bodyPr/>
                    <a:lstStyle/>
                    <a:p>
                      <a:r>
                        <a:rPr lang="en-US" sz="1800" b="0" i="0" u="none" strike="noStrike" kern="1200" baseline="0" dirty="0">
                          <a:solidFill>
                            <a:schemeClr val="dk1"/>
                          </a:solidFill>
                          <a:latin typeface="+mn-lt"/>
                          <a:ea typeface="+mn-ea"/>
                          <a:cs typeface="+mn-cs"/>
                        </a:rPr>
                        <a:t>Evidence regarding performance in research-related activities, such as MA projects, summer internships or work-based projects</a:t>
                      </a:r>
                      <a:endParaRPr lang="en-US" dirty="0"/>
                    </a:p>
                  </a:txBody>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Does the academic performance in this initial research training suggest academic and research capacity to work at the doctoral level?</a:t>
                      </a:r>
                      <a:endParaRPr lang="en-US" dirty="0"/>
                    </a:p>
                  </a:txBody>
                  <a:tcPr/>
                </a:tc>
                <a:tc>
                  <a:txBody>
                    <a:bodyPr/>
                    <a:lstStyle/>
                    <a:p>
                      <a:r>
                        <a:rPr lang="en-US" sz="1800" b="0" i="0" u="none" strike="noStrike" kern="1200" baseline="0" dirty="0">
                          <a:solidFill>
                            <a:schemeClr val="dk1"/>
                          </a:solidFill>
                          <a:latin typeface="+mn-lt"/>
                          <a:ea typeface="+mn-ea"/>
                          <a:cs typeface="+mn-cs"/>
                        </a:rPr>
                        <a:t>In terms of involvement in the design,</a:t>
                      </a:r>
                    </a:p>
                    <a:p>
                      <a:r>
                        <a:rPr lang="en-US" sz="1800" b="0" i="0" u="none" strike="noStrike" kern="1200" baseline="0" dirty="0">
                          <a:solidFill>
                            <a:schemeClr val="dk1"/>
                          </a:solidFill>
                          <a:latin typeface="+mn-lt"/>
                          <a:ea typeface="+mn-ea"/>
                          <a:cs typeface="+mn-cs"/>
                        </a:rPr>
                        <a:t>development and completion of a research project</a:t>
                      </a:r>
                      <a:endParaRPr lang="en-US" dirty="0"/>
                    </a:p>
                  </a:txBody>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dk1"/>
                          </a:solidFill>
                          <a:latin typeface="+mn-lt"/>
                          <a:ea typeface="+mn-ea"/>
                          <a:cs typeface="+mn-cs"/>
                        </a:rPr>
                        <a:t>What have been the outcomes of this research experience?</a:t>
                      </a:r>
                      <a:endParaRPr lang="en-US" dirty="0"/>
                    </a:p>
                  </a:txBody>
                  <a:tcPr/>
                </a:tc>
                <a:tc>
                  <a:txBody>
                    <a:bodyPr/>
                    <a:lstStyle/>
                    <a:p>
                      <a:r>
                        <a:rPr lang="en-US" sz="1800" b="0" i="0" u="none" strike="noStrike" kern="1200" baseline="0" dirty="0">
                          <a:solidFill>
                            <a:schemeClr val="dk1"/>
                          </a:solidFill>
                          <a:latin typeface="+mn-lt"/>
                          <a:ea typeface="+mn-ea"/>
                          <a:cs typeface="+mn-cs"/>
                        </a:rPr>
                        <a:t>Publication of a refereed research article or a report, MA thesis</a:t>
                      </a:r>
                      <a:endParaRPr lang="en-US" dirty="0"/>
                    </a:p>
                  </a:txBody>
                  <a:tcPr/>
                </a:tc>
                <a:extLst>
                  <a:ext uri="{0D108BD9-81ED-4DB2-BD59-A6C34878D82A}">
                    <a16:rowId xmlns:a16="http://schemas.microsoft.com/office/drawing/2014/main" val="10003"/>
                  </a:ext>
                </a:extLst>
              </a:tr>
            </a:tbl>
          </a:graphicData>
        </a:graphic>
      </p:graphicFrame>
      <p:sp>
        <p:nvSpPr>
          <p:cNvPr id="3" name="Foliennummernplatzhalter 2">
            <a:extLst>
              <a:ext uri="{FF2B5EF4-FFF2-40B4-BE49-F238E27FC236}">
                <a16:creationId xmlns:a16="http://schemas.microsoft.com/office/drawing/2014/main" id="{645A0BC4-D071-B575-142F-6810C029D3DF}"/>
              </a:ext>
            </a:extLst>
          </p:cNvPr>
          <p:cNvSpPr>
            <a:spLocks noGrp="1"/>
          </p:cNvSpPr>
          <p:nvPr>
            <p:ph type="sldNum" sz="quarter" idx="12"/>
          </p:nvPr>
        </p:nvSpPr>
        <p:spPr/>
        <p:txBody>
          <a:bodyPr/>
          <a:lstStyle/>
          <a:p>
            <a:fld id="{D57F1E4F-1CFF-5643-939E-217C01CDF565}" type="slidenum">
              <a:rPr lang="en-US" smtClean="0"/>
              <a:pPr/>
              <a:t>26</a:t>
            </a:fld>
            <a:endParaRPr lang="en-US" dirty="0"/>
          </a:p>
        </p:txBody>
      </p:sp>
      <p:sp>
        <p:nvSpPr>
          <p:cNvPr id="4" name="TextBox 3">
            <a:extLst>
              <a:ext uri="{FF2B5EF4-FFF2-40B4-BE49-F238E27FC236}">
                <a16:creationId xmlns:a16="http://schemas.microsoft.com/office/drawing/2014/main" id="{81C7C23C-F972-9BB8-07F8-A37D0663CE3D}"/>
              </a:ext>
            </a:extLst>
          </p:cNvPr>
          <p:cNvSpPr txBox="1"/>
          <p:nvPr/>
        </p:nvSpPr>
        <p:spPr>
          <a:xfrm>
            <a:off x="233175" y="103341"/>
            <a:ext cx="1734770" cy="369332"/>
          </a:xfrm>
          <a:prstGeom prst="rect">
            <a:avLst/>
          </a:prstGeom>
          <a:noFill/>
        </p:spPr>
        <p:txBody>
          <a:bodyPr wrap="none" rtlCol="0">
            <a:spAutoFit/>
          </a:bodyPr>
          <a:lstStyle/>
          <a:p>
            <a:r>
              <a:rPr lang="en-US" dirty="0"/>
              <a:t>Reserve Slides</a:t>
            </a:r>
            <a:endParaRPr lang="de-DE" dirty="0"/>
          </a:p>
        </p:txBody>
      </p:sp>
    </p:spTree>
    <p:extLst>
      <p:ext uri="{BB962C8B-B14F-4D97-AF65-F5344CB8AC3E}">
        <p14:creationId xmlns:p14="http://schemas.microsoft.com/office/powerpoint/2010/main" val="2799129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82525" y="531381"/>
            <a:ext cx="10126823" cy="1325563"/>
          </a:xfrm>
        </p:spPr>
        <p:txBody>
          <a:bodyPr/>
          <a:lstStyle/>
          <a:p>
            <a:r>
              <a:rPr lang="en-US" dirty="0"/>
              <a:t>Probing (English) language competence</a:t>
            </a:r>
          </a:p>
        </p:txBody>
      </p:sp>
      <p:graphicFrame>
        <p:nvGraphicFramePr>
          <p:cNvPr id="5" name="Tabelle 4"/>
          <p:cNvGraphicFramePr>
            <a:graphicFrameLocks noGrp="1"/>
          </p:cNvGraphicFramePr>
          <p:nvPr>
            <p:extLst>
              <p:ext uri="{D42A27DB-BD31-4B8C-83A1-F6EECF244321}">
                <p14:modId xmlns:p14="http://schemas.microsoft.com/office/powerpoint/2010/main" val="510270904"/>
              </p:ext>
            </p:extLst>
          </p:nvPr>
        </p:nvGraphicFramePr>
        <p:xfrm>
          <a:off x="1965649" y="1706404"/>
          <a:ext cx="9789888" cy="3388360"/>
        </p:xfrm>
        <a:graphic>
          <a:graphicData uri="http://schemas.openxmlformats.org/drawingml/2006/table">
            <a:tbl>
              <a:tblPr firstRow="1" bandRow="1">
                <a:tableStyleId>{5C22544A-7EE6-4342-B048-85BDC9FD1C3A}</a:tableStyleId>
              </a:tblPr>
              <a:tblGrid>
                <a:gridCol w="4894944">
                  <a:extLst>
                    <a:ext uri="{9D8B030D-6E8A-4147-A177-3AD203B41FA5}">
                      <a16:colId xmlns:a16="http://schemas.microsoft.com/office/drawing/2014/main" val="20000"/>
                    </a:ext>
                  </a:extLst>
                </a:gridCol>
                <a:gridCol w="4894944">
                  <a:extLst>
                    <a:ext uri="{9D8B030D-6E8A-4147-A177-3AD203B41FA5}">
                      <a16:colId xmlns:a16="http://schemas.microsoft.com/office/drawing/2014/main" val="20001"/>
                    </a:ext>
                  </a:extLst>
                </a:gridCol>
              </a:tblGrid>
              <a:tr h="370840">
                <a:tc>
                  <a:txBody>
                    <a:bodyPr/>
                    <a:lstStyle/>
                    <a:p>
                      <a:r>
                        <a:rPr lang="en-US" sz="1800" b="0" i="0" u="none" strike="noStrike" kern="1200" baseline="0" dirty="0">
                          <a:solidFill>
                            <a:schemeClr val="lt1"/>
                          </a:solidFill>
                          <a:latin typeface="+mn-lt"/>
                          <a:ea typeface="+mn-ea"/>
                          <a:cs typeface="+mn-cs"/>
                        </a:rPr>
                        <a:t>Questions to Consider</a:t>
                      </a:r>
                      <a:endParaRPr lang="en-US" dirty="0"/>
                    </a:p>
                  </a:txBody>
                  <a:tcPr/>
                </a:tc>
                <a:tc>
                  <a:txBody>
                    <a:bodyPr/>
                    <a:lstStyle/>
                    <a:p>
                      <a:r>
                        <a:rPr lang="en-US" sz="1800" b="0" i="0" u="none" strike="noStrike" kern="1200" baseline="0" dirty="0">
                          <a:solidFill>
                            <a:schemeClr val="lt1"/>
                          </a:solidFill>
                          <a:latin typeface="+mn-lt"/>
                          <a:ea typeface="+mn-ea"/>
                          <a:cs typeface="+mn-cs"/>
                        </a:rPr>
                        <a:t>Commentary</a:t>
                      </a:r>
                      <a:endParaRPr lang="en-US" dirty="0"/>
                    </a:p>
                  </a:txBody>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chemeClr val="dk1"/>
                          </a:solidFill>
                          <a:latin typeface="+mn-lt"/>
                          <a:ea typeface="+mn-ea"/>
                          <a:cs typeface="+mn-cs"/>
                        </a:rPr>
                        <a:t>Has the prospective candidate met the</a:t>
                      </a:r>
                    </a:p>
                    <a:p>
                      <a:r>
                        <a:rPr lang="en-US" sz="1800" b="0" i="0" u="none" strike="noStrike" kern="1200" baseline="0" dirty="0">
                          <a:solidFill>
                            <a:schemeClr val="dk1"/>
                          </a:solidFill>
                          <a:latin typeface="+mn-lt"/>
                          <a:ea typeface="+mn-ea"/>
                          <a:cs typeface="+mn-cs"/>
                        </a:rPr>
                        <a:t>University’s minimum language</a:t>
                      </a:r>
                    </a:p>
                    <a:p>
                      <a:r>
                        <a:rPr lang="en-US" sz="1800" b="0" i="0" u="none" strike="noStrike" kern="1200" baseline="0" dirty="0">
                          <a:solidFill>
                            <a:schemeClr val="dk1"/>
                          </a:solidFill>
                          <a:latin typeface="+mn-lt"/>
                          <a:ea typeface="+mn-ea"/>
                          <a:cs typeface="+mn-cs"/>
                        </a:rPr>
                        <a:t>proficiency requirement?</a:t>
                      </a:r>
                      <a:endParaRPr lang="en-US" dirty="0"/>
                    </a:p>
                  </a:txBody>
                  <a:tcPr/>
                </a:tc>
                <a:tc>
                  <a:txBody>
                    <a:bodyPr/>
                    <a:lstStyle/>
                    <a:p>
                      <a:r>
                        <a:rPr lang="en-US" sz="1800" b="0" i="0" u="none" strike="noStrike" kern="1200" baseline="0" dirty="0">
                          <a:solidFill>
                            <a:schemeClr val="dk1"/>
                          </a:solidFill>
                          <a:latin typeface="+mn-lt"/>
                          <a:ea typeface="+mn-ea"/>
                          <a:cs typeface="+mn-cs"/>
                        </a:rPr>
                        <a:t>What is the language in your discipline, what level is needed to survive as researcher, as member of the research group…</a:t>
                      </a:r>
                      <a:endParaRPr lang="en-US" dirty="0"/>
                    </a:p>
                  </a:txBody>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Are Czech language skills needed? Willingness to learn?</a:t>
                      </a:r>
                      <a:endParaRPr lang="en-US" dirty="0"/>
                    </a:p>
                  </a:txBody>
                  <a:tcPr/>
                </a:tc>
                <a:tc>
                  <a:txBody>
                    <a:bodyPr/>
                    <a:lstStyle/>
                    <a:p>
                      <a:endParaRPr lang="en-US" dirty="0"/>
                    </a:p>
                  </a:txBody>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dk1"/>
                          </a:solidFill>
                          <a:latin typeface="+mn-lt"/>
                          <a:ea typeface="+mn-ea"/>
                          <a:cs typeface="+mn-cs"/>
                        </a:rPr>
                        <a:t>Are there other institutional support programs and services to assist with the required English language and writing skills development for research?</a:t>
                      </a:r>
                      <a:endParaRPr lang="en-US" dirty="0"/>
                    </a:p>
                  </a:txBody>
                  <a:tcPr/>
                </a:tc>
                <a:tc>
                  <a:txBody>
                    <a:bodyPr/>
                    <a:lstStyle/>
                    <a:p>
                      <a:r>
                        <a:rPr lang="en-US" sz="1800" b="0" i="0" u="none" strike="noStrike" kern="1200" baseline="0" dirty="0">
                          <a:solidFill>
                            <a:schemeClr val="dk1"/>
                          </a:solidFill>
                          <a:latin typeface="+mn-lt"/>
                          <a:ea typeface="+mn-ea"/>
                          <a:cs typeface="+mn-cs"/>
                        </a:rPr>
                        <a:t>Are you aware of something at Masaryk?</a:t>
                      </a:r>
                      <a:endParaRPr lang="en-US" dirty="0"/>
                    </a:p>
                  </a:txBody>
                  <a:tcPr/>
                </a:tc>
                <a:extLst>
                  <a:ext uri="{0D108BD9-81ED-4DB2-BD59-A6C34878D82A}">
                    <a16:rowId xmlns:a16="http://schemas.microsoft.com/office/drawing/2014/main" val="10003"/>
                  </a:ext>
                </a:extLst>
              </a:tr>
            </a:tbl>
          </a:graphicData>
        </a:graphic>
      </p:graphicFrame>
      <p:sp>
        <p:nvSpPr>
          <p:cNvPr id="3" name="Foliennummernplatzhalter 2">
            <a:extLst>
              <a:ext uri="{FF2B5EF4-FFF2-40B4-BE49-F238E27FC236}">
                <a16:creationId xmlns:a16="http://schemas.microsoft.com/office/drawing/2014/main" id="{2C1600FA-9ED7-2EC2-ABAC-B22E5644D1A3}"/>
              </a:ext>
            </a:extLst>
          </p:cNvPr>
          <p:cNvSpPr>
            <a:spLocks noGrp="1"/>
          </p:cNvSpPr>
          <p:nvPr>
            <p:ph type="sldNum" sz="quarter" idx="12"/>
          </p:nvPr>
        </p:nvSpPr>
        <p:spPr/>
        <p:txBody>
          <a:bodyPr/>
          <a:lstStyle/>
          <a:p>
            <a:fld id="{D57F1E4F-1CFF-5643-939E-217C01CDF565}" type="slidenum">
              <a:rPr lang="en-US" smtClean="0"/>
              <a:pPr/>
              <a:t>27</a:t>
            </a:fld>
            <a:endParaRPr lang="en-US" dirty="0"/>
          </a:p>
        </p:txBody>
      </p:sp>
      <p:sp>
        <p:nvSpPr>
          <p:cNvPr id="4" name="TextBox 3">
            <a:extLst>
              <a:ext uri="{FF2B5EF4-FFF2-40B4-BE49-F238E27FC236}">
                <a16:creationId xmlns:a16="http://schemas.microsoft.com/office/drawing/2014/main" id="{AF08938F-B2D3-A2A3-9617-08A04F6C106F}"/>
              </a:ext>
            </a:extLst>
          </p:cNvPr>
          <p:cNvSpPr txBox="1"/>
          <p:nvPr/>
        </p:nvSpPr>
        <p:spPr>
          <a:xfrm>
            <a:off x="233175" y="103341"/>
            <a:ext cx="1734770" cy="369332"/>
          </a:xfrm>
          <a:prstGeom prst="rect">
            <a:avLst/>
          </a:prstGeom>
          <a:noFill/>
        </p:spPr>
        <p:txBody>
          <a:bodyPr wrap="none" rtlCol="0">
            <a:spAutoFit/>
          </a:bodyPr>
          <a:lstStyle/>
          <a:p>
            <a:r>
              <a:rPr lang="en-US" dirty="0"/>
              <a:t>Reserve Slides</a:t>
            </a:r>
            <a:endParaRPr lang="de-DE" dirty="0"/>
          </a:p>
        </p:txBody>
      </p:sp>
    </p:spTree>
    <p:extLst>
      <p:ext uri="{BB962C8B-B14F-4D97-AF65-F5344CB8AC3E}">
        <p14:creationId xmlns:p14="http://schemas.microsoft.com/office/powerpoint/2010/main" val="14008990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21024" y="407352"/>
            <a:ext cx="11254273" cy="1325563"/>
          </a:xfrm>
        </p:spPr>
        <p:txBody>
          <a:bodyPr/>
          <a:lstStyle/>
          <a:p>
            <a:r>
              <a:rPr lang="en-US" dirty="0"/>
              <a:t>Probing the research project’s feasibility </a:t>
            </a:r>
            <a:br>
              <a:rPr lang="en-US" dirty="0"/>
            </a:br>
            <a:r>
              <a:rPr lang="en-US" dirty="0"/>
              <a:t>and fit</a:t>
            </a:r>
          </a:p>
        </p:txBody>
      </p:sp>
      <p:graphicFrame>
        <p:nvGraphicFramePr>
          <p:cNvPr id="5" name="Tabelle 4"/>
          <p:cNvGraphicFramePr>
            <a:graphicFrameLocks noGrp="1"/>
          </p:cNvGraphicFramePr>
          <p:nvPr>
            <p:extLst>
              <p:ext uri="{D42A27DB-BD31-4B8C-83A1-F6EECF244321}">
                <p14:modId xmlns:p14="http://schemas.microsoft.com/office/powerpoint/2010/main" val="404312011"/>
              </p:ext>
            </p:extLst>
          </p:nvPr>
        </p:nvGraphicFramePr>
        <p:xfrm>
          <a:off x="1937146" y="1732915"/>
          <a:ext cx="9789888" cy="4485640"/>
        </p:xfrm>
        <a:graphic>
          <a:graphicData uri="http://schemas.openxmlformats.org/drawingml/2006/table">
            <a:tbl>
              <a:tblPr firstRow="1" bandRow="1">
                <a:tableStyleId>{5C22544A-7EE6-4342-B048-85BDC9FD1C3A}</a:tableStyleId>
              </a:tblPr>
              <a:tblGrid>
                <a:gridCol w="4894944">
                  <a:extLst>
                    <a:ext uri="{9D8B030D-6E8A-4147-A177-3AD203B41FA5}">
                      <a16:colId xmlns:a16="http://schemas.microsoft.com/office/drawing/2014/main" val="20000"/>
                    </a:ext>
                  </a:extLst>
                </a:gridCol>
                <a:gridCol w="4894944">
                  <a:extLst>
                    <a:ext uri="{9D8B030D-6E8A-4147-A177-3AD203B41FA5}">
                      <a16:colId xmlns:a16="http://schemas.microsoft.com/office/drawing/2014/main" val="20001"/>
                    </a:ext>
                  </a:extLst>
                </a:gridCol>
              </a:tblGrid>
              <a:tr h="370840">
                <a:tc>
                  <a:txBody>
                    <a:bodyPr/>
                    <a:lstStyle/>
                    <a:p>
                      <a:r>
                        <a:rPr lang="en-US" sz="1800" b="0" i="0" u="none" strike="noStrike" kern="1200" baseline="0" dirty="0">
                          <a:solidFill>
                            <a:schemeClr val="lt1"/>
                          </a:solidFill>
                          <a:latin typeface="+mn-lt"/>
                          <a:ea typeface="+mn-ea"/>
                          <a:cs typeface="+mn-cs"/>
                        </a:rPr>
                        <a:t>Questions to Consider</a:t>
                      </a:r>
                      <a:endParaRPr lang="en-US" dirty="0"/>
                    </a:p>
                  </a:txBody>
                  <a:tcPr/>
                </a:tc>
                <a:tc>
                  <a:txBody>
                    <a:bodyPr/>
                    <a:lstStyle/>
                    <a:p>
                      <a:r>
                        <a:rPr lang="en-US" sz="1800" b="0" i="0" u="none" strike="noStrike" kern="1200" baseline="0" dirty="0">
                          <a:solidFill>
                            <a:schemeClr val="lt1"/>
                          </a:solidFill>
                          <a:latin typeface="+mn-lt"/>
                          <a:ea typeface="+mn-ea"/>
                          <a:cs typeface="+mn-cs"/>
                        </a:rPr>
                        <a:t>Commentary</a:t>
                      </a:r>
                      <a:endParaRPr lang="en-US" dirty="0"/>
                    </a:p>
                  </a:txBody>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chemeClr val="dk1"/>
                          </a:solidFill>
                          <a:latin typeface="+mn-lt"/>
                          <a:ea typeface="+mn-ea"/>
                          <a:cs typeface="+mn-cs"/>
                        </a:rPr>
                        <a:t>Does the proposed research have the</a:t>
                      </a:r>
                    </a:p>
                    <a:p>
                      <a:r>
                        <a:rPr lang="en-US" sz="1800" b="0" i="0" u="none" strike="noStrike" kern="1200" baseline="0" dirty="0">
                          <a:solidFill>
                            <a:schemeClr val="dk1"/>
                          </a:solidFill>
                          <a:latin typeface="+mn-lt"/>
                          <a:ea typeface="+mn-ea"/>
                          <a:cs typeface="+mn-cs"/>
                        </a:rPr>
                        <a:t>potential to be developed into a detailed</a:t>
                      </a:r>
                    </a:p>
                    <a:p>
                      <a:r>
                        <a:rPr lang="en-US" sz="1800" b="0" i="0" u="none" strike="noStrike" kern="1200" baseline="0" dirty="0">
                          <a:solidFill>
                            <a:schemeClr val="dk1"/>
                          </a:solidFill>
                          <a:latin typeface="+mn-lt"/>
                          <a:ea typeface="+mn-ea"/>
                          <a:cs typeface="+mn-cs"/>
                        </a:rPr>
                        <a:t>research proposal, which can lead to a</a:t>
                      </a:r>
                    </a:p>
                    <a:p>
                      <a:r>
                        <a:rPr lang="en-US" sz="1800" b="0" i="0" u="none" strike="noStrike" kern="1200" baseline="0" dirty="0">
                          <a:solidFill>
                            <a:schemeClr val="dk1"/>
                          </a:solidFill>
                          <a:latin typeface="+mn-lt"/>
                          <a:ea typeface="+mn-ea"/>
                          <a:cs typeface="+mn-cs"/>
                        </a:rPr>
                        <a:t>viable project with outcomes satisfying the requirements for a doctorate?</a:t>
                      </a:r>
                      <a:endParaRPr lang="en-US" dirty="0"/>
                    </a:p>
                  </a:txBody>
                  <a:tcPr/>
                </a:tc>
                <a:tc>
                  <a:txBody>
                    <a:bodyPr/>
                    <a:lstStyle/>
                    <a:p>
                      <a:r>
                        <a:rPr lang="en-US" sz="1800" b="0" i="0" u="none" strike="noStrike" kern="1200" baseline="0" dirty="0">
                          <a:solidFill>
                            <a:schemeClr val="dk1"/>
                          </a:solidFill>
                          <a:latin typeface="+mn-lt"/>
                          <a:ea typeface="+mn-ea"/>
                          <a:cs typeface="+mn-cs"/>
                        </a:rPr>
                        <a:t>Consider whether the broad topic area has the potential to enable the candidate under your guidance to develop a detailed proposal for a project</a:t>
                      </a:r>
                      <a:endParaRPr lang="en-US" dirty="0"/>
                    </a:p>
                  </a:txBody>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Does the proposal provide evidence of intellectual curiosity, passion for the proposed research area and a capacity to identify and contextualize a research problem?</a:t>
                      </a:r>
                      <a:endParaRPr lang="en-US" dirty="0"/>
                    </a:p>
                  </a:txBody>
                  <a:tcPr/>
                </a:tc>
                <a:tc>
                  <a:txBody>
                    <a:bodyPr/>
                    <a:lstStyle/>
                    <a:p>
                      <a:r>
                        <a:rPr lang="en-US" sz="1800" b="0" i="0" u="none" strike="noStrike" kern="1200" baseline="0" dirty="0">
                          <a:solidFill>
                            <a:schemeClr val="dk1"/>
                          </a:solidFill>
                          <a:latin typeface="+mn-lt"/>
                          <a:ea typeface="+mn-ea"/>
                          <a:cs typeface="+mn-cs"/>
                        </a:rPr>
                        <a:t>Consider the person proposing to undertake the project</a:t>
                      </a:r>
                      <a:endParaRPr lang="en-US" dirty="0"/>
                    </a:p>
                  </a:txBody>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dk1"/>
                          </a:solidFill>
                          <a:latin typeface="+mn-lt"/>
                          <a:ea typeface="+mn-ea"/>
                          <a:cs typeface="+mn-cs"/>
                        </a:rPr>
                        <a:t>What research methodology (qualitative</a:t>
                      </a:r>
                    </a:p>
                    <a:p>
                      <a:r>
                        <a:rPr lang="en-US" sz="1800" b="0" i="0" u="none" strike="noStrike" kern="1200" baseline="0" dirty="0">
                          <a:solidFill>
                            <a:schemeClr val="dk1"/>
                          </a:solidFill>
                          <a:latin typeface="+mn-lt"/>
                          <a:ea typeface="+mn-ea"/>
                          <a:cs typeface="+mn-cs"/>
                        </a:rPr>
                        <a:t>or quantitative) is it proposed that the</a:t>
                      </a:r>
                    </a:p>
                    <a:p>
                      <a:r>
                        <a:rPr lang="en-US" sz="1800" b="0" i="0" u="none" strike="noStrike" kern="1200" baseline="0" dirty="0">
                          <a:solidFill>
                            <a:schemeClr val="dk1"/>
                          </a:solidFill>
                          <a:latin typeface="+mn-lt"/>
                          <a:ea typeface="+mn-ea"/>
                          <a:cs typeface="+mn-cs"/>
                        </a:rPr>
                        <a:t>prospective candidate will use and why?</a:t>
                      </a:r>
                      <a:endParaRPr lang="en-US" dirty="0"/>
                    </a:p>
                  </a:txBody>
                  <a:tcPr/>
                </a:tc>
                <a:tc>
                  <a:txBody>
                    <a:bodyPr/>
                    <a:lstStyle/>
                    <a:p>
                      <a:r>
                        <a:rPr lang="en-US" sz="1800" b="0" i="0" u="none" strike="noStrike" kern="1200" baseline="0" dirty="0">
                          <a:solidFill>
                            <a:schemeClr val="dk1"/>
                          </a:solidFill>
                          <a:latin typeface="+mn-lt"/>
                          <a:ea typeface="+mn-ea"/>
                          <a:cs typeface="+mn-cs"/>
                        </a:rPr>
                        <a:t>Consider whether the proposed methodology is  reasonable and appropriate, and familiar to your research community.</a:t>
                      </a:r>
                      <a:endParaRPr lang="en-US" dirty="0"/>
                    </a:p>
                  </a:txBody>
                  <a:tcPr/>
                </a:tc>
                <a:extLst>
                  <a:ext uri="{0D108BD9-81ED-4DB2-BD59-A6C34878D82A}">
                    <a16:rowId xmlns:a16="http://schemas.microsoft.com/office/drawing/2014/main" val="10003"/>
                  </a:ext>
                </a:extLst>
              </a:tr>
            </a:tbl>
          </a:graphicData>
        </a:graphic>
      </p:graphicFrame>
      <p:sp>
        <p:nvSpPr>
          <p:cNvPr id="3" name="Foliennummernplatzhalter 2">
            <a:extLst>
              <a:ext uri="{FF2B5EF4-FFF2-40B4-BE49-F238E27FC236}">
                <a16:creationId xmlns:a16="http://schemas.microsoft.com/office/drawing/2014/main" id="{8C87AF9F-C91A-A09C-87AC-DBE09721D82D}"/>
              </a:ext>
            </a:extLst>
          </p:cNvPr>
          <p:cNvSpPr>
            <a:spLocks noGrp="1"/>
          </p:cNvSpPr>
          <p:nvPr>
            <p:ph type="sldNum" sz="quarter" idx="12"/>
          </p:nvPr>
        </p:nvSpPr>
        <p:spPr/>
        <p:txBody>
          <a:bodyPr/>
          <a:lstStyle/>
          <a:p>
            <a:fld id="{D57F1E4F-1CFF-5643-939E-217C01CDF565}" type="slidenum">
              <a:rPr lang="en-US" smtClean="0"/>
              <a:pPr/>
              <a:t>28</a:t>
            </a:fld>
            <a:endParaRPr lang="en-US" dirty="0"/>
          </a:p>
        </p:txBody>
      </p:sp>
      <p:sp>
        <p:nvSpPr>
          <p:cNvPr id="4" name="TextBox 3">
            <a:extLst>
              <a:ext uri="{FF2B5EF4-FFF2-40B4-BE49-F238E27FC236}">
                <a16:creationId xmlns:a16="http://schemas.microsoft.com/office/drawing/2014/main" id="{449114A0-34DC-212B-A51D-70DA13AED91F}"/>
              </a:ext>
            </a:extLst>
          </p:cNvPr>
          <p:cNvSpPr txBox="1"/>
          <p:nvPr/>
        </p:nvSpPr>
        <p:spPr>
          <a:xfrm>
            <a:off x="233175" y="103341"/>
            <a:ext cx="1734770" cy="369332"/>
          </a:xfrm>
          <a:prstGeom prst="rect">
            <a:avLst/>
          </a:prstGeom>
          <a:noFill/>
        </p:spPr>
        <p:txBody>
          <a:bodyPr wrap="none" rtlCol="0">
            <a:spAutoFit/>
          </a:bodyPr>
          <a:lstStyle/>
          <a:p>
            <a:r>
              <a:rPr lang="en-US" dirty="0"/>
              <a:t>Reserve Slides</a:t>
            </a:r>
            <a:endParaRPr lang="de-DE" dirty="0"/>
          </a:p>
        </p:txBody>
      </p:sp>
    </p:spTree>
    <p:extLst>
      <p:ext uri="{BB962C8B-B14F-4D97-AF65-F5344CB8AC3E}">
        <p14:creationId xmlns:p14="http://schemas.microsoft.com/office/powerpoint/2010/main" val="28944689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88918" y="429065"/>
            <a:ext cx="10126823" cy="1325563"/>
          </a:xfrm>
        </p:spPr>
        <p:txBody>
          <a:bodyPr>
            <a:normAutofit/>
          </a:bodyPr>
          <a:lstStyle/>
          <a:p>
            <a:r>
              <a:rPr lang="en-US" dirty="0"/>
              <a:t>Probing </a:t>
            </a:r>
            <a:r>
              <a:rPr lang="en-AU" dirty="0"/>
              <a:t>Personal attributes and circumstances, and scholarly disposition</a:t>
            </a:r>
            <a:endParaRPr lang="en-US" dirty="0"/>
          </a:p>
        </p:txBody>
      </p:sp>
      <p:graphicFrame>
        <p:nvGraphicFramePr>
          <p:cNvPr id="5" name="Tabelle 4"/>
          <p:cNvGraphicFramePr>
            <a:graphicFrameLocks noGrp="1"/>
          </p:cNvGraphicFramePr>
          <p:nvPr>
            <p:extLst>
              <p:ext uri="{D42A27DB-BD31-4B8C-83A1-F6EECF244321}">
                <p14:modId xmlns:p14="http://schemas.microsoft.com/office/powerpoint/2010/main" val="3656982899"/>
              </p:ext>
            </p:extLst>
          </p:nvPr>
        </p:nvGraphicFramePr>
        <p:xfrm>
          <a:off x="1939881" y="2077616"/>
          <a:ext cx="9789888" cy="4023360"/>
        </p:xfrm>
        <a:graphic>
          <a:graphicData uri="http://schemas.openxmlformats.org/drawingml/2006/table">
            <a:tbl>
              <a:tblPr firstRow="1" bandRow="1">
                <a:tableStyleId>{5C22544A-7EE6-4342-B048-85BDC9FD1C3A}</a:tableStyleId>
              </a:tblPr>
              <a:tblGrid>
                <a:gridCol w="4894944">
                  <a:extLst>
                    <a:ext uri="{9D8B030D-6E8A-4147-A177-3AD203B41FA5}">
                      <a16:colId xmlns:a16="http://schemas.microsoft.com/office/drawing/2014/main" val="20000"/>
                    </a:ext>
                  </a:extLst>
                </a:gridCol>
                <a:gridCol w="4894944">
                  <a:extLst>
                    <a:ext uri="{9D8B030D-6E8A-4147-A177-3AD203B41FA5}">
                      <a16:colId xmlns:a16="http://schemas.microsoft.com/office/drawing/2014/main" val="20001"/>
                    </a:ext>
                  </a:extLst>
                </a:gridCol>
              </a:tblGrid>
              <a:tr h="350275">
                <a:tc>
                  <a:txBody>
                    <a:bodyPr/>
                    <a:lstStyle/>
                    <a:p>
                      <a:r>
                        <a:rPr lang="en-US" sz="1800" b="0" i="0" u="none" strike="noStrike" kern="1200" baseline="0" dirty="0">
                          <a:solidFill>
                            <a:schemeClr val="lt1"/>
                          </a:solidFill>
                          <a:latin typeface="+mn-lt"/>
                          <a:ea typeface="+mn-ea"/>
                          <a:cs typeface="+mn-cs"/>
                        </a:rPr>
                        <a:t>Questions to Consider</a:t>
                      </a:r>
                      <a:endParaRPr lang="en-US" dirty="0"/>
                    </a:p>
                  </a:txBody>
                  <a:tcPr/>
                </a:tc>
                <a:tc>
                  <a:txBody>
                    <a:bodyPr/>
                    <a:lstStyle/>
                    <a:p>
                      <a:r>
                        <a:rPr lang="en-US" sz="1800" b="0" i="0" u="none" strike="noStrike" kern="1200" baseline="0" dirty="0">
                          <a:solidFill>
                            <a:schemeClr val="lt1"/>
                          </a:solidFill>
                          <a:latin typeface="+mn-lt"/>
                          <a:ea typeface="+mn-ea"/>
                          <a:cs typeface="+mn-cs"/>
                        </a:rPr>
                        <a:t>Commentary</a:t>
                      </a:r>
                      <a:endParaRPr lang="en-US" dirty="0"/>
                    </a:p>
                  </a:txBody>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chemeClr val="dk1"/>
                          </a:solidFill>
                          <a:latin typeface="+mn-lt"/>
                          <a:ea typeface="+mn-ea"/>
                          <a:cs typeface="+mn-cs"/>
                        </a:rPr>
                        <a:t>Does the candidate really want a PhD, i.e. a research experience?</a:t>
                      </a:r>
                      <a:endParaRPr lang="en-US" dirty="0"/>
                    </a:p>
                  </a:txBody>
                  <a:tcPr/>
                </a:tc>
                <a:tc>
                  <a:txBody>
                    <a:bodyPr/>
                    <a:lstStyle/>
                    <a:p>
                      <a:endParaRPr lang="en-US" dirty="0"/>
                    </a:p>
                  </a:txBody>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Does the institution have the internal facilities, infrastructure and funding that will be required for the research to be conducted?</a:t>
                      </a:r>
                      <a:endParaRPr lang="en-US" dirty="0"/>
                    </a:p>
                  </a:txBody>
                  <a:tcPr/>
                </a:tc>
                <a:tc>
                  <a:txBody>
                    <a:bodyPr/>
                    <a:lstStyle/>
                    <a:p>
                      <a:endParaRPr lang="en-US" dirty="0"/>
                    </a:p>
                  </a:txBody>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dk1"/>
                          </a:solidFill>
                          <a:latin typeface="+mn-lt"/>
                          <a:ea typeface="+mn-ea"/>
                          <a:cs typeface="+mn-cs"/>
                        </a:rPr>
                        <a:t>Will the prospective candidate be supported with an external scholarship?</a:t>
                      </a:r>
                      <a:endParaRPr lang="en-US" dirty="0"/>
                    </a:p>
                  </a:txBody>
                  <a:tcPr/>
                </a:tc>
                <a:tc>
                  <a:txBody>
                    <a:bodyPr/>
                    <a:lstStyle/>
                    <a:p>
                      <a:r>
                        <a:rPr lang="en-US" sz="1800" b="0" i="0" u="none" strike="noStrike" kern="1200" baseline="0" dirty="0">
                          <a:solidFill>
                            <a:schemeClr val="dk1"/>
                          </a:solidFill>
                          <a:latin typeface="+mn-lt"/>
                          <a:ea typeface="+mn-ea"/>
                          <a:cs typeface="+mn-cs"/>
                        </a:rPr>
                        <a:t>If there is an external scholarship, are there any constraints that this may impose on making significant changes to the proposed project.</a:t>
                      </a:r>
                      <a:endParaRPr lang="en-US" dirty="0"/>
                    </a:p>
                  </a:txBody>
                  <a:tcPr/>
                </a:tc>
                <a:extLst>
                  <a:ext uri="{0D108BD9-81ED-4DB2-BD59-A6C34878D82A}">
                    <a16:rowId xmlns:a16="http://schemas.microsoft.com/office/drawing/2014/main" val="10003"/>
                  </a:ext>
                </a:extLst>
              </a:tr>
              <a:tr h="370840">
                <a:tc>
                  <a:txBody>
                    <a:bodyPr/>
                    <a:lstStyle/>
                    <a:p>
                      <a:r>
                        <a:rPr lang="en-US" dirty="0"/>
                        <a:t>Does</a:t>
                      </a:r>
                      <a:r>
                        <a:rPr lang="en-US" baseline="0" dirty="0"/>
                        <a:t> the candidate fit to the existing team?</a:t>
                      </a:r>
                      <a:endParaRPr lang="en-US" dirty="0"/>
                    </a:p>
                  </a:txBody>
                  <a:tcPr/>
                </a:tc>
                <a:tc>
                  <a:txBody>
                    <a:bodyPr/>
                    <a:lstStyle/>
                    <a:p>
                      <a:endParaRPr lang="en-US" dirty="0"/>
                    </a:p>
                  </a:txBody>
                  <a:tcPr/>
                </a:tc>
                <a:extLst>
                  <a:ext uri="{0D108BD9-81ED-4DB2-BD59-A6C34878D82A}">
                    <a16:rowId xmlns:a16="http://schemas.microsoft.com/office/drawing/2014/main" val="10004"/>
                  </a:ext>
                </a:extLst>
              </a:tr>
            </a:tbl>
          </a:graphicData>
        </a:graphic>
      </p:graphicFrame>
      <p:sp>
        <p:nvSpPr>
          <p:cNvPr id="3" name="Foliennummernplatzhalter 2">
            <a:extLst>
              <a:ext uri="{FF2B5EF4-FFF2-40B4-BE49-F238E27FC236}">
                <a16:creationId xmlns:a16="http://schemas.microsoft.com/office/drawing/2014/main" id="{CDC4EAF4-BE0D-7EA8-0128-291274C74C00}"/>
              </a:ext>
            </a:extLst>
          </p:cNvPr>
          <p:cNvSpPr>
            <a:spLocks noGrp="1"/>
          </p:cNvSpPr>
          <p:nvPr>
            <p:ph type="sldNum" sz="quarter" idx="12"/>
          </p:nvPr>
        </p:nvSpPr>
        <p:spPr/>
        <p:txBody>
          <a:bodyPr/>
          <a:lstStyle/>
          <a:p>
            <a:fld id="{D57F1E4F-1CFF-5643-939E-217C01CDF565}" type="slidenum">
              <a:rPr lang="en-US" smtClean="0"/>
              <a:pPr/>
              <a:t>29</a:t>
            </a:fld>
            <a:endParaRPr lang="en-US" dirty="0"/>
          </a:p>
        </p:txBody>
      </p:sp>
      <p:sp>
        <p:nvSpPr>
          <p:cNvPr id="4" name="TextBox 3">
            <a:extLst>
              <a:ext uri="{FF2B5EF4-FFF2-40B4-BE49-F238E27FC236}">
                <a16:creationId xmlns:a16="http://schemas.microsoft.com/office/drawing/2014/main" id="{F94A1CE3-5054-D03F-AC03-CFEC57042998}"/>
              </a:ext>
            </a:extLst>
          </p:cNvPr>
          <p:cNvSpPr txBox="1"/>
          <p:nvPr/>
        </p:nvSpPr>
        <p:spPr>
          <a:xfrm>
            <a:off x="233175" y="103341"/>
            <a:ext cx="1734770" cy="369332"/>
          </a:xfrm>
          <a:prstGeom prst="rect">
            <a:avLst/>
          </a:prstGeom>
          <a:noFill/>
        </p:spPr>
        <p:txBody>
          <a:bodyPr wrap="none" rtlCol="0">
            <a:spAutoFit/>
          </a:bodyPr>
          <a:lstStyle/>
          <a:p>
            <a:r>
              <a:rPr lang="en-US" dirty="0"/>
              <a:t>Reserve Slides</a:t>
            </a:r>
            <a:endParaRPr lang="de-DE" dirty="0"/>
          </a:p>
        </p:txBody>
      </p:sp>
    </p:spTree>
    <p:extLst>
      <p:ext uri="{BB962C8B-B14F-4D97-AF65-F5344CB8AC3E}">
        <p14:creationId xmlns:p14="http://schemas.microsoft.com/office/powerpoint/2010/main" val="2848461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5573" y="356066"/>
            <a:ext cx="8911687" cy="1280890"/>
          </a:xfrm>
        </p:spPr>
        <p:txBody>
          <a:bodyPr>
            <a:normAutofit/>
          </a:bodyPr>
          <a:lstStyle/>
          <a:p>
            <a:r>
              <a:rPr lang="en-US" dirty="0"/>
              <a:t>A brief recap</a:t>
            </a:r>
          </a:p>
        </p:txBody>
      </p:sp>
      <p:grpSp>
        <p:nvGrpSpPr>
          <p:cNvPr id="26" name="Group 25"/>
          <p:cNvGrpSpPr/>
          <p:nvPr/>
        </p:nvGrpSpPr>
        <p:grpSpPr>
          <a:xfrm>
            <a:off x="980314" y="2438401"/>
            <a:ext cx="2562225" cy="2562225"/>
            <a:chOff x="2590800" y="1504950"/>
            <a:chExt cx="2562225" cy="2562225"/>
          </a:xfrm>
          <a:effectLst/>
        </p:grpSpPr>
        <p:sp>
          <p:nvSpPr>
            <p:cNvPr id="27" name="Oval 26"/>
            <p:cNvSpPr/>
            <p:nvPr/>
          </p:nvSpPr>
          <p:spPr>
            <a:xfrm>
              <a:off x="2590800" y="1504950"/>
              <a:ext cx="2562225" cy="2562225"/>
            </a:xfrm>
            <a:prstGeom prst="ellipse">
              <a:avLst/>
            </a:prstGeom>
            <a:solidFill>
              <a:schemeClr val="bg1">
                <a:lumMod val="75000"/>
              </a:schemeClr>
            </a:solidFill>
            <a:ln>
              <a:noFill/>
            </a:ln>
            <a:scene3d>
              <a:camera prst="orthographicFront"/>
              <a:lightRig rig="balanced" dir="t"/>
            </a:scene3d>
            <a:sp3d prstMaterial="powder">
              <a:bevelT w="1270000" h="1270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179"/>
            <p:cNvGrpSpPr/>
            <p:nvPr/>
          </p:nvGrpSpPr>
          <p:grpSpPr>
            <a:xfrm>
              <a:off x="3047998" y="1504952"/>
              <a:ext cx="2085840" cy="2479833"/>
              <a:chOff x="3505200" y="1504950"/>
              <a:chExt cx="2286000" cy="2717801"/>
            </a:xfrm>
            <a:gradFill flip="none" rotWithShape="1">
              <a:gsLst>
                <a:gs pos="0">
                  <a:schemeClr val="accent1"/>
                </a:gs>
                <a:gs pos="50000">
                  <a:schemeClr val="accent4"/>
                </a:gs>
                <a:gs pos="100000">
                  <a:schemeClr val="accent2"/>
                </a:gs>
              </a:gsLst>
              <a:path path="circle">
                <a:fillToRect l="100000" t="100000"/>
              </a:path>
              <a:tileRect r="-100000" b="-100000"/>
            </a:gradFill>
          </p:grpSpPr>
          <p:sp>
            <p:nvSpPr>
              <p:cNvPr id="29" name="Freeform 105"/>
              <p:cNvSpPr>
                <a:spLocks/>
              </p:cNvSpPr>
              <p:nvPr/>
            </p:nvSpPr>
            <p:spPr bwMode="auto">
              <a:xfrm>
                <a:off x="4627562" y="1570038"/>
                <a:ext cx="30163" cy="12700"/>
              </a:xfrm>
              <a:custGeom>
                <a:avLst/>
                <a:gdLst/>
                <a:ahLst/>
                <a:cxnLst>
                  <a:cxn ang="0">
                    <a:pos x="12" y="0"/>
                  </a:cxn>
                  <a:cxn ang="0">
                    <a:pos x="18" y="2"/>
                  </a:cxn>
                  <a:cxn ang="0">
                    <a:pos x="19" y="3"/>
                  </a:cxn>
                  <a:cxn ang="0">
                    <a:pos x="19" y="4"/>
                  </a:cxn>
                  <a:cxn ang="0">
                    <a:pos x="16" y="6"/>
                  </a:cxn>
                  <a:cxn ang="0">
                    <a:pos x="15" y="7"/>
                  </a:cxn>
                  <a:cxn ang="0">
                    <a:pos x="13" y="8"/>
                  </a:cxn>
                  <a:cxn ang="0">
                    <a:pos x="13" y="8"/>
                  </a:cxn>
                  <a:cxn ang="0">
                    <a:pos x="10" y="7"/>
                  </a:cxn>
                  <a:cxn ang="0">
                    <a:pos x="6" y="5"/>
                  </a:cxn>
                  <a:cxn ang="0">
                    <a:pos x="3" y="3"/>
                  </a:cxn>
                  <a:cxn ang="0">
                    <a:pos x="1" y="2"/>
                  </a:cxn>
                  <a:cxn ang="0">
                    <a:pos x="0" y="1"/>
                  </a:cxn>
                  <a:cxn ang="0">
                    <a:pos x="6" y="1"/>
                  </a:cxn>
                  <a:cxn ang="0">
                    <a:pos x="12" y="0"/>
                  </a:cxn>
                </a:cxnLst>
                <a:rect l="0" t="0" r="r" b="b"/>
                <a:pathLst>
                  <a:path w="19" h="8">
                    <a:moveTo>
                      <a:pt x="12" y="0"/>
                    </a:moveTo>
                    <a:lnTo>
                      <a:pt x="18" y="2"/>
                    </a:lnTo>
                    <a:lnTo>
                      <a:pt x="19" y="3"/>
                    </a:lnTo>
                    <a:lnTo>
                      <a:pt x="19" y="4"/>
                    </a:lnTo>
                    <a:lnTo>
                      <a:pt x="16" y="6"/>
                    </a:lnTo>
                    <a:lnTo>
                      <a:pt x="15" y="7"/>
                    </a:lnTo>
                    <a:lnTo>
                      <a:pt x="13" y="8"/>
                    </a:lnTo>
                    <a:lnTo>
                      <a:pt x="13" y="8"/>
                    </a:lnTo>
                    <a:lnTo>
                      <a:pt x="10" y="7"/>
                    </a:lnTo>
                    <a:lnTo>
                      <a:pt x="6" y="5"/>
                    </a:lnTo>
                    <a:lnTo>
                      <a:pt x="3" y="3"/>
                    </a:lnTo>
                    <a:lnTo>
                      <a:pt x="1" y="2"/>
                    </a:lnTo>
                    <a:lnTo>
                      <a:pt x="0" y="1"/>
                    </a:lnTo>
                    <a:lnTo>
                      <a:pt x="6" y="1"/>
                    </a:lnTo>
                    <a:lnTo>
                      <a:pt x="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06"/>
              <p:cNvSpPr>
                <a:spLocks/>
              </p:cNvSpPr>
              <p:nvPr/>
            </p:nvSpPr>
            <p:spPr bwMode="auto">
              <a:xfrm>
                <a:off x="4384675" y="1704975"/>
                <a:ext cx="61913" cy="47625"/>
              </a:xfrm>
              <a:custGeom>
                <a:avLst/>
                <a:gdLst/>
                <a:ahLst/>
                <a:cxnLst>
                  <a:cxn ang="0">
                    <a:pos x="10" y="0"/>
                  </a:cxn>
                  <a:cxn ang="0">
                    <a:pos x="12" y="0"/>
                  </a:cxn>
                  <a:cxn ang="0">
                    <a:pos x="13" y="1"/>
                  </a:cxn>
                  <a:cxn ang="0">
                    <a:pos x="18" y="4"/>
                  </a:cxn>
                  <a:cxn ang="0">
                    <a:pos x="25" y="10"/>
                  </a:cxn>
                  <a:cxn ang="0">
                    <a:pos x="27" y="11"/>
                  </a:cxn>
                  <a:cxn ang="0">
                    <a:pos x="31" y="12"/>
                  </a:cxn>
                  <a:cxn ang="0">
                    <a:pos x="34" y="14"/>
                  </a:cxn>
                  <a:cxn ang="0">
                    <a:pos x="37" y="15"/>
                  </a:cxn>
                  <a:cxn ang="0">
                    <a:pos x="39" y="18"/>
                  </a:cxn>
                  <a:cxn ang="0">
                    <a:pos x="39" y="19"/>
                  </a:cxn>
                  <a:cxn ang="0">
                    <a:pos x="38" y="20"/>
                  </a:cxn>
                  <a:cxn ang="0">
                    <a:pos x="37" y="21"/>
                  </a:cxn>
                  <a:cxn ang="0">
                    <a:pos x="36" y="21"/>
                  </a:cxn>
                  <a:cxn ang="0">
                    <a:pos x="33" y="23"/>
                  </a:cxn>
                  <a:cxn ang="0">
                    <a:pos x="32" y="24"/>
                  </a:cxn>
                  <a:cxn ang="0">
                    <a:pos x="31" y="25"/>
                  </a:cxn>
                  <a:cxn ang="0">
                    <a:pos x="30" y="26"/>
                  </a:cxn>
                  <a:cxn ang="0">
                    <a:pos x="30" y="27"/>
                  </a:cxn>
                  <a:cxn ang="0">
                    <a:pos x="29" y="28"/>
                  </a:cxn>
                  <a:cxn ang="0">
                    <a:pos x="29" y="29"/>
                  </a:cxn>
                  <a:cxn ang="0">
                    <a:pos x="29" y="30"/>
                  </a:cxn>
                  <a:cxn ang="0">
                    <a:pos x="28" y="30"/>
                  </a:cxn>
                  <a:cxn ang="0">
                    <a:pos x="27" y="30"/>
                  </a:cxn>
                  <a:cxn ang="0">
                    <a:pos x="20" y="29"/>
                  </a:cxn>
                  <a:cxn ang="0">
                    <a:pos x="13" y="25"/>
                  </a:cxn>
                  <a:cxn ang="0">
                    <a:pos x="6" y="22"/>
                  </a:cxn>
                  <a:cxn ang="0">
                    <a:pos x="2" y="20"/>
                  </a:cxn>
                  <a:cxn ang="0">
                    <a:pos x="0" y="18"/>
                  </a:cxn>
                  <a:cxn ang="0">
                    <a:pos x="0" y="18"/>
                  </a:cxn>
                  <a:cxn ang="0">
                    <a:pos x="1" y="17"/>
                  </a:cxn>
                  <a:cxn ang="0">
                    <a:pos x="2" y="17"/>
                  </a:cxn>
                  <a:cxn ang="0">
                    <a:pos x="2" y="17"/>
                  </a:cxn>
                  <a:cxn ang="0">
                    <a:pos x="4" y="17"/>
                  </a:cxn>
                  <a:cxn ang="0">
                    <a:pos x="5" y="16"/>
                  </a:cxn>
                  <a:cxn ang="0">
                    <a:pos x="6" y="15"/>
                  </a:cxn>
                  <a:cxn ang="0">
                    <a:pos x="6" y="14"/>
                  </a:cxn>
                  <a:cxn ang="0">
                    <a:pos x="7" y="9"/>
                  </a:cxn>
                  <a:cxn ang="0">
                    <a:pos x="7" y="5"/>
                  </a:cxn>
                  <a:cxn ang="0">
                    <a:pos x="6" y="1"/>
                  </a:cxn>
                  <a:cxn ang="0">
                    <a:pos x="8" y="1"/>
                  </a:cxn>
                  <a:cxn ang="0">
                    <a:pos x="10" y="0"/>
                  </a:cxn>
                </a:cxnLst>
                <a:rect l="0" t="0" r="r" b="b"/>
                <a:pathLst>
                  <a:path w="39" h="30">
                    <a:moveTo>
                      <a:pt x="10" y="0"/>
                    </a:moveTo>
                    <a:lnTo>
                      <a:pt x="12" y="0"/>
                    </a:lnTo>
                    <a:lnTo>
                      <a:pt x="13" y="1"/>
                    </a:lnTo>
                    <a:lnTo>
                      <a:pt x="18" y="4"/>
                    </a:lnTo>
                    <a:lnTo>
                      <a:pt x="25" y="10"/>
                    </a:lnTo>
                    <a:lnTo>
                      <a:pt x="27" y="11"/>
                    </a:lnTo>
                    <a:lnTo>
                      <a:pt x="31" y="12"/>
                    </a:lnTo>
                    <a:lnTo>
                      <a:pt x="34" y="14"/>
                    </a:lnTo>
                    <a:lnTo>
                      <a:pt x="37" y="15"/>
                    </a:lnTo>
                    <a:lnTo>
                      <a:pt x="39" y="18"/>
                    </a:lnTo>
                    <a:lnTo>
                      <a:pt x="39" y="19"/>
                    </a:lnTo>
                    <a:lnTo>
                      <a:pt x="38" y="20"/>
                    </a:lnTo>
                    <a:lnTo>
                      <a:pt x="37" y="21"/>
                    </a:lnTo>
                    <a:lnTo>
                      <a:pt x="36" y="21"/>
                    </a:lnTo>
                    <a:lnTo>
                      <a:pt x="33" y="23"/>
                    </a:lnTo>
                    <a:lnTo>
                      <a:pt x="32" y="24"/>
                    </a:lnTo>
                    <a:lnTo>
                      <a:pt x="31" y="25"/>
                    </a:lnTo>
                    <a:lnTo>
                      <a:pt x="30" y="26"/>
                    </a:lnTo>
                    <a:lnTo>
                      <a:pt x="30" y="27"/>
                    </a:lnTo>
                    <a:lnTo>
                      <a:pt x="29" y="28"/>
                    </a:lnTo>
                    <a:lnTo>
                      <a:pt x="29" y="29"/>
                    </a:lnTo>
                    <a:lnTo>
                      <a:pt x="29" y="30"/>
                    </a:lnTo>
                    <a:lnTo>
                      <a:pt x="28" y="30"/>
                    </a:lnTo>
                    <a:lnTo>
                      <a:pt x="27" y="30"/>
                    </a:lnTo>
                    <a:lnTo>
                      <a:pt x="20" y="29"/>
                    </a:lnTo>
                    <a:lnTo>
                      <a:pt x="13" y="25"/>
                    </a:lnTo>
                    <a:lnTo>
                      <a:pt x="6" y="22"/>
                    </a:lnTo>
                    <a:lnTo>
                      <a:pt x="2" y="20"/>
                    </a:lnTo>
                    <a:lnTo>
                      <a:pt x="0" y="18"/>
                    </a:lnTo>
                    <a:lnTo>
                      <a:pt x="0" y="18"/>
                    </a:lnTo>
                    <a:lnTo>
                      <a:pt x="1" y="17"/>
                    </a:lnTo>
                    <a:lnTo>
                      <a:pt x="2" y="17"/>
                    </a:lnTo>
                    <a:lnTo>
                      <a:pt x="2" y="17"/>
                    </a:lnTo>
                    <a:lnTo>
                      <a:pt x="4" y="17"/>
                    </a:lnTo>
                    <a:lnTo>
                      <a:pt x="5" y="16"/>
                    </a:lnTo>
                    <a:lnTo>
                      <a:pt x="6" y="15"/>
                    </a:lnTo>
                    <a:lnTo>
                      <a:pt x="6" y="14"/>
                    </a:lnTo>
                    <a:lnTo>
                      <a:pt x="7" y="9"/>
                    </a:lnTo>
                    <a:lnTo>
                      <a:pt x="7" y="5"/>
                    </a:lnTo>
                    <a:lnTo>
                      <a:pt x="6" y="1"/>
                    </a:lnTo>
                    <a:lnTo>
                      <a:pt x="8" y="1"/>
                    </a:lnTo>
                    <a:lnTo>
                      <a:pt x="1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07"/>
              <p:cNvSpPr>
                <a:spLocks/>
              </p:cNvSpPr>
              <p:nvPr/>
            </p:nvSpPr>
            <p:spPr bwMode="auto">
              <a:xfrm>
                <a:off x="4405312" y="1671638"/>
                <a:ext cx="114300" cy="112713"/>
              </a:xfrm>
              <a:custGeom>
                <a:avLst/>
                <a:gdLst/>
                <a:ahLst/>
                <a:cxnLst>
                  <a:cxn ang="0">
                    <a:pos x="64" y="2"/>
                  </a:cxn>
                  <a:cxn ang="0">
                    <a:pos x="72" y="15"/>
                  </a:cxn>
                  <a:cxn ang="0">
                    <a:pos x="60" y="28"/>
                  </a:cxn>
                  <a:cxn ang="0">
                    <a:pos x="47" y="39"/>
                  </a:cxn>
                  <a:cxn ang="0">
                    <a:pos x="50" y="39"/>
                  </a:cxn>
                  <a:cxn ang="0">
                    <a:pos x="62" y="46"/>
                  </a:cxn>
                  <a:cxn ang="0">
                    <a:pos x="62" y="51"/>
                  </a:cxn>
                  <a:cxn ang="0">
                    <a:pos x="51" y="52"/>
                  </a:cxn>
                  <a:cxn ang="0">
                    <a:pos x="42" y="56"/>
                  </a:cxn>
                  <a:cxn ang="0">
                    <a:pos x="44" y="60"/>
                  </a:cxn>
                  <a:cxn ang="0">
                    <a:pos x="50" y="62"/>
                  </a:cxn>
                  <a:cxn ang="0">
                    <a:pos x="60" y="65"/>
                  </a:cxn>
                  <a:cxn ang="0">
                    <a:pos x="63" y="68"/>
                  </a:cxn>
                  <a:cxn ang="0">
                    <a:pos x="52" y="71"/>
                  </a:cxn>
                  <a:cxn ang="0">
                    <a:pos x="53" y="68"/>
                  </a:cxn>
                  <a:cxn ang="0">
                    <a:pos x="41" y="65"/>
                  </a:cxn>
                  <a:cxn ang="0">
                    <a:pos x="32" y="70"/>
                  </a:cxn>
                  <a:cxn ang="0">
                    <a:pos x="24" y="68"/>
                  </a:cxn>
                  <a:cxn ang="0">
                    <a:pos x="15" y="70"/>
                  </a:cxn>
                  <a:cxn ang="0">
                    <a:pos x="9" y="60"/>
                  </a:cxn>
                  <a:cxn ang="0">
                    <a:pos x="12" y="56"/>
                  </a:cxn>
                  <a:cxn ang="0">
                    <a:pos x="25" y="54"/>
                  </a:cxn>
                  <a:cxn ang="0">
                    <a:pos x="29" y="50"/>
                  </a:cxn>
                  <a:cxn ang="0">
                    <a:pos x="26" y="44"/>
                  </a:cxn>
                  <a:cxn ang="0">
                    <a:pos x="24" y="44"/>
                  </a:cxn>
                  <a:cxn ang="0">
                    <a:pos x="34" y="46"/>
                  </a:cxn>
                  <a:cxn ang="0">
                    <a:pos x="35" y="41"/>
                  </a:cxn>
                  <a:cxn ang="0">
                    <a:pos x="24" y="34"/>
                  </a:cxn>
                  <a:cxn ang="0">
                    <a:pos x="17" y="28"/>
                  </a:cxn>
                  <a:cxn ang="0">
                    <a:pos x="28" y="29"/>
                  </a:cxn>
                  <a:cxn ang="0">
                    <a:pos x="40" y="26"/>
                  </a:cxn>
                  <a:cxn ang="0">
                    <a:pos x="44" y="19"/>
                  </a:cxn>
                  <a:cxn ang="0">
                    <a:pos x="37" y="16"/>
                  </a:cxn>
                  <a:cxn ang="0">
                    <a:pos x="31" y="24"/>
                  </a:cxn>
                  <a:cxn ang="0">
                    <a:pos x="21" y="27"/>
                  </a:cxn>
                  <a:cxn ang="0">
                    <a:pos x="16" y="25"/>
                  </a:cxn>
                  <a:cxn ang="0">
                    <a:pos x="21" y="19"/>
                  </a:cxn>
                  <a:cxn ang="0">
                    <a:pos x="13" y="21"/>
                  </a:cxn>
                  <a:cxn ang="0">
                    <a:pos x="6" y="22"/>
                  </a:cxn>
                  <a:cxn ang="0">
                    <a:pos x="1" y="19"/>
                  </a:cxn>
                  <a:cxn ang="0">
                    <a:pos x="1" y="15"/>
                  </a:cxn>
                  <a:cxn ang="0">
                    <a:pos x="9" y="12"/>
                  </a:cxn>
                  <a:cxn ang="0">
                    <a:pos x="13" y="9"/>
                  </a:cxn>
                  <a:cxn ang="0">
                    <a:pos x="24" y="11"/>
                  </a:cxn>
                  <a:cxn ang="0">
                    <a:pos x="34" y="13"/>
                  </a:cxn>
                  <a:cxn ang="0">
                    <a:pos x="36" y="9"/>
                  </a:cxn>
                  <a:cxn ang="0">
                    <a:pos x="37" y="7"/>
                  </a:cxn>
                  <a:cxn ang="0">
                    <a:pos x="50" y="1"/>
                  </a:cxn>
                </a:cxnLst>
                <a:rect l="0" t="0" r="r" b="b"/>
                <a:pathLst>
                  <a:path w="72" h="71">
                    <a:moveTo>
                      <a:pt x="54" y="0"/>
                    </a:moveTo>
                    <a:lnTo>
                      <a:pt x="59" y="0"/>
                    </a:lnTo>
                    <a:lnTo>
                      <a:pt x="64" y="2"/>
                    </a:lnTo>
                    <a:lnTo>
                      <a:pt x="68" y="5"/>
                    </a:lnTo>
                    <a:lnTo>
                      <a:pt x="71" y="11"/>
                    </a:lnTo>
                    <a:lnTo>
                      <a:pt x="72" y="15"/>
                    </a:lnTo>
                    <a:lnTo>
                      <a:pt x="70" y="19"/>
                    </a:lnTo>
                    <a:lnTo>
                      <a:pt x="66" y="24"/>
                    </a:lnTo>
                    <a:lnTo>
                      <a:pt x="60" y="28"/>
                    </a:lnTo>
                    <a:lnTo>
                      <a:pt x="55" y="32"/>
                    </a:lnTo>
                    <a:lnTo>
                      <a:pt x="50" y="36"/>
                    </a:lnTo>
                    <a:lnTo>
                      <a:pt x="47" y="39"/>
                    </a:lnTo>
                    <a:lnTo>
                      <a:pt x="47" y="40"/>
                    </a:lnTo>
                    <a:lnTo>
                      <a:pt x="49" y="40"/>
                    </a:lnTo>
                    <a:lnTo>
                      <a:pt x="50" y="39"/>
                    </a:lnTo>
                    <a:lnTo>
                      <a:pt x="52" y="39"/>
                    </a:lnTo>
                    <a:lnTo>
                      <a:pt x="59" y="43"/>
                    </a:lnTo>
                    <a:lnTo>
                      <a:pt x="62" y="46"/>
                    </a:lnTo>
                    <a:lnTo>
                      <a:pt x="64" y="50"/>
                    </a:lnTo>
                    <a:lnTo>
                      <a:pt x="64" y="51"/>
                    </a:lnTo>
                    <a:lnTo>
                      <a:pt x="62" y="51"/>
                    </a:lnTo>
                    <a:lnTo>
                      <a:pt x="59" y="51"/>
                    </a:lnTo>
                    <a:lnTo>
                      <a:pt x="55" y="51"/>
                    </a:lnTo>
                    <a:lnTo>
                      <a:pt x="51" y="52"/>
                    </a:lnTo>
                    <a:lnTo>
                      <a:pt x="46" y="53"/>
                    </a:lnTo>
                    <a:lnTo>
                      <a:pt x="42" y="55"/>
                    </a:lnTo>
                    <a:lnTo>
                      <a:pt x="42" y="56"/>
                    </a:lnTo>
                    <a:lnTo>
                      <a:pt x="42" y="57"/>
                    </a:lnTo>
                    <a:lnTo>
                      <a:pt x="43" y="59"/>
                    </a:lnTo>
                    <a:lnTo>
                      <a:pt x="44" y="60"/>
                    </a:lnTo>
                    <a:lnTo>
                      <a:pt x="45" y="60"/>
                    </a:lnTo>
                    <a:lnTo>
                      <a:pt x="47" y="61"/>
                    </a:lnTo>
                    <a:lnTo>
                      <a:pt x="50" y="62"/>
                    </a:lnTo>
                    <a:lnTo>
                      <a:pt x="54" y="63"/>
                    </a:lnTo>
                    <a:lnTo>
                      <a:pt x="57" y="64"/>
                    </a:lnTo>
                    <a:lnTo>
                      <a:pt x="60" y="65"/>
                    </a:lnTo>
                    <a:lnTo>
                      <a:pt x="63" y="66"/>
                    </a:lnTo>
                    <a:lnTo>
                      <a:pt x="64" y="67"/>
                    </a:lnTo>
                    <a:lnTo>
                      <a:pt x="63" y="68"/>
                    </a:lnTo>
                    <a:lnTo>
                      <a:pt x="59" y="70"/>
                    </a:lnTo>
                    <a:lnTo>
                      <a:pt x="53" y="71"/>
                    </a:lnTo>
                    <a:lnTo>
                      <a:pt x="52" y="71"/>
                    </a:lnTo>
                    <a:lnTo>
                      <a:pt x="52" y="70"/>
                    </a:lnTo>
                    <a:lnTo>
                      <a:pt x="53" y="70"/>
                    </a:lnTo>
                    <a:lnTo>
                      <a:pt x="53" y="68"/>
                    </a:lnTo>
                    <a:lnTo>
                      <a:pt x="48" y="66"/>
                    </a:lnTo>
                    <a:lnTo>
                      <a:pt x="42" y="65"/>
                    </a:lnTo>
                    <a:lnTo>
                      <a:pt x="41" y="65"/>
                    </a:lnTo>
                    <a:lnTo>
                      <a:pt x="36" y="70"/>
                    </a:lnTo>
                    <a:lnTo>
                      <a:pt x="35" y="71"/>
                    </a:lnTo>
                    <a:lnTo>
                      <a:pt x="32" y="70"/>
                    </a:lnTo>
                    <a:lnTo>
                      <a:pt x="29" y="69"/>
                    </a:lnTo>
                    <a:lnTo>
                      <a:pt x="26" y="68"/>
                    </a:lnTo>
                    <a:lnTo>
                      <a:pt x="24" y="68"/>
                    </a:lnTo>
                    <a:lnTo>
                      <a:pt x="21" y="69"/>
                    </a:lnTo>
                    <a:lnTo>
                      <a:pt x="18" y="70"/>
                    </a:lnTo>
                    <a:lnTo>
                      <a:pt x="15" y="70"/>
                    </a:lnTo>
                    <a:lnTo>
                      <a:pt x="13" y="69"/>
                    </a:lnTo>
                    <a:lnTo>
                      <a:pt x="10" y="64"/>
                    </a:lnTo>
                    <a:lnTo>
                      <a:pt x="9" y="60"/>
                    </a:lnTo>
                    <a:lnTo>
                      <a:pt x="9" y="58"/>
                    </a:lnTo>
                    <a:lnTo>
                      <a:pt x="10" y="56"/>
                    </a:lnTo>
                    <a:lnTo>
                      <a:pt x="12" y="56"/>
                    </a:lnTo>
                    <a:lnTo>
                      <a:pt x="19" y="55"/>
                    </a:lnTo>
                    <a:lnTo>
                      <a:pt x="22" y="55"/>
                    </a:lnTo>
                    <a:lnTo>
                      <a:pt x="25" y="54"/>
                    </a:lnTo>
                    <a:lnTo>
                      <a:pt x="27" y="54"/>
                    </a:lnTo>
                    <a:lnTo>
                      <a:pt x="29" y="52"/>
                    </a:lnTo>
                    <a:lnTo>
                      <a:pt x="29" y="50"/>
                    </a:lnTo>
                    <a:lnTo>
                      <a:pt x="29" y="46"/>
                    </a:lnTo>
                    <a:lnTo>
                      <a:pt x="28" y="45"/>
                    </a:lnTo>
                    <a:lnTo>
                      <a:pt x="26" y="44"/>
                    </a:lnTo>
                    <a:lnTo>
                      <a:pt x="21" y="44"/>
                    </a:lnTo>
                    <a:lnTo>
                      <a:pt x="21" y="44"/>
                    </a:lnTo>
                    <a:lnTo>
                      <a:pt x="24" y="44"/>
                    </a:lnTo>
                    <a:lnTo>
                      <a:pt x="28" y="44"/>
                    </a:lnTo>
                    <a:lnTo>
                      <a:pt x="31" y="45"/>
                    </a:lnTo>
                    <a:lnTo>
                      <a:pt x="34" y="46"/>
                    </a:lnTo>
                    <a:lnTo>
                      <a:pt x="36" y="45"/>
                    </a:lnTo>
                    <a:lnTo>
                      <a:pt x="37" y="44"/>
                    </a:lnTo>
                    <a:lnTo>
                      <a:pt x="35" y="41"/>
                    </a:lnTo>
                    <a:lnTo>
                      <a:pt x="32" y="38"/>
                    </a:lnTo>
                    <a:lnTo>
                      <a:pt x="28" y="36"/>
                    </a:lnTo>
                    <a:lnTo>
                      <a:pt x="24" y="34"/>
                    </a:lnTo>
                    <a:lnTo>
                      <a:pt x="21" y="32"/>
                    </a:lnTo>
                    <a:lnTo>
                      <a:pt x="17" y="29"/>
                    </a:lnTo>
                    <a:lnTo>
                      <a:pt x="17" y="28"/>
                    </a:lnTo>
                    <a:lnTo>
                      <a:pt x="22" y="28"/>
                    </a:lnTo>
                    <a:lnTo>
                      <a:pt x="24" y="29"/>
                    </a:lnTo>
                    <a:lnTo>
                      <a:pt x="28" y="29"/>
                    </a:lnTo>
                    <a:lnTo>
                      <a:pt x="32" y="28"/>
                    </a:lnTo>
                    <a:lnTo>
                      <a:pt x="36" y="27"/>
                    </a:lnTo>
                    <a:lnTo>
                      <a:pt x="40" y="26"/>
                    </a:lnTo>
                    <a:lnTo>
                      <a:pt x="43" y="24"/>
                    </a:lnTo>
                    <a:lnTo>
                      <a:pt x="44" y="22"/>
                    </a:lnTo>
                    <a:lnTo>
                      <a:pt x="44" y="19"/>
                    </a:lnTo>
                    <a:lnTo>
                      <a:pt x="41" y="16"/>
                    </a:lnTo>
                    <a:lnTo>
                      <a:pt x="39" y="15"/>
                    </a:lnTo>
                    <a:lnTo>
                      <a:pt x="37" y="16"/>
                    </a:lnTo>
                    <a:lnTo>
                      <a:pt x="35" y="18"/>
                    </a:lnTo>
                    <a:lnTo>
                      <a:pt x="34" y="22"/>
                    </a:lnTo>
                    <a:lnTo>
                      <a:pt x="31" y="24"/>
                    </a:lnTo>
                    <a:lnTo>
                      <a:pt x="29" y="26"/>
                    </a:lnTo>
                    <a:lnTo>
                      <a:pt x="25" y="27"/>
                    </a:lnTo>
                    <a:lnTo>
                      <a:pt x="21" y="27"/>
                    </a:lnTo>
                    <a:lnTo>
                      <a:pt x="16" y="26"/>
                    </a:lnTo>
                    <a:lnTo>
                      <a:pt x="16" y="26"/>
                    </a:lnTo>
                    <a:lnTo>
                      <a:pt x="16" y="25"/>
                    </a:lnTo>
                    <a:lnTo>
                      <a:pt x="16" y="24"/>
                    </a:lnTo>
                    <a:lnTo>
                      <a:pt x="21" y="20"/>
                    </a:lnTo>
                    <a:lnTo>
                      <a:pt x="21" y="19"/>
                    </a:lnTo>
                    <a:lnTo>
                      <a:pt x="20" y="19"/>
                    </a:lnTo>
                    <a:lnTo>
                      <a:pt x="17" y="19"/>
                    </a:lnTo>
                    <a:lnTo>
                      <a:pt x="13" y="21"/>
                    </a:lnTo>
                    <a:lnTo>
                      <a:pt x="10" y="22"/>
                    </a:lnTo>
                    <a:lnTo>
                      <a:pt x="7" y="22"/>
                    </a:lnTo>
                    <a:lnTo>
                      <a:pt x="6" y="22"/>
                    </a:lnTo>
                    <a:lnTo>
                      <a:pt x="3" y="21"/>
                    </a:lnTo>
                    <a:lnTo>
                      <a:pt x="2" y="21"/>
                    </a:lnTo>
                    <a:lnTo>
                      <a:pt x="1" y="19"/>
                    </a:lnTo>
                    <a:lnTo>
                      <a:pt x="0" y="18"/>
                    </a:lnTo>
                    <a:lnTo>
                      <a:pt x="0" y="16"/>
                    </a:lnTo>
                    <a:lnTo>
                      <a:pt x="1" y="15"/>
                    </a:lnTo>
                    <a:lnTo>
                      <a:pt x="3" y="14"/>
                    </a:lnTo>
                    <a:lnTo>
                      <a:pt x="7" y="13"/>
                    </a:lnTo>
                    <a:lnTo>
                      <a:pt x="9" y="12"/>
                    </a:lnTo>
                    <a:lnTo>
                      <a:pt x="10" y="11"/>
                    </a:lnTo>
                    <a:lnTo>
                      <a:pt x="12" y="10"/>
                    </a:lnTo>
                    <a:lnTo>
                      <a:pt x="13" y="9"/>
                    </a:lnTo>
                    <a:lnTo>
                      <a:pt x="16" y="8"/>
                    </a:lnTo>
                    <a:lnTo>
                      <a:pt x="20" y="9"/>
                    </a:lnTo>
                    <a:lnTo>
                      <a:pt x="24" y="11"/>
                    </a:lnTo>
                    <a:lnTo>
                      <a:pt x="28" y="13"/>
                    </a:lnTo>
                    <a:lnTo>
                      <a:pt x="32" y="13"/>
                    </a:lnTo>
                    <a:lnTo>
                      <a:pt x="34" y="13"/>
                    </a:lnTo>
                    <a:lnTo>
                      <a:pt x="35" y="12"/>
                    </a:lnTo>
                    <a:lnTo>
                      <a:pt x="35" y="10"/>
                    </a:lnTo>
                    <a:lnTo>
                      <a:pt x="36" y="9"/>
                    </a:lnTo>
                    <a:lnTo>
                      <a:pt x="36" y="8"/>
                    </a:lnTo>
                    <a:lnTo>
                      <a:pt x="37" y="7"/>
                    </a:lnTo>
                    <a:lnTo>
                      <a:pt x="37" y="7"/>
                    </a:lnTo>
                    <a:lnTo>
                      <a:pt x="41" y="4"/>
                    </a:lnTo>
                    <a:lnTo>
                      <a:pt x="45" y="3"/>
                    </a:lnTo>
                    <a:lnTo>
                      <a:pt x="50" y="1"/>
                    </a:lnTo>
                    <a:lnTo>
                      <a:pt x="54"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08"/>
              <p:cNvSpPr>
                <a:spLocks/>
              </p:cNvSpPr>
              <p:nvPr/>
            </p:nvSpPr>
            <p:spPr bwMode="auto">
              <a:xfrm>
                <a:off x="4332287" y="1731963"/>
                <a:ext cx="31750" cy="28575"/>
              </a:xfrm>
              <a:custGeom>
                <a:avLst/>
                <a:gdLst/>
                <a:ahLst/>
                <a:cxnLst>
                  <a:cxn ang="0">
                    <a:pos x="7" y="0"/>
                  </a:cxn>
                  <a:cxn ang="0">
                    <a:pos x="11" y="4"/>
                  </a:cxn>
                  <a:cxn ang="0">
                    <a:pos x="15" y="7"/>
                  </a:cxn>
                  <a:cxn ang="0">
                    <a:pos x="18" y="12"/>
                  </a:cxn>
                  <a:cxn ang="0">
                    <a:pos x="20" y="17"/>
                  </a:cxn>
                  <a:cxn ang="0">
                    <a:pos x="19" y="18"/>
                  </a:cxn>
                  <a:cxn ang="0">
                    <a:pos x="18" y="17"/>
                  </a:cxn>
                  <a:cxn ang="0">
                    <a:pos x="15" y="16"/>
                  </a:cxn>
                  <a:cxn ang="0">
                    <a:pos x="12" y="14"/>
                  </a:cxn>
                  <a:cxn ang="0">
                    <a:pos x="10" y="12"/>
                  </a:cxn>
                  <a:cxn ang="0">
                    <a:pos x="7" y="10"/>
                  </a:cxn>
                  <a:cxn ang="0">
                    <a:pos x="5" y="10"/>
                  </a:cxn>
                  <a:cxn ang="0">
                    <a:pos x="4" y="11"/>
                  </a:cxn>
                  <a:cxn ang="0">
                    <a:pos x="2" y="11"/>
                  </a:cxn>
                  <a:cxn ang="0">
                    <a:pos x="1" y="11"/>
                  </a:cxn>
                  <a:cxn ang="0">
                    <a:pos x="1" y="11"/>
                  </a:cxn>
                  <a:cxn ang="0">
                    <a:pos x="0" y="11"/>
                  </a:cxn>
                  <a:cxn ang="0">
                    <a:pos x="0" y="10"/>
                  </a:cxn>
                  <a:cxn ang="0">
                    <a:pos x="0" y="7"/>
                  </a:cxn>
                  <a:cxn ang="0">
                    <a:pos x="2" y="5"/>
                  </a:cxn>
                  <a:cxn ang="0">
                    <a:pos x="6" y="1"/>
                  </a:cxn>
                  <a:cxn ang="0">
                    <a:pos x="7" y="0"/>
                  </a:cxn>
                </a:cxnLst>
                <a:rect l="0" t="0" r="r" b="b"/>
                <a:pathLst>
                  <a:path w="20" h="18">
                    <a:moveTo>
                      <a:pt x="7" y="0"/>
                    </a:moveTo>
                    <a:lnTo>
                      <a:pt x="11" y="4"/>
                    </a:lnTo>
                    <a:lnTo>
                      <a:pt x="15" y="7"/>
                    </a:lnTo>
                    <a:lnTo>
                      <a:pt x="18" y="12"/>
                    </a:lnTo>
                    <a:lnTo>
                      <a:pt x="20" y="17"/>
                    </a:lnTo>
                    <a:lnTo>
                      <a:pt x="19" y="18"/>
                    </a:lnTo>
                    <a:lnTo>
                      <a:pt x="18" y="17"/>
                    </a:lnTo>
                    <a:lnTo>
                      <a:pt x="15" y="16"/>
                    </a:lnTo>
                    <a:lnTo>
                      <a:pt x="12" y="14"/>
                    </a:lnTo>
                    <a:lnTo>
                      <a:pt x="10" y="12"/>
                    </a:lnTo>
                    <a:lnTo>
                      <a:pt x="7" y="10"/>
                    </a:lnTo>
                    <a:lnTo>
                      <a:pt x="5" y="10"/>
                    </a:lnTo>
                    <a:lnTo>
                      <a:pt x="4" y="11"/>
                    </a:lnTo>
                    <a:lnTo>
                      <a:pt x="2" y="11"/>
                    </a:lnTo>
                    <a:lnTo>
                      <a:pt x="1" y="11"/>
                    </a:lnTo>
                    <a:lnTo>
                      <a:pt x="1" y="11"/>
                    </a:lnTo>
                    <a:lnTo>
                      <a:pt x="0" y="11"/>
                    </a:lnTo>
                    <a:lnTo>
                      <a:pt x="0" y="10"/>
                    </a:lnTo>
                    <a:lnTo>
                      <a:pt x="0" y="7"/>
                    </a:lnTo>
                    <a:lnTo>
                      <a:pt x="2" y="5"/>
                    </a:lnTo>
                    <a:lnTo>
                      <a:pt x="6" y="1"/>
                    </a:lnTo>
                    <a:lnTo>
                      <a:pt x="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09"/>
              <p:cNvSpPr>
                <a:spLocks/>
              </p:cNvSpPr>
              <p:nvPr/>
            </p:nvSpPr>
            <p:spPr bwMode="auto">
              <a:xfrm>
                <a:off x="4283075" y="1738313"/>
                <a:ext cx="19050" cy="6350"/>
              </a:xfrm>
              <a:custGeom>
                <a:avLst/>
                <a:gdLst/>
                <a:ahLst/>
                <a:cxnLst>
                  <a:cxn ang="0">
                    <a:pos x="12" y="0"/>
                  </a:cxn>
                  <a:cxn ang="0">
                    <a:pos x="12" y="1"/>
                  </a:cxn>
                  <a:cxn ang="0">
                    <a:pos x="11" y="2"/>
                  </a:cxn>
                  <a:cxn ang="0">
                    <a:pos x="11" y="3"/>
                  </a:cxn>
                  <a:cxn ang="0">
                    <a:pos x="9" y="4"/>
                  </a:cxn>
                  <a:cxn ang="0">
                    <a:pos x="8" y="4"/>
                  </a:cxn>
                  <a:cxn ang="0">
                    <a:pos x="7" y="4"/>
                  </a:cxn>
                  <a:cxn ang="0">
                    <a:pos x="4" y="3"/>
                  </a:cxn>
                  <a:cxn ang="0">
                    <a:pos x="3" y="3"/>
                  </a:cxn>
                  <a:cxn ang="0">
                    <a:pos x="0" y="3"/>
                  </a:cxn>
                  <a:cxn ang="0">
                    <a:pos x="12" y="0"/>
                  </a:cxn>
                </a:cxnLst>
                <a:rect l="0" t="0" r="r" b="b"/>
                <a:pathLst>
                  <a:path w="12" h="4">
                    <a:moveTo>
                      <a:pt x="12" y="0"/>
                    </a:moveTo>
                    <a:lnTo>
                      <a:pt x="12" y="1"/>
                    </a:lnTo>
                    <a:lnTo>
                      <a:pt x="11" y="2"/>
                    </a:lnTo>
                    <a:lnTo>
                      <a:pt x="11" y="3"/>
                    </a:lnTo>
                    <a:lnTo>
                      <a:pt x="9" y="4"/>
                    </a:lnTo>
                    <a:lnTo>
                      <a:pt x="8" y="4"/>
                    </a:lnTo>
                    <a:lnTo>
                      <a:pt x="7" y="4"/>
                    </a:lnTo>
                    <a:lnTo>
                      <a:pt x="4" y="3"/>
                    </a:lnTo>
                    <a:lnTo>
                      <a:pt x="3" y="3"/>
                    </a:lnTo>
                    <a:lnTo>
                      <a:pt x="0" y="3"/>
                    </a:lnTo>
                    <a:lnTo>
                      <a:pt x="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10"/>
              <p:cNvSpPr>
                <a:spLocks/>
              </p:cNvSpPr>
              <p:nvPr/>
            </p:nvSpPr>
            <p:spPr bwMode="auto">
              <a:xfrm>
                <a:off x="4651375" y="1577975"/>
                <a:ext cx="68263" cy="17463"/>
              </a:xfrm>
              <a:custGeom>
                <a:avLst/>
                <a:gdLst/>
                <a:ahLst/>
                <a:cxnLst>
                  <a:cxn ang="0">
                    <a:pos x="10" y="0"/>
                  </a:cxn>
                  <a:cxn ang="0">
                    <a:pos x="13" y="0"/>
                  </a:cxn>
                  <a:cxn ang="0">
                    <a:pos x="23" y="0"/>
                  </a:cxn>
                  <a:cxn ang="0">
                    <a:pos x="30" y="0"/>
                  </a:cxn>
                  <a:cxn ang="0">
                    <a:pos x="37" y="1"/>
                  </a:cxn>
                  <a:cxn ang="0">
                    <a:pos x="41" y="2"/>
                  </a:cxn>
                  <a:cxn ang="0">
                    <a:pos x="43" y="3"/>
                  </a:cxn>
                  <a:cxn ang="0">
                    <a:pos x="42" y="4"/>
                  </a:cxn>
                  <a:cxn ang="0">
                    <a:pos x="38" y="5"/>
                  </a:cxn>
                  <a:cxn ang="0">
                    <a:pos x="15" y="11"/>
                  </a:cxn>
                  <a:cxn ang="0">
                    <a:pos x="12" y="9"/>
                  </a:cxn>
                  <a:cxn ang="0">
                    <a:pos x="8" y="9"/>
                  </a:cxn>
                  <a:cxn ang="0">
                    <a:pos x="4" y="8"/>
                  </a:cxn>
                  <a:cxn ang="0">
                    <a:pos x="2" y="6"/>
                  </a:cxn>
                  <a:cxn ang="0">
                    <a:pos x="0" y="4"/>
                  </a:cxn>
                  <a:cxn ang="0">
                    <a:pos x="1" y="2"/>
                  </a:cxn>
                  <a:cxn ang="0">
                    <a:pos x="3" y="1"/>
                  </a:cxn>
                  <a:cxn ang="0">
                    <a:pos x="7" y="0"/>
                  </a:cxn>
                  <a:cxn ang="0">
                    <a:pos x="10" y="0"/>
                  </a:cxn>
                </a:cxnLst>
                <a:rect l="0" t="0" r="r" b="b"/>
                <a:pathLst>
                  <a:path w="43" h="11">
                    <a:moveTo>
                      <a:pt x="10" y="0"/>
                    </a:moveTo>
                    <a:lnTo>
                      <a:pt x="13" y="0"/>
                    </a:lnTo>
                    <a:lnTo>
                      <a:pt x="23" y="0"/>
                    </a:lnTo>
                    <a:lnTo>
                      <a:pt x="30" y="0"/>
                    </a:lnTo>
                    <a:lnTo>
                      <a:pt x="37" y="1"/>
                    </a:lnTo>
                    <a:lnTo>
                      <a:pt x="41" y="2"/>
                    </a:lnTo>
                    <a:lnTo>
                      <a:pt x="43" y="3"/>
                    </a:lnTo>
                    <a:lnTo>
                      <a:pt x="42" y="4"/>
                    </a:lnTo>
                    <a:lnTo>
                      <a:pt x="38" y="5"/>
                    </a:lnTo>
                    <a:lnTo>
                      <a:pt x="15" y="11"/>
                    </a:lnTo>
                    <a:lnTo>
                      <a:pt x="12" y="9"/>
                    </a:lnTo>
                    <a:lnTo>
                      <a:pt x="8" y="9"/>
                    </a:lnTo>
                    <a:lnTo>
                      <a:pt x="4" y="8"/>
                    </a:lnTo>
                    <a:lnTo>
                      <a:pt x="2" y="6"/>
                    </a:lnTo>
                    <a:lnTo>
                      <a:pt x="0" y="4"/>
                    </a:lnTo>
                    <a:lnTo>
                      <a:pt x="1" y="2"/>
                    </a:lnTo>
                    <a:lnTo>
                      <a:pt x="3" y="1"/>
                    </a:lnTo>
                    <a:lnTo>
                      <a:pt x="7" y="0"/>
                    </a:lnTo>
                    <a:lnTo>
                      <a:pt x="1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11"/>
              <p:cNvSpPr>
                <a:spLocks/>
              </p:cNvSpPr>
              <p:nvPr/>
            </p:nvSpPr>
            <p:spPr bwMode="auto">
              <a:xfrm>
                <a:off x="4532312" y="1755775"/>
                <a:ext cx="4763" cy="1588"/>
              </a:xfrm>
              <a:custGeom>
                <a:avLst/>
                <a:gdLst/>
                <a:ahLst/>
                <a:cxnLst>
                  <a:cxn ang="0">
                    <a:pos x="1" y="0"/>
                  </a:cxn>
                  <a:cxn ang="0">
                    <a:pos x="2" y="0"/>
                  </a:cxn>
                  <a:cxn ang="0">
                    <a:pos x="3" y="0"/>
                  </a:cxn>
                  <a:cxn ang="0">
                    <a:pos x="3" y="1"/>
                  </a:cxn>
                  <a:cxn ang="0">
                    <a:pos x="3" y="1"/>
                  </a:cxn>
                  <a:cxn ang="0">
                    <a:pos x="1" y="1"/>
                  </a:cxn>
                  <a:cxn ang="0">
                    <a:pos x="0" y="1"/>
                  </a:cxn>
                  <a:cxn ang="0">
                    <a:pos x="0" y="0"/>
                  </a:cxn>
                  <a:cxn ang="0">
                    <a:pos x="1" y="0"/>
                  </a:cxn>
                  <a:cxn ang="0">
                    <a:pos x="1" y="0"/>
                  </a:cxn>
                </a:cxnLst>
                <a:rect l="0" t="0" r="r" b="b"/>
                <a:pathLst>
                  <a:path w="3" h="1">
                    <a:moveTo>
                      <a:pt x="1" y="0"/>
                    </a:moveTo>
                    <a:lnTo>
                      <a:pt x="2" y="0"/>
                    </a:lnTo>
                    <a:lnTo>
                      <a:pt x="3" y="0"/>
                    </a:lnTo>
                    <a:lnTo>
                      <a:pt x="3" y="1"/>
                    </a:lnTo>
                    <a:lnTo>
                      <a:pt x="3" y="1"/>
                    </a:lnTo>
                    <a:lnTo>
                      <a:pt x="1" y="1"/>
                    </a:lnTo>
                    <a:lnTo>
                      <a:pt x="0" y="1"/>
                    </a:lnTo>
                    <a:lnTo>
                      <a:pt x="0" y="0"/>
                    </a:lnTo>
                    <a:lnTo>
                      <a:pt x="1" y="0"/>
                    </a:lnTo>
                    <a:lnTo>
                      <a:pt x="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12"/>
              <p:cNvSpPr>
                <a:spLocks/>
              </p:cNvSpPr>
              <p:nvPr/>
            </p:nvSpPr>
            <p:spPr bwMode="auto">
              <a:xfrm>
                <a:off x="4197350" y="1754188"/>
                <a:ext cx="42863" cy="23813"/>
              </a:xfrm>
              <a:custGeom>
                <a:avLst/>
                <a:gdLst/>
                <a:ahLst/>
                <a:cxnLst>
                  <a:cxn ang="0">
                    <a:pos x="27" y="0"/>
                  </a:cxn>
                  <a:cxn ang="0">
                    <a:pos x="27" y="3"/>
                  </a:cxn>
                  <a:cxn ang="0">
                    <a:pos x="26" y="7"/>
                  </a:cxn>
                  <a:cxn ang="0">
                    <a:pos x="26" y="10"/>
                  </a:cxn>
                  <a:cxn ang="0">
                    <a:pos x="24" y="13"/>
                  </a:cxn>
                  <a:cxn ang="0">
                    <a:pos x="22" y="14"/>
                  </a:cxn>
                  <a:cxn ang="0">
                    <a:pos x="18" y="15"/>
                  </a:cxn>
                  <a:cxn ang="0">
                    <a:pos x="14" y="15"/>
                  </a:cxn>
                  <a:cxn ang="0">
                    <a:pos x="10" y="15"/>
                  </a:cxn>
                  <a:cxn ang="0">
                    <a:pos x="5" y="15"/>
                  </a:cxn>
                  <a:cxn ang="0">
                    <a:pos x="2" y="13"/>
                  </a:cxn>
                  <a:cxn ang="0">
                    <a:pos x="0" y="10"/>
                  </a:cxn>
                  <a:cxn ang="0">
                    <a:pos x="0" y="8"/>
                  </a:cxn>
                  <a:cxn ang="0">
                    <a:pos x="1" y="8"/>
                  </a:cxn>
                  <a:cxn ang="0">
                    <a:pos x="2" y="8"/>
                  </a:cxn>
                  <a:cxn ang="0">
                    <a:pos x="3" y="8"/>
                  </a:cxn>
                  <a:cxn ang="0">
                    <a:pos x="4" y="7"/>
                  </a:cxn>
                  <a:cxn ang="0">
                    <a:pos x="5" y="7"/>
                  </a:cxn>
                  <a:cxn ang="0">
                    <a:pos x="9" y="6"/>
                  </a:cxn>
                  <a:cxn ang="0">
                    <a:pos x="14" y="4"/>
                  </a:cxn>
                  <a:cxn ang="0">
                    <a:pos x="19" y="3"/>
                  </a:cxn>
                  <a:cxn ang="0">
                    <a:pos x="23" y="1"/>
                  </a:cxn>
                  <a:cxn ang="0">
                    <a:pos x="26" y="1"/>
                  </a:cxn>
                  <a:cxn ang="0">
                    <a:pos x="27" y="0"/>
                  </a:cxn>
                </a:cxnLst>
                <a:rect l="0" t="0" r="r" b="b"/>
                <a:pathLst>
                  <a:path w="27" h="15">
                    <a:moveTo>
                      <a:pt x="27" y="0"/>
                    </a:moveTo>
                    <a:lnTo>
                      <a:pt x="27" y="3"/>
                    </a:lnTo>
                    <a:lnTo>
                      <a:pt x="26" y="7"/>
                    </a:lnTo>
                    <a:lnTo>
                      <a:pt x="26" y="10"/>
                    </a:lnTo>
                    <a:lnTo>
                      <a:pt x="24" y="13"/>
                    </a:lnTo>
                    <a:lnTo>
                      <a:pt x="22" y="14"/>
                    </a:lnTo>
                    <a:lnTo>
                      <a:pt x="18" y="15"/>
                    </a:lnTo>
                    <a:lnTo>
                      <a:pt x="14" y="15"/>
                    </a:lnTo>
                    <a:lnTo>
                      <a:pt x="10" y="15"/>
                    </a:lnTo>
                    <a:lnTo>
                      <a:pt x="5" y="15"/>
                    </a:lnTo>
                    <a:lnTo>
                      <a:pt x="2" y="13"/>
                    </a:lnTo>
                    <a:lnTo>
                      <a:pt x="0" y="10"/>
                    </a:lnTo>
                    <a:lnTo>
                      <a:pt x="0" y="8"/>
                    </a:lnTo>
                    <a:lnTo>
                      <a:pt x="1" y="8"/>
                    </a:lnTo>
                    <a:lnTo>
                      <a:pt x="2" y="8"/>
                    </a:lnTo>
                    <a:lnTo>
                      <a:pt x="3" y="8"/>
                    </a:lnTo>
                    <a:lnTo>
                      <a:pt x="4" y="7"/>
                    </a:lnTo>
                    <a:lnTo>
                      <a:pt x="5" y="7"/>
                    </a:lnTo>
                    <a:lnTo>
                      <a:pt x="9" y="6"/>
                    </a:lnTo>
                    <a:lnTo>
                      <a:pt x="14" y="4"/>
                    </a:lnTo>
                    <a:lnTo>
                      <a:pt x="19" y="3"/>
                    </a:lnTo>
                    <a:lnTo>
                      <a:pt x="23" y="1"/>
                    </a:lnTo>
                    <a:lnTo>
                      <a:pt x="26" y="1"/>
                    </a:lnTo>
                    <a:lnTo>
                      <a:pt x="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113"/>
              <p:cNvSpPr>
                <a:spLocks/>
              </p:cNvSpPr>
              <p:nvPr/>
            </p:nvSpPr>
            <p:spPr bwMode="auto">
              <a:xfrm>
                <a:off x="4340225" y="1779588"/>
                <a:ext cx="28575" cy="31750"/>
              </a:xfrm>
              <a:custGeom>
                <a:avLst/>
                <a:gdLst/>
                <a:ahLst/>
                <a:cxnLst>
                  <a:cxn ang="0">
                    <a:pos x="3" y="0"/>
                  </a:cxn>
                  <a:cxn ang="0">
                    <a:pos x="8" y="0"/>
                  </a:cxn>
                  <a:cxn ang="0">
                    <a:pos x="15" y="11"/>
                  </a:cxn>
                  <a:cxn ang="0">
                    <a:pos x="18" y="14"/>
                  </a:cxn>
                  <a:cxn ang="0">
                    <a:pos x="18" y="18"/>
                  </a:cxn>
                  <a:cxn ang="0">
                    <a:pos x="16" y="20"/>
                  </a:cxn>
                  <a:cxn ang="0">
                    <a:pos x="13" y="20"/>
                  </a:cxn>
                  <a:cxn ang="0">
                    <a:pos x="10" y="20"/>
                  </a:cxn>
                  <a:cxn ang="0">
                    <a:pos x="7" y="19"/>
                  </a:cxn>
                  <a:cxn ang="0">
                    <a:pos x="4" y="17"/>
                  </a:cxn>
                  <a:cxn ang="0">
                    <a:pos x="1" y="14"/>
                  </a:cxn>
                  <a:cxn ang="0">
                    <a:pos x="0" y="10"/>
                  </a:cxn>
                  <a:cxn ang="0">
                    <a:pos x="0" y="5"/>
                  </a:cxn>
                  <a:cxn ang="0">
                    <a:pos x="0" y="1"/>
                  </a:cxn>
                  <a:cxn ang="0">
                    <a:pos x="1" y="1"/>
                  </a:cxn>
                  <a:cxn ang="0">
                    <a:pos x="3" y="0"/>
                  </a:cxn>
                </a:cxnLst>
                <a:rect l="0" t="0" r="r" b="b"/>
                <a:pathLst>
                  <a:path w="18" h="20">
                    <a:moveTo>
                      <a:pt x="3" y="0"/>
                    </a:moveTo>
                    <a:lnTo>
                      <a:pt x="8" y="0"/>
                    </a:lnTo>
                    <a:lnTo>
                      <a:pt x="15" y="11"/>
                    </a:lnTo>
                    <a:lnTo>
                      <a:pt x="18" y="14"/>
                    </a:lnTo>
                    <a:lnTo>
                      <a:pt x="18" y="18"/>
                    </a:lnTo>
                    <a:lnTo>
                      <a:pt x="16" y="20"/>
                    </a:lnTo>
                    <a:lnTo>
                      <a:pt x="13" y="20"/>
                    </a:lnTo>
                    <a:lnTo>
                      <a:pt x="10" y="20"/>
                    </a:lnTo>
                    <a:lnTo>
                      <a:pt x="7" y="19"/>
                    </a:lnTo>
                    <a:lnTo>
                      <a:pt x="4" y="17"/>
                    </a:lnTo>
                    <a:lnTo>
                      <a:pt x="1" y="14"/>
                    </a:lnTo>
                    <a:lnTo>
                      <a:pt x="0" y="10"/>
                    </a:lnTo>
                    <a:lnTo>
                      <a:pt x="0" y="5"/>
                    </a:lnTo>
                    <a:lnTo>
                      <a:pt x="0" y="1"/>
                    </a:lnTo>
                    <a:lnTo>
                      <a:pt x="1" y="1"/>
                    </a:lnTo>
                    <a:lnTo>
                      <a:pt x="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114"/>
              <p:cNvSpPr>
                <a:spLocks/>
              </p:cNvSpPr>
              <p:nvPr/>
            </p:nvSpPr>
            <p:spPr bwMode="auto">
              <a:xfrm>
                <a:off x="4375150" y="1773238"/>
                <a:ext cx="131763" cy="44450"/>
              </a:xfrm>
              <a:custGeom>
                <a:avLst/>
                <a:gdLst/>
                <a:ahLst/>
                <a:cxnLst>
                  <a:cxn ang="0">
                    <a:pos x="4" y="0"/>
                  </a:cxn>
                  <a:cxn ang="0">
                    <a:pos x="6" y="0"/>
                  </a:cxn>
                  <a:cxn ang="0">
                    <a:pos x="12" y="1"/>
                  </a:cxn>
                  <a:cxn ang="0">
                    <a:pos x="17" y="2"/>
                  </a:cxn>
                  <a:cxn ang="0">
                    <a:pos x="22" y="4"/>
                  </a:cxn>
                  <a:cxn ang="0">
                    <a:pos x="32" y="14"/>
                  </a:cxn>
                  <a:cxn ang="0">
                    <a:pos x="38" y="18"/>
                  </a:cxn>
                  <a:cxn ang="0">
                    <a:pos x="38" y="18"/>
                  </a:cxn>
                  <a:cxn ang="0">
                    <a:pos x="38" y="17"/>
                  </a:cxn>
                  <a:cxn ang="0">
                    <a:pos x="38" y="16"/>
                  </a:cxn>
                  <a:cxn ang="0">
                    <a:pos x="38" y="15"/>
                  </a:cxn>
                  <a:cxn ang="0">
                    <a:pos x="38" y="15"/>
                  </a:cxn>
                  <a:cxn ang="0">
                    <a:pos x="50" y="17"/>
                  </a:cxn>
                  <a:cxn ang="0">
                    <a:pos x="50" y="16"/>
                  </a:cxn>
                  <a:cxn ang="0">
                    <a:pos x="56" y="13"/>
                  </a:cxn>
                  <a:cxn ang="0">
                    <a:pos x="62" y="13"/>
                  </a:cxn>
                  <a:cxn ang="0">
                    <a:pos x="68" y="13"/>
                  </a:cxn>
                  <a:cxn ang="0">
                    <a:pos x="74" y="16"/>
                  </a:cxn>
                  <a:cxn ang="0">
                    <a:pos x="79" y="20"/>
                  </a:cxn>
                  <a:cxn ang="0">
                    <a:pos x="83" y="25"/>
                  </a:cxn>
                  <a:cxn ang="0">
                    <a:pos x="83" y="27"/>
                  </a:cxn>
                  <a:cxn ang="0">
                    <a:pos x="81" y="28"/>
                  </a:cxn>
                  <a:cxn ang="0">
                    <a:pos x="78" y="28"/>
                  </a:cxn>
                  <a:cxn ang="0">
                    <a:pos x="75" y="27"/>
                  </a:cxn>
                  <a:cxn ang="0">
                    <a:pos x="72" y="27"/>
                  </a:cxn>
                  <a:cxn ang="0">
                    <a:pos x="69" y="27"/>
                  </a:cxn>
                  <a:cxn ang="0">
                    <a:pos x="68" y="26"/>
                  </a:cxn>
                  <a:cxn ang="0">
                    <a:pos x="68" y="25"/>
                  </a:cxn>
                  <a:cxn ang="0">
                    <a:pos x="67" y="24"/>
                  </a:cxn>
                  <a:cxn ang="0">
                    <a:pos x="67" y="23"/>
                  </a:cxn>
                  <a:cxn ang="0">
                    <a:pos x="66" y="23"/>
                  </a:cxn>
                  <a:cxn ang="0">
                    <a:pos x="65" y="22"/>
                  </a:cxn>
                  <a:cxn ang="0">
                    <a:pos x="64" y="23"/>
                  </a:cxn>
                  <a:cxn ang="0">
                    <a:pos x="64" y="26"/>
                  </a:cxn>
                  <a:cxn ang="0">
                    <a:pos x="63" y="27"/>
                  </a:cxn>
                  <a:cxn ang="0">
                    <a:pos x="62" y="28"/>
                  </a:cxn>
                  <a:cxn ang="0">
                    <a:pos x="62" y="28"/>
                  </a:cxn>
                  <a:cxn ang="0">
                    <a:pos x="61" y="27"/>
                  </a:cxn>
                  <a:cxn ang="0">
                    <a:pos x="60" y="27"/>
                  </a:cxn>
                  <a:cxn ang="0">
                    <a:pos x="58" y="26"/>
                  </a:cxn>
                  <a:cxn ang="0">
                    <a:pos x="34" y="19"/>
                  </a:cxn>
                  <a:cxn ang="0">
                    <a:pos x="22" y="15"/>
                  </a:cxn>
                  <a:cxn ang="0">
                    <a:pos x="21" y="15"/>
                  </a:cxn>
                  <a:cxn ang="0">
                    <a:pos x="21" y="14"/>
                  </a:cxn>
                  <a:cxn ang="0">
                    <a:pos x="20" y="12"/>
                  </a:cxn>
                  <a:cxn ang="0">
                    <a:pos x="20" y="11"/>
                  </a:cxn>
                  <a:cxn ang="0">
                    <a:pos x="19" y="9"/>
                  </a:cxn>
                  <a:cxn ang="0">
                    <a:pos x="17" y="7"/>
                  </a:cxn>
                  <a:cxn ang="0">
                    <a:pos x="8" y="7"/>
                  </a:cxn>
                  <a:cxn ang="0">
                    <a:pos x="5" y="7"/>
                  </a:cxn>
                  <a:cxn ang="0">
                    <a:pos x="2" y="6"/>
                  </a:cxn>
                  <a:cxn ang="0">
                    <a:pos x="0" y="3"/>
                  </a:cxn>
                  <a:cxn ang="0">
                    <a:pos x="1" y="2"/>
                  </a:cxn>
                  <a:cxn ang="0">
                    <a:pos x="3" y="0"/>
                  </a:cxn>
                  <a:cxn ang="0">
                    <a:pos x="4" y="0"/>
                  </a:cxn>
                </a:cxnLst>
                <a:rect l="0" t="0" r="r" b="b"/>
                <a:pathLst>
                  <a:path w="83" h="28">
                    <a:moveTo>
                      <a:pt x="4" y="0"/>
                    </a:moveTo>
                    <a:lnTo>
                      <a:pt x="6" y="0"/>
                    </a:lnTo>
                    <a:lnTo>
                      <a:pt x="12" y="1"/>
                    </a:lnTo>
                    <a:lnTo>
                      <a:pt x="17" y="2"/>
                    </a:lnTo>
                    <a:lnTo>
                      <a:pt x="22" y="4"/>
                    </a:lnTo>
                    <a:lnTo>
                      <a:pt x="32" y="14"/>
                    </a:lnTo>
                    <a:lnTo>
                      <a:pt x="38" y="18"/>
                    </a:lnTo>
                    <a:lnTo>
                      <a:pt x="38" y="18"/>
                    </a:lnTo>
                    <a:lnTo>
                      <a:pt x="38" y="17"/>
                    </a:lnTo>
                    <a:lnTo>
                      <a:pt x="38" y="16"/>
                    </a:lnTo>
                    <a:lnTo>
                      <a:pt x="38" y="15"/>
                    </a:lnTo>
                    <a:lnTo>
                      <a:pt x="38" y="15"/>
                    </a:lnTo>
                    <a:lnTo>
                      <a:pt x="50" y="17"/>
                    </a:lnTo>
                    <a:lnTo>
                      <a:pt x="50" y="16"/>
                    </a:lnTo>
                    <a:lnTo>
                      <a:pt x="56" y="13"/>
                    </a:lnTo>
                    <a:lnTo>
                      <a:pt x="62" y="13"/>
                    </a:lnTo>
                    <a:lnTo>
                      <a:pt x="68" y="13"/>
                    </a:lnTo>
                    <a:lnTo>
                      <a:pt x="74" y="16"/>
                    </a:lnTo>
                    <a:lnTo>
                      <a:pt x="79" y="20"/>
                    </a:lnTo>
                    <a:lnTo>
                      <a:pt x="83" y="25"/>
                    </a:lnTo>
                    <a:lnTo>
                      <a:pt x="83" y="27"/>
                    </a:lnTo>
                    <a:lnTo>
                      <a:pt x="81" y="28"/>
                    </a:lnTo>
                    <a:lnTo>
                      <a:pt x="78" y="28"/>
                    </a:lnTo>
                    <a:lnTo>
                      <a:pt x="75" y="27"/>
                    </a:lnTo>
                    <a:lnTo>
                      <a:pt x="72" y="27"/>
                    </a:lnTo>
                    <a:lnTo>
                      <a:pt x="69" y="27"/>
                    </a:lnTo>
                    <a:lnTo>
                      <a:pt x="68" y="26"/>
                    </a:lnTo>
                    <a:lnTo>
                      <a:pt x="68" y="25"/>
                    </a:lnTo>
                    <a:lnTo>
                      <a:pt x="67" y="24"/>
                    </a:lnTo>
                    <a:lnTo>
                      <a:pt x="67" y="23"/>
                    </a:lnTo>
                    <a:lnTo>
                      <a:pt x="66" y="23"/>
                    </a:lnTo>
                    <a:lnTo>
                      <a:pt x="65" y="22"/>
                    </a:lnTo>
                    <a:lnTo>
                      <a:pt x="64" y="23"/>
                    </a:lnTo>
                    <a:lnTo>
                      <a:pt x="64" y="26"/>
                    </a:lnTo>
                    <a:lnTo>
                      <a:pt x="63" y="27"/>
                    </a:lnTo>
                    <a:lnTo>
                      <a:pt x="62" y="28"/>
                    </a:lnTo>
                    <a:lnTo>
                      <a:pt x="62" y="28"/>
                    </a:lnTo>
                    <a:lnTo>
                      <a:pt x="61" y="27"/>
                    </a:lnTo>
                    <a:lnTo>
                      <a:pt x="60" y="27"/>
                    </a:lnTo>
                    <a:lnTo>
                      <a:pt x="58" y="26"/>
                    </a:lnTo>
                    <a:lnTo>
                      <a:pt x="34" y="19"/>
                    </a:lnTo>
                    <a:lnTo>
                      <a:pt x="22" y="15"/>
                    </a:lnTo>
                    <a:lnTo>
                      <a:pt x="21" y="15"/>
                    </a:lnTo>
                    <a:lnTo>
                      <a:pt x="21" y="14"/>
                    </a:lnTo>
                    <a:lnTo>
                      <a:pt x="20" y="12"/>
                    </a:lnTo>
                    <a:lnTo>
                      <a:pt x="20" y="11"/>
                    </a:lnTo>
                    <a:lnTo>
                      <a:pt x="19" y="9"/>
                    </a:lnTo>
                    <a:lnTo>
                      <a:pt x="17" y="7"/>
                    </a:lnTo>
                    <a:lnTo>
                      <a:pt x="8" y="7"/>
                    </a:lnTo>
                    <a:lnTo>
                      <a:pt x="5" y="7"/>
                    </a:lnTo>
                    <a:lnTo>
                      <a:pt x="2" y="6"/>
                    </a:lnTo>
                    <a:lnTo>
                      <a:pt x="0" y="3"/>
                    </a:lnTo>
                    <a:lnTo>
                      <a:pt x="1" y="2"/>
                    </a:lnTo>
                    <a:lnTo>
                      <a:pt x="3" y="0"/>
                    </a:lnTo>
                    <a:lnTo>
                      <a:pt x="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115"/>
              <p:cNvSpPr>
                <a:spLocks noEditPoints="1"/>
              </p:cNvSpPr>
              <p:nvPr/>
            </p:nvSpPr>
            <p:spPr bwMode="auto">
              <a:xfrm>
                <a:off x="4291012" y="1776413"/>
                <a:ext cx="3175" cy="7938"/>
              </a:xfrm>
              <a:custGeom>
                <a:avLst/>
                <a:gdLst/>
                <a:ahLst/>
                <a:cxnLst>
                  <a:cxn ang="0">
                    <a:pos x="1" y="3"/>
                  </a:cxn>
                  <a:cxn ang="0">
                    <a:pos x="0" y="5"/>
                  </a:cxn>
                  <a:cxn ang="0">
                    <a:pos x="0" y="4"/>
                  </a:cxn>
                  <a:cxn ang="0">
                    <a:pos x="1" y="3"/>
                  </a:cxn>
                  <a:cxn ang="0">
                    <a:pos x="2" y="0"/>
                  </a:cxn>
                  <a:cxn ang="0">
                    <a:pos x="1" y="3"/>
                  </a:cxn>
                  <a:cxn ang="0">
                    <a:pos x="2" y="0"/>
                  </a:cxn>
                </a:cxnLst>
                <a:rect l="0" t="0" r="r" b="b"/>
                <a:pathLst>
                  <a:path w="2" h="5">
                    <a:moveTo>
                      <a:pt x="1" y="3"/>
                    </a:moveTo>
                    <a:lnTo>
                      <a:pt x="0" y="5"/>
                    </a:lnTo>
                    <a:lnTo>
                      <a:pt x="0" y="4"/>
                    </a:lnTo>
                    <a:lnTo>
                      <a:pt x="1" y="3"/>
                    </a:lnTo>
                    <a:close/>
                    <a:moveTo>
                      <a:pt x="2" y="0"/>
                    </a:moveTo>
                    <a:lnTo>
                      <a:pt x="1" y="3"/>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16"/>
              <p:cNvSpPr>
                <a:spLocks noEditPoints="1"/>
              </p:cNvSpPr>
              <p:nvPr/>
            </p:nvSpPr>
            <p:spPr bwMode="auto">
              <a:xfrm>
                <a:off x="4294187" y="1770063"/>
                <a:ext cx="3175" cy="4763"/>
              </a:xfrm>
              <a:custGeom>
                <a:avLst/>
                <a:gdLst/>
                <a:ahLst/>
                <a:cxnLst>
                  <a:cxn ang="0">
                    <a:pos x="1" y="1"/>
                  </a:cxn>
                  <a:cxn ang="0">
                    <a:pos x="1" y="2"/>
                  </a:cxn>
                  <a:cxn ang="0">
                    <a:pos x="0" y="3"/>
                  </a:cxn>
                  <a:cxn ang="0">
                    <a:pos x="1" y="1"/>
                  </a:cxn>
                  <a:cxn ang="0">
                    <a:pos x="2" y="0"/>
                  </a:cxn>
                  <a:cxn ang="0">
                    <a:pos x="2" y="1"/>
                  </a:cxn>
                  <a:cxn ang="0">
                    <a:pos x="1" y="1"/>
                  </a:cxn>
                  <a:cxn ang="0">
                    <a:pos x="2" y="0"/>
                  </a:cxn>
                </a:cxnLst>
                <a:rect l="0" t="0" r="r" b="b"/>
                <a:pathLst>
                  <a:path w="2" h="3">
                    <a:moveTo>
                      <a:pt x="1" y="1"/>
                    </a:moveTo>
                    <a:lnTo>
                      <a:pt x="1" y="2"/>
                    </a:lnTo>
                    <a:lnTo>
                      <a:pt x="0" y="3"/>
                    </a:lnTo>
                    <a:lnTo>
                      <a:pt x="1" y="1"/>
                    </a:lnTo>
                    <a:close/>
                    <a:moveTo>
                      <a:pt x="2" y="0"/>
                    </a:moveTo>
                    <a:lnTo>
                      <a:pt x="2" y="1"/>
                    </a:lnTo>
                    <a:lnTo>
                      <a:pt x="1" y="1"/>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117"/>
              <p:cNvSpPr>
                <a:spLocks/>
              </p:cNvSpPr>
              <p:nvPr/>
            </p:nvSpPr>
            <p:spPr bwMode="auto">
              <a:xfrm>
                <a:off x="4243387" y="1779588"/>
                <a:ext cx="68263" cy="33338"/>
              </a:xfrm>
              <a:custGeom>
                <a:avLst/>
                <a:gdLst/>
                <a:ahLst/>
                <a:cxnLst>
                  <a:cxn ang="0">
                    <a:pos x="14" y="0"/>
                  </a:cxn>
                  <a:cxn ang="0">
                    <a:pos x="17" y="3"/>
                  </a:cxn>
                  <a:cxn ang="0">
                    <a:pos x="20" y="6"/>
                  </a:cxn>
                  <a:cxn ang="0">
                    <a:pos x="23" y="9"/>
                  </a:cxn>
                  <a:cxn ang="0">
                    <a:pos x="26" y="10"/>
                  </a:cxn>
                  <a:cxn ang="0">
                    <a:pos x="28" y="9"/>
                  </a:cxn>
                  <a:cxn ang="0">
                    <a:pos x="29" y="8"/>
                  </a:cxn>
                  <a:cxn ang="0">
                    <a:pos x="29" y="7"/>
                  </a:cxn>
                  <a:cxn ang="0">
                    <a:pos x="30" y="5"/>
                  </a:cxn>
                  <a:cxn ang="0">
                    <a:pos x="30" y="3"/>
                  </a:cxn>
                  <a:cxn ang="0">
                    <a:pos x="31" y="4"/>
                  </a:cxn>
                  <a:cxn ang="0">
                    <a:pos x="33" y="6"/>
                  </a:cxn>
                  <a:cxn ang="0">
                    <a:pos x="37" y="6"/>
                  </a:cxn>
                  <a:cxn ang="0">
                    <a:pos x="40" y="8"/>
                  </a:cxn>
                  <a:cxn ang="0">
                    <a:pos x="43" y="10"/>
                  </a:cxn>
                  <a:cxn ang="0">
                    <a:pos x="43" y="11"/>
                  </a:cxn>
                  <a:cxn ang="0">
                    <a:pos x="43" y="12"/>
                  </a:cxn>
                  <a:cxn ang="0">
                    <a:pos x="42" y="13"/>
                  </a:cxn>
                  <a:cxn ang="0">
                    <a:pos x="41" y="14"/>
                  </a:cxn>
                  <a:cxn ang="0">
                    <a:pos x="40" y="15"/>
                  </a:cxn>
                  <a:cxn ang="0">
                    <a:pos x="39" y="16"/>
                  </a:cxn>
                  <a:cxn ang="0">
                    <a:pos x="38" y="16"/>
                  </a:cxn>
                  <a:cxn ang="0">
                    <a:pos x="33" y="16"/>
                  </a:cxn>
                  <a:cxn ang="0">
                    <a:pos x="24" y="15"/>
                  </a:cxn>
                  <a:cxn ang="0">
                    <a:pos x="18" y="17"/>
                  </a:cxn>
                  <a:cxn ang="0">
                    <a:pos x="14" y="19"/>
                  </a:cxn>
                  <a:cxn ang="0">
                    <a:pos x="9" y="21"/>
                  </a:cxn>
                  <a:cxn ang="0">
                    <a:pos x="4" y="20"/>
                  </a:cxn>
                  <a:cxn ang="0">
                    <a:pos x="3" y="19"/>
                  </a:cxn>
                  <a:cxn ang="0">
                    <a:pos x="12" y="15"/>
                  </a:cxn>
                  <a:cxn ang="0">
                    <a:pos x="15" y="13"/>
                  </a:cxn>
                  <a:cxn ang="0">
                    <a:pos x="15" y="11"/>
                  </a:cxn>
                  <a:cxn ang="0">
                    <a:pos x="14" y="10"/>
                  </a:cxn>
                  <a:cxn ang="0">
                    <a:pos x="12" y="10"/>
                  </a:cxn>
                  <a:cxn ang="0">
                    <a:pos x="8" y="11"/>
                  </a:cxn>
                  <a:cxn ang="0">
                    <a:pos x="5" y="12"/>
                  </a:cxn>
                  <a:cxn ang="0">
                    <a:pos x="2" y="12"/>
                  </a:cxn>
                  <a:cxn ang="0">
                    <a:pos x="1" y="12"/>
                  </a:cxn>
                  <a:cxn ang="0">
                    <a:pos x="2" y="12"/>
                  </a:cxn>
                  <a:cxn ang="0">
                    <a:pos x="2" y="11"/>
                  </a:cxn>
                  <a:cxn ang="0">
                    <a:pos x="2" y="11"/>
                  </a:cxn>
                  <a:cxn ang="0">
                    <a:pos x="2" y="10"/>
                  </a:cxn>
                  <a:cxn ang="0">
                    <a:pos x="2" y="10"/>
                  </a:cxn>
                  <a:cxn ang="0">
                    <a:pos x="0" y="10"/>
                  </a:cxn>
                  <a:cxn ang="0">
                    <a:pos x="3" y="7"/>
                  </a:cxn>
                  <a:cxn ang="0">
                    <a:pos x="7" y="5"/>
                  </a:cxn>
                  <a:cxn ang="0">
                    <a:pos x="11" y="2"/>
                  </a:cxn>
                  <a:cxn ang="0">
                    <a:pos x="13" y="1"/>
                  </a:cxn>
                  <a:cxn ang="0">
                    <a:pos x="14" y="0"/>
                  </a:cxn>
                </a:cxnLst>
                <a:rect l="0" t="0" r="r" b="b"/>
                <a:pathLst>
                  <a:path w="43" h="21">
                    <a:moveTo>
                      <a:pt x="14" y="0"/>
                    </a:moveTo>
                    <a:lnTo>
                      <a:pt x="17" y="3"/>
                    </a:lnTo>
                    <a:lnTo>
                      <a:pt x="20" y="6"/>
                    </a:lnTo>
                    <a:lnTo>
                      <a:pt x="23" y="9"/>
                    </a:lnTo>
                    <a:lnTo>
                      <a:pt x="26" y="10"/>
                    </a:lnTo>
                    <a:lnTo>
                      <a:pt x="28" y="9"/>
                    </a:lnTo>
                    <a:lnTo>
                      <a:pt x="29" y="8"/>
                    </a:lnTo>
                    <a:lnTo>
                      <a:pt x="29" y="7"/>
                    </a:lnTo>
                    <a:lnTo>
                      <a:pt x="30" y="5"/>
                    </a:lnTo>
                    <a:lnTo>
                      <a:pt x="30" y="3"/>
                    </a:lnTo>
                    <a:lnTo>
                      <a:pt x="31" y="4"/>
                    </a:lnTo>
                    <a:lnTo>
                      <a:pt x="33" y="6"/>
                    </a:lnTo>
                    <a:lnTo>
                      <a:pt x="37" y="6"/>
                    </a:lnTo>
                    <a:lnTo>
                      <a:pt x="40" y="8"/>
                    </a:lnTo>
                    <a:lnTo>
                      <a:pt x="43" y="10"/>
                    </a:lnTo>
                    <a:lnTo>
                      <a:pt x="43" y="11"/>
                    </a:lnTo>
                    <a:lnTo>
                      <a:pt x="43" y="12"/>
                    </a:lnTo>
                    <a:lnTo>
                      <a:pt x="42" y="13"/>
                    </a:lnTo>
                    <a:lnTo>
                      <a:pt x="41" y="14"/>
                    </a:lnTo>
                    <a:lnTo>
                      <a:pt x="40" y="15"/>
                    </a:lnTo>
                    <a:lnTo>
                      <a:pt x="39" y="16"/>
                    </a:lnTo>
                    <a:lnTo>
                      <a:pt x="38" y="16"/>
                    </a:lnTo>
                    <a:lnTo>
                      <a:pt x="33" y="16"/>
                    </a:lnTo>
                    <a:lnTo>
                      <a:pt x="24" y="15"/>
                    </a:lnTo>
                    <a:lnTo>
                      <a:pt x="18" y="17"/>
                    </a:lnTo>
                    <a:lnTo>
                      <a:pt x="14" y="19"/>
                    </a:lnTo>
                    <a:lnTo>
                      <a:pt x="9" y="21"/>
                    </a:lnTo>
                    <a:lnTo>
                      <a:pt x="4" y="20"/>
                    </a:lnTo>
                    <a:lnTo>
                      <a:pt x="3" y="19"/>
                    </a:lnTo>
                    <a:lnTo>
                      <a:pt x="12" y="15"/>
                    </a:lnTo>
                    <a:lnTo>
                      <a:pt x="15" y="13"/>
                    </a:lnTo>
                    <a:lnTo>
                      <a:pt x="15" y="11"/>
                    </a:lnTo>
                    <a:lnTo>
                      <a:pt x="14" y="10"/>
                    </a:lnTo>
                    <a:lnTo>
                      <a:pt x="12" y="10"/>
                    </a:lnTo>
                    <a:lnTo>
                      <a:pt x="8" y="11"/>
                    </a:lnTo>
                    <a:lnTo>
                      <a:pt x="5" y="12"/>
                    </a:lnTo>
                    <a:lnTo>
                      <a:pt x="2" y="12"/>
                    </a:lnTo>
                    <a:lnTo>
                      <a:pt x="1" y="12"/>
                    </a:lnTo>
                    <a:lnTo>
                      <a:pt x="2" y="12"/>
                    </a:lnTo>
                    <a:lnTo>
                      <a:pt x="2" y="11"/>
                    </a:lnTo>
                    <a:lnTo>
                      <a:pt x="2" y="11"/>
                    </a:lnTo>
                    <a:lnTo>
                      <a:pt x="2" y="10"/>
                    </a:lnTo>
                    <a:lnTo>
                      <a:pt x="2" y="10"/>
                    </a:lnTo>
                    <a:lnTo>
                      <a:pt x="0" y="10"/>
                    </a:lnTo>
                    <a:lnTo>
                      <a:pt x="3" y="7"/>
                    </a:lnTo>
                    <a:lnTo>
                      <a:pt x="7" y="5"/>
                    </a:lnTo>
                    <a:lnTo>
                      <a:pt x="11" y="2"/>
                    </a:lnTo>
                    <a:lnTo>
                      <a:pt x="13" y="1"/>
                    </a:lnTo>
                    <a:lnTo>
                      <a:pt x="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18"/>
              <p:cNvSpPr>
                <a:spLocks/>
              </p:cNvSpPr>
              <p:nvPr/>
            </p:nvSpPr>
            <p:spPr bwMode="auto">
              <a:xfrm>
                <a:off x="4057650" y="1560513"/>
                <a:ext cx="47625" cy="12700"/>
              </a:xfrm>
              <a:custGeom>
                <a:avLst/>
                <a:gdLst/>
                <a:ahLst/>
                <a:cxnLst>
                  <a:cxn ang="0">
                    <a:pos x="22" y="0"/>
                  </a:cxn>
                  <a:cxn ang="0">
                    <a:pos x="30" y="0"/>
                  </a:cxn>
                  <a:cxn ang="0">
                    <a:pos x="29" y="0"/>
                  </a:cxn>
                  <a:cxn ang="0">
                    <a:pos x="26" y="0"/>
                  </a:cxn>
                  <a:cxn ang="0">
                    <a:pos x="23" y="1"/>
                  </a:cxn>
                  <a:cxn ang="0">
                    <a:pos x="19" y="2"/>
                  </a:cxn>
                  <a:cxn ang="0">
                    <a:pos x="17" y="2"/>
                  </a:cxn>
                  <a:cxn ang="0">
                    <a:pos x="10" y="5"/>
                  </a:cxn>
                  <a:cxn ang="0">
                    <a:pos x="3" y="8"/>
                  </a:cxn>
                  <a:cxn ang="0">
                    <a:pos x="1" y="8"/>
                  </a:cxn>
                  <a:cxn ang="0">
                    <a:pos x="0" y="7"/>
                  </a:cxn>
                  <a:cxn ang="0">
                    <a:pos x="0" y="6"/>
                  </a:cxn>
                  <a:cxn ang="0">
                    <a:pos x="2" y="5"/>
                  </a:cxn>
                  <a:cxn ang="0">
                    <a:pos x="5" y="3"/>
                  </a:cxn>
                  <a:cxn ang="0">
                    <a:pos x="7" y="2"/>
                  </a:cxn>
                  <a:cxn ang="0">
                    <a:pos x="8" y="2"/>
                  </a:cxn>
                  <a:cxn ang="0">
                    <a:pos x="15" y="1"/>
                  </a:cxn>
                  <a:cxn ang="0">
                    <a:pos x="22" y="0"/>
                  </a:cxn>
                </a:cxnLst>
                <a:rect l="0" t="0" r="r" b="b"/>
                <a:pathLst>
                  <a:path w="30" h="8">
                    <a:moveTo>
                      <a:pt x="22" y="0"/>
                    </a:moveTo>
                    <a:lnTo>
                      <a:pt x="30" y="0"/>
                    </a:lnTo>
                    <a:lnTo>
                      <a:pt x="29" y="0"/>
                    </a:lnTo>
                    <a:lnTo>
                      <a:pt x="26" y="0"/>
                    </a:lnTo>
                    <a:lnTo>
                      <a:pt x="23" y="1"/>
                    </a:lnTo>
                    <a:lnTo>
                      <a:pt x="19" y="2"/>
                    </a:lnTo>
                    <a:lnTo>
                      <a:pt x="17" y="2"/>
                    </a:lnTo>
                    <a:lnTo>
                      <a:pt x="10" y="5"/>
                    </a:lnTo>
                    <a:lnTo>
                      <a:pt x="3" y="8"/>
                    </a:lnTo>
                    <a:lnTo>
                      <a:pt x="1" y="8"/>
                    </a:lnTo>
                    <a:lnTo>
                      <a:pt x="0" y="7"/>
                    </a:lnTo>
                    <a:lnTo>
                      <a:pt x="0" y="6"/>
                    </a:lnTo>
                    <a:lnTo>
                      <a:pt x="2" y="5"/>
                    </a:lnTo>
                    <a:lnTo>
                      <a:pt x="5" y="3"/>
                    </a:lnTo>
                    <a:lnTo>
                      <a:pt x="7" y="2"/>
                    </a:lnTo>
                    <a:lnTo>
                      <a:pt x="8" y="2"/>
                    </a:lnTo>
                    <a:lnTo>
                      <a:pt x="15" y="1"/>
                    </a:lnTo>
                    <a:lnTo>
                      <a:pt x="2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19"/>
              <p:cNvSpPr>
                <a:spLocks/>
              </p:cNvSpPr>
              <p:nvPr/>
            </p:nvSpPr>
            <p:spPr bwMode="auto">
              <a:xfrm>
                <a:off x="4030662" y="1576388"/>
                <a:ext cx="30163" cy="9525"/>
              </a:xfrm>
              <a:custGeom>
                <a:avLst/>
                <a:gdLst/>
                <a:ahLst/>
                <a:cxnLst>
                  <a:cxn ang="0">
                    <a:pos x="15" y="0"/>
                  </a:cxn>
                  <a:cxn ang="0">
                    <a:pos x="19" y="0"/>
                  </a:cxn>
                  <a:cxn ang="0">
                    <a:pos x="11" y="3"/>
                  </a:cxn>
                  <a:cxn ang="0">
                    <a:pos x="3" y="6"/>
                  </a:cxn>
                  <a:cxn ang="0">
                    <a:pos x="0" y="6"/>
                  </a:cxn>
                  <a:cxn ang="0">
                    <a:pos x="0" y="6"/>
                  </a:cxn>
                  <a:cxn ang="0">
                    <a:pos x="2" y="3"/>
                  </a:cxn>
                  <a:cxn ang="0">
                    <a:pos x="6" y="2"/>
                  </a:cxn>
                  <a:cxn ang="0">
                    <a:pos x="10" y="0"/>
                  </a:cxn>
                  <a:cxn ang="0">
                    <a:pos x="15" y="0"/>
                  </a:cxn>
                </a:cxnLst>
                <a:rect l="0" t="0" r="r" b="b"/>
                <a:pathLst>
                  <a:path w="19" h="6">
                    <a:moveTo>
                      <a:pt x="15" y="0"/>
                    </a:moveTo>
                    <a:lnTo>
                      <a:pt x="19" y="0"/>
                    </a:lnTo>
                    <a:lnTo>
                      <a:pt x="11" y="3"/>
                    </a:lnTo>
                    <a:lnTo>
                      <a:pt x="3" y="6"/>
                    </a:lnTo>
                    <a:lnTo>
                      <a:pt x="0" y="6"/>
                    </a:lnTo>
                    <a:lnTo>
                      <a:pt x="0" y="6"/>
                    </a:lnTo>
                    <a:lnTo>
                      <a:pt x="2" y="3"/>
                    </a:lnTo>
                    <a:lnTo>
                      <a:pt x="6" y="2"/>
                    </a:lnTo>
                    <a:lnTo>
                      <a:pt x="10" y="0"/>
                    </a:lnTo>
                    <a:lnTo>
                      <a:pt x="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20"/>
              <p:cNvSpPr>
                <a:spLocks noEditPoints="1"/>
              </p:cNvSpPr>
              <p:nvPr/>
            </p:nvSpPr>
            <p:spPr bwMode="auto">
              <a:xfrm>
                <a:off x="4097337" y="1543050"/>
                <a:ext cx="3175" cy="1588"/>
              </a:xfrm>
              <a:custGeom>
                <a:avLst/>
                <a:gdLst/>
                <a:ahLst/>
                <a:cxnLst>
                  <a:cxn ang="0">
                    <a:pos x="1" y="0"/>
                  </a:cxn>
                  <a:cxn ang="0">
                    <a:pos x="1" y="1"/>
                  </a:cxn>
                  <a:cxn ang="0">
                    <a:pos x="0" y="1"/>
                  </a:cxn>
                  <a:cxn ang="0">
                    <a:pos x="1" y="0"/>
                  </a:cxn>
                  <a:cxn ang="0">
                    <a:pos x="2" y="0"/>
                  </a:cxn>
                  <a:cxn ang="0">
                    <a:pos x="2" y="0"/>
                  </a:cxn>
                  <a:cxn ang="0">
                    <a:pos x="1" y="0"/>
                  </a:cxn>
                  <a:cxn ang="0">
                    <a:pos x="1" y="0"/>
                  </a:cxn>
                  <a:cxn ang="0">
                    <a:pos x="2" y="0"/>
                  </a:cxn>
                </a:cxnLst>
                <a:rect l="0" t="0" r="r" b="b"/>
                <a:pathLst>
                  <a:path w="2" h="1">
                    <a:moveTo>
                      <a:pt x="1" y="0"/>
                    </a:moveTo>
                    <a:lnTo>
                      <a:pt x="1" y="1"/>
                    </a:lnTo>
                    <a:lnTo>
                      <a:pt x="0" y="1"/>
                    </a:lnTo>
                    <a:lnTo>
                      <a:pt x="1" y="0"/>
                    </a:lnTo>
                    <a:close/>
                    <a:moveTo>
                      <a:pt x="2" y="0"/>
                    </a:moveTo>
                    <a:lnTo>
                      <a:pt x="2" y="0"/>
                    </a:lnTo>
                    <a:lnTo>
                      <a:pt x="1" y="0"/>
                    </a:lnTo>
                    <a:lnTo>
                      <a:pt x="1" y="0"/>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21"/>
              <p:cNvSpPr>
                <a:spLocks/>
              </p:cNvSpPr>
              <p:nvPr/>
            </p:nvSpPr>
            <p:spPr bwMode="auto">
              <a:xfrm>
                <a:off x="4108450" y="1797050"/>
                <a:ext cx="109538" cy="66675"/>
              </a:xfrm>
              <a:custGeom>
                <a:avLst/>
                <a:gdLst/>
                <a:ahLst/>
                <a:cxnLst>
                  <a:cxn ang="0">
                    <a:pos x="31" y="0"/>
                  </a:cxn>
                  <a:cxn ang="0">
                    <a:pos x="32" y="0"/>
                  </a:cxn>
                  <a:cxn ang="0">
                    <a:pos x="36" y="1"/>
                  </a:cxn>
                  <a:cxn ang="0">
                    <a:pos x="40" y="2"/>
                  </a:cxn>
                  <a:cxn ang="0">
                    <a:pos x="44" y="4"/>
                  </a:cxn>
                  <a:cxn ang="0">
                    <a:pos x="48" y="6"/>
                  </a:cxn>
                  <a:cxn ang="0">
                    <a:pos x="51" y="8"/>
                  </a:cxn>
                  <a:cxn ang="0">
                    <a:pos x="52" y="8"/>
                  </a:cxn>
                  <a:cxn ang="0">
                    <a:pos x="53" y="8"/>
                  </a:cxn>
                  <a:cxn ang="0">
                    <a:pos x="56" y="7"/>
                  </a:cxn>
                  <a:cxn ang="0">
                    <a:pos x="59" y="7"/>
                  </a:cxn>
                  <a:cxn ang="0">
                    <a:pos x="62" y="7"/>
                  </a:cxn>
                  <a:cxn ang="0">
                    <a:pos x="65" y="7"/>
                  </a:cxn>
                  <a:cxn ang="0">
                    <a:pos x="67" y="8"/>
                  </a:cxn>
                  <a:cxn ang="0">
                    <a:pos x="69" y="11"/>
                  </a:cxn>
                  <a:cxn ang="0">
                    <a:pos x="69" y="14"/>
                  </a:cxn>
                  <a:cxn ang="0">
                    <a:pos x="68" y="18"/>
                  </a:cxn>
                  <a:cxn ang="0">
                    <a:pos x="66" y="20"/>
                  </a:cxn>
                  <a:cxn ang="0">
                    <a:pos x="63" y="21"/>
                  </a:cxn>
                  <a:cxn ang="0">
                    <a:pos x="59" y="21"/>
                  </a:cxn>
                  <a:cxn ang="0">
                    <a:pos x="56" y="22"/>
                  </a:cxn>
                  <a:cxn ang="0">
                    <a:pos x="53" y="22"/>
                  </a:cxn>
                  <a:cxn ang="0">
                    <a:pos x="48" y="24"/>
                  </a:cxn>
                  <a:cxn ang="0">
                    <a:pos x="42" y="26"/>
                  </a:cxn>
                  <a:cxn ang="0">
                    <a:pos x="38" y="27"/>
                  </a:cxn>
                  <a:cxn ang="0">
                    <a:pos x="34" y="29"/>
                  </a:cxn>
                  <a:cxn ang="0">
                    <a:pos x="23" y="40"/>
                  </a:cxn>
                  <a:cxn ang="0">
                    <a:pos x="19" y="41"/>
                  </a:cxn>
                  <a:cxn ang="0">
                    <a:pos x="15" y="42"/>
                  </a:cxn>
                  <a:cxn ang="0">
                    <a:pos x="10" y="40"/>
                  </a:cxn>
                  <a:cxn ang="0">
                    <a:pos x="4" y="36"/>
                  </a:cxn>
                  <a:cxn ang="0">
                    <a:pos x="1" y="33"/>
                  </a:cxn>
                  <a:cxn ang="0">
                    <a:pos x="0" y="30"/>
                  </a:cxn>
                  <a:cxn ang="0">
                    <a:pos x="0" y="28"/>
                  </a:cxn>
                  <a:cxn ang="0">
                    <a:pos x="2" y="26"/>
                  </a:cxn>
                  <a:cxn ang="0">
                    <a:pos x="14" y="20"/>
                  </a:cxn>
                  <a:cxn ang="0">
                    <a:pos x="15" y="17"/>
                  </a:cxn>
                  <a:cxn ang="0">
                    <a:pos x="16" y="16"/>
                  </a:cxn>
                  <a:cxn ang="0">
                    <a:pos x="19" y="16"/>
                  </a:cxn>
                  <a:cxn ang="0">
                    <a:pos x="26" y="12"/>
                  </a:cxn>
                  <a:cxn ang="0">
                    <a:pos x="31" y="7"/>
                  </a:cxn>
                  <a:cxn ang="0">
                    <a:pos x="31" y="1"/>
                  </a:cxn>
                  <a:cxn ang="0">
                    <a:pos x="31" y="0"/>
                  </a:cxn>
                </a:cxnLst>
                <a:rect l="0" t="0" r="r" b="b"/>
                <a:pathLst>
                  <a:path w="69" h="42">
                    <a:moveTo>
                      <a:pt x="31" y="0"/>
                    </a:moveTo>
                    <a:lnTo>
                      <a:pt x="32" y="0"/>
                    </a:lnTo>
                    <a:lnTo>
                      <a:pt x="36" y="1"/>
                    </a:lnTo>
                    <a:lnTo>
                      <a:pt x="40" y="2"/>
                    </a:lnTo>
                    <a:lnTo>
                      <a:pt x="44" y="4"/>
                    </a:lnTo>
                    <a:lnTo>
                      <a:pt x="48" y="6"/>
                    </a:lnTo>
                    <a:lnTo>
                      <a:pt x="51" y="8"/>
                    </a:lnTo>
                    <a:lnTo>
                      <a:pt x="52" y="8"/>
                    </a:lnTo>
                    <a:lnTo>
                      <a:pt x="53" y="8"/>
                    </a:lnTo>
                    <a:lnTo>
                      <a:pt x="56" y="7"/>
                    </a:lnTo>
                    <a:lnTo>
                      <a:pt x="59" y="7"/>
                    </a:lnTo>
                    <a:lnTo>
                      <a:pt x="62" y="7"/>
                    </a:lnTo>
                    <a:lnTo>
                      <a:pt x="65" y="7"/>
                    </a:lnTo>
                    <a:lnTo>
                      <a:pt x="67" y="8"/>
                    </a:lnTo>
                    <a:lnTo>
                      <a:pt x="69" y="11"/>
                    </a:lnTo>
                    <a:lnTo>
                      <a:pt x="69" y="14"/>
                    </a:lnTo>
                    <a:lnTo>
                      <a:pt x="68" y="18"/>
                    </a:lnTo>
                    <a:lnTo>
                      <a:pt x="66" y="20"/>
                    </a:lnTo>
                    <a:lnTo>
                      <a:pt x="63" y="21"/>
                    </a:lnTo>
                    <a:lnTo>
                      <a:pt x="59" y="21"/>
                    </a:lnTo>
                    <a:lnTo>
                      <a:pt x="56" y="22"/>
                    </a:lnTo>
                    <a:lnTo>
                      <a:pt x="53" y="22"/>
                    </a:lnTo>
                    <a:lnTo>
                      <a:pt x="48" y="24"/>
                    </a:lnTo>
                    <a:lnTo>
                      <a:pt x="42" y="26"/>
                    </a:lnTo>
                    <a:lnTo>
                      <a:pt x="38" y="27"/>
                    </a:lnTo>
                    <a:lnTo>
                      <a:pt x="34" y="29"/>
                    </a:lnTo>
                    <a:lnTo>
                      <a:pt x="23" y="40"/>
                    </a:lnTo>
                    <a:lnTo>
                      <a:pt x="19" y="41"/>
                    </a:lnTo>
                    <a:lnTo>
                      <a:pt x="15" y="42"/>
                    </a:lnTo>
                    <a:lnTo>
                      <a:pt x="10" y="40"/>
                    </a:lnTo>
                    <a:lnTo>
                      <a:pt x="4" y="36"/>
                    </a:lnTo>
                    <a:lnTo>
                      <a:pt x="1" y="33"/>
                    </a:lnTo>
                    <a:lnTo>
                      <a:pt x="0" y="30"/>
                    </a:lnTo>
                    <a:lnTo>
                      <a:pt x="0" y="28"/>
                    </a:lnTo>
                    <a:lnTo>
                      <a:pt x="2" y="26"/>
                    </a:lnTo>
                    <a:lnTo>
                      <a:pt x="14" y="20"/>
                    </a:lnTo>
                    <a:lnTo>
                      <a:pt x="15" y="17"/>
                    </a:lnTo>
                    <a:lnTo>
                      <a:pt x="16" y="16"/>
                    </a:lnTo>
                    <a:lnTo>
                      <a:pt x="19" y="16"/>
                    </a:lnTo>
                    <a:lnTo>
                      <a:pt x="26" y="12"/>
                    </a:lnTo>
                    <a:lnTo>
                      <a:pt x="31" y="7"/>
                    </a:lnTo>
                    <a:lnTo>
                      <a:pt x="31" y="1"/>
                    </a:lnTo>
                    <a:lnTo>
                      <a:pt x="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22"/>
              <p:cNvSpPr>
                <a:spLocks/>
              </p:cNvSpPr>
              <p:nvPr/>
            </p:nvSpPr>
            <p:spPr bwMode="auto">
              <a:xfrm>
                <a:off x="4316412" y="1828800"/>
                <a:ext cx="57150" cy="49213"/>
              </a:xfrm>
              <a:custGeom>
                <a:avLst/>
                <a:gdLst/>
                <a:ahLst/>
                <a:cxnLst>
                  <a:cxn ang="0">
                    <a:pos x="19" y="0"/>
                  </a:cxn>
                  <a:cxn ang="0">
                    <a:pos x="21" y="5"/>
                  </a:cxn>
                  <a:cxn ang="0">
                    <a:pos x="22" y="9"/>
                  </a:cxn>
                  <a:cxn ang="0">
                    <a:pos x="25" y="12"/>
                  </a:cxn>
                  <a:cxn ang="0">
                    <a:pos x="27" y="14"/>
                  </a:cxn>
                  <a:cxn ang="0">
                    <a:pos x="29" y="14"/>
                  </a:cxn>
                  <a:cxn ang="0">
                    <a:pos x="31" y="13"/>
                  </a:cxn>
                  <a:cxn ang="0">
                    <a:pos x="35" y="11"/>
                  </a:cxn>
                  <a:cxn ang="0">
                    <a:pos x="36" y="11"/>
                  </a:cxn>
                  <a:cxn ang="0">
                    <a:pos x="36" y="12"/>
                  </a:cxn>
                  <a:cxn ang="0">
                    <a:pos x="36" y="15"/>
                  </a:cxn>
                  <a:cxn ang="0">
                    <a:pos x="36" y="20"/>
                  </a:cxn>
                  <a:cxn ang="0">
                    <a:pos x="35" y="28"/>
                  </a:cxn>
                  <a:cxn ang="0">
                    <a:pos x="34" y="30"/>
                  </a:cxn>
                  <a:cxn ang="0">
                    <a:pos x="31" y="31"/>
                  </a:cxn>
                  <a:cxn ang="0">
                    <a:pos x="29" y="30"/>
                  </a:cxn>
                  <a:cxn ang="0">
                    <a:pos x="24" y="28"/>
                  </a:cxn>
                  <a:cxn ang="0">
                    <a:pos x="21" y="28"/>
                  </a:cxn>
                  <a:cxn ang="0">
                    <a:pos x="18" y="28"/>
                  </a:cxn>
                  <a:cxn ang="0">
                    <a:pos x="15" y="28"/>
                  </a:cxn>
                  <a:cxn ang="0">
                    <a:pos x="13" y="26"/>
                  </a:cxn>
                  <a:cxn ang="0">
                    <a:pos x="13" y="25"/>
                  </a:cxn>
                  <a:cxn ang="0">
                    <a:pos x="12" y="23"/>
                  </a:cxn>
                  <a:cxn ang="0">
                    <a:pos x="11" y="22"/>
                  </a:cxn>
                  <a:cxn ang="0">
                    <a:pos x="8" y="20"/>
                  </a:cxn>
                  <a:cxn ang="0">
                    <a:pos x="4" y="18"/>
                  </a:cxn>
                  <a:cxn ang="0">
                    <a:pos x="0" y="15"/>
                  </a:cxn>
                  <a:cxn ang="0">
                    <a:pos x="0" y="14"/>
                  </a:cxn>
                  <a:cxn ang="0">
                    <a:pos x="1" y="12"/>
                  </a:cxn>
                  <a:cxn ang="0">
                    <a:pos x="2" y="11"/>
                  </a:cxn>
                  <a:cxn ang="0">
                    <a:pos x="3" y="10"/>
                  </a:cxn>
                  <a:cxn ang="0">
                    <a:pos x="4" y="10"/>
                  </a:cxn>
                  <a:cxn ang="0">
                    <a:pos x="6" y="11"/>
                  </a:cxn>
                  <a:cxn ang="0">
                    <a:pos x="7" y="12"/>
                  </a:cxn>
                  <a:cxn ang="0">
                    <a:pos x="7" y="14"/>
                  </a:cxn>
                  <a:cxn ang="0">
                    <a:pos x="8" y="15"/>
                  </a:cxn>
                  <a:cxn ang="0">
                    <a:pos x="10" y="16"/>
                  </a:cxn>
                  <a:cxn ang="0">
                    <a:pos x="13" y="15"/>
                  </a:cxn>
                  <a:cxn ang="0">
                    <a:pos x="15" y="12"/>
                  </a:cxn>
                  <a:cxn ang="0">
                    <a:pos x="16" y="8"/>
                  </a:cxn>
                  <a:cxn ang="0">
                    <a:pos x="18" y="5"/>
                  </a:cxn>
                  <a:cxn ang="0">
                    <a:pos x="19" y="1"/>
                  </a:cxn>
                  <a:cxn ang="0">
                    <a:pos x="19" y="0"/>
                  </a:cxn>
                </a:cxnLst>
                <a:rect l="0" t="0" r="r" b="b"/>
                <a:pathLst>
                  <a:path w="36" h="31">
                    <a:moveTo>
                      <a:pt x="19" y="0"/>
                    </a:moveTo>
                    <a:lnTo>
                      <a:pt x="21" y="5"/>
                    </a:lnTo>
                    <a:lnTo>
                      <a:pt x="22" y="9"/>
                    </a:lnTo>
                    <a:lnTo>
                      <a:pt x="25" y="12"/>
                    </a:lnTo>
                    <a:lnTo>
                      <a:pt x="27" y="14"/>
                    </a:lnTo>
                    <a:lnTo>
                      <a:pt x="29" y="14"/>
                    </a:lnTo>
                    <a:lnTo>
                      <a:pt x="31" y="13"/>
                    </a:lnTo>
                    <a:lnTo>
                      <a:pt x="35" y="11"/>
                    </a:lnTo>
                    <a:lnTo>
                      <a:pt x="36" y="11"/>
                    </a:lnTo>
                    <a:lnTo>
                      <a:pt x="36" y="12"/>
                    </a:lnTo>
                    <a:lnTo>
                      <a:pt x="36" y="15"/>
                    </a:lnTo>
                    <a:lnTo>
                      <a:pt x="36" y="20"/>
                    </a:lnTo>
                    <a:lnTo>
                      <a:pt x="35" y="28"/>
                    </a:lnTo>
                    <a:lnTo>
                      <a:pt x="34" y="30"/>
                    </a:lnTo>
                    <a:lnTo>
                      <a:pt x="31" y="31"/>
                    </a:lnTo>
                    <a:lnTo>
                      <a:pt x="29" y="30"/>
                    </a:lnTo>
                    <a:lnTo>
                      <a:pt x="24" y="28"/>
                    </a:lnTo>
                    <a:lnTo>
                      <a:pt x="21" y="28"/>
                    </a:lnTo>
                    <a:lnTo>
                      <a:pt x="18" y="28"/>
                    </a:lnTo>
                    <a:lnTo>
                      <a:pt x="15" y="28"/>
                    </a:lnTo>
                    <a:lnTo>
                      <a:pt x="13" y="26"/>
                    </a:lnTo>
                    <a:lnTo>
                      <a:pt x="13" y="25"/>
                    </a:lnTo>
                    <a:lnTo>
                      <a:pt x="12" y="23"/>
                    </a:lnTo>
                    <a:lnTo>
                      <a:pt x="11" y="22"/>
                    </a:lnTo>
                    <a:lnTo>
                      <a:pt x="8" y="20"/>
                    </a:lnTo>
                    <a:lnTo>
                      <a:pt x="4" y="18"/>
                    </a:lnTo>
                    <a:lnTo>
                      <a:pt x="0" y="15"/>
                    </a:lnTo>
                    <a:lnTo>
                      <a:pt x="0" y="14"/>
                    </a:lnTo>
                    <a:lnTo>
                      <a:pt x="1" y="12"/>
                    </a:lnTo>
                    <a:lnTo>
                      <a:pt x="2" y="11"/>
                    </a:lnTo>
                    <a:lnTo>
                      <a:pt x="3" y="10"/>
                    </a:lnTo>
                    <a:lnTo>
                      <a:pt x="4" y="10"/>
                    </a:lnTo>
                    <a:lnTo>
                      <a:pt x="6" y="11"/>
                    </a:lnTo>
                    <a:lnTo>
                      <a:pt x="7" y="12"/>
                    </a:lnTo>
                    <a:lnTo>
                      <a:pt x="7" y="14"/>
                    </a:lnTo>
                    <a:lnTo>
                      <a:pt x="8" y="15"/>
                    </a:lnTo>
                    <a:lnTo>
                      <a:pt x="10" y="16"/>
                    </a:lnTo>
                    <a:lnTo>
                      <a:pt x="13" y="15"/>
                    </a:lnTo>
                    <a:lnTo>
                      <a:pt x="15" y="12"/>
                    </a:lnTo>
                    <a:lnTo>
                      <a:pt x="16" y="8"/>
                    </a:lnTo>
                    <a:lnTo>
                      <a:pt x="18" y="5"/>
                    </a:lnTo>
                    <a:lnTo>
                      <a:pt x="19" y="1"/>
                    </a:lnTo>
                    <a:lnTo>
                      <a:pt x="1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23"/>
              <p:cNvSpPr>
                <a:spLocks/>
              </p:cNvSpPr>
              <p:nvPr/>
            </p:nvSpPr>
            <p:spPr bwMode="auto">
              <a:xfrm>
                <a:off x="4833937" y="1885950"/>
                <a:ext cx="6350" cy="3175"/>
              </a:xfrm>
              <a:custGeom>
                <a:avLst/>
                <a:gdLst/>
                <a:ahLst/>
                <a:cxnLst>
                  <a:cxn ang="0">
                    <a:pos x="2" y="0"/>
                  </a:cxn>
                  <a:cxn ang="0">
                    <a:pos x="3" y="0"/>
                  </a:cxn>
                  <a:cxn ang="0">
                    <a:pos x="3" y="0"/>
                  </a:cxn>
                  <a:cxn ang="0">
                    <a:pos x="4" y="0"/>
                  </a:cxn>
                  <a:cxn ang="0">
                    <a:pos x="4" y="1"/>
                  </a:cxn>
                  <a:cxn ang="0">
                    <a:pos x="2" y="2"/>
                  </a:cxn>
                  <a:cxn ang="0">
                    <a:pos x="0" y="2"/>
                  </a:cxn>
                  <a:cxn ang="0">
                    <a:pos x="1" y="0"/>
                  </a:cxn>
                  <a:cxn ang="0">
                    <a:pos x="2" y="0"/>
                  </a:cxn>
                </a:cxnLst>
                <a:rect l="0" t="0" r="r" b="b"/>
                <a:pathLst>
                  <a:path w="4" h="2">
                    <a:moveTo>
                      <a:pt x="2" y="0"/>
                    </a:moveTo>
                    <a:lnTo>
                      <a:pt x="3" y="0"/>
                    </a:lnTo>
                    <a:lnTo>
                      <a:pt x="3" y="0"/>
                    </a:lnTo>
                    <a:lnTo>
                      <a:pt x="4" y="0"/>
                    </a:lnTo>
                    <a:lnTo>
                      <a:pt x="4" y="1"/>
                    </a:lnTo>
                    <a:lnTo>
                      <a:pt x="2" y="2"/>
                    </a:lnTo>
                    <a:lnTo>
                      <a:pt x="0" y="2"/>
                    </a:lnTo>
                    <a:lnTo>
                      <a:pt x="1" y="0"/>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24"/>
              <p:cNvSpPr>
                <a:spLocks noEditPoints="1"/>
              </p:cNvSpPr>
              <p:nvPr/>
            </p:nvSpPr>
            <p:spPr bwMode="auto">
              <a:xfrm>
                <a:off x="4519612" y="1624013"/>
                <a:ext cx="542925" cy="396875"/>
              </a:xfrm>
              <a:custGeom>
                <a:avLst/>
                <a:gdLst/>
                <a:ahLst/>
                <a:cxnLst>
                  <a:cxn ang="0">
                    <a:pos x="30" y="17"/>
                  </a:cxn>
                  <a:cxn ang="0">
                    <a:pos x="83" y="11"/>
                  </a:cxn>
                  <a:cxn ang="0">
                    <a:pos x="87" y="8"/>
                  </a:cxn>
                  <a:cxn ang="0">
                    <a:pos x="96" y="15"/>
                  </a:cxn>
                  <a:cxn ang="0">
                    <a:pos x="136" y="28"/>
                  </a:cxn>
                  <a:cxn ang="0">
                    <a:pos x="145" y="32"/>
                  </a:cxn>
                  <a:cxn ang="0">
                    <a:pos x="181" y="44"/>
                  </a:cxn>
                  <a:cxn ang="0">
                    <a:pos x="197" y="52"/>
                  </a:cxn>
                  <a:cxn ang="0">
                    <a:pos x="195" y="65"/>
                  </a:cxn>
                  <a:cxn ang="0">
                    <a:pos x="215" y="70"/>
                  </a:cxn>
                  <a:cxn ang="0">
                    <a:pos x="252" y="78"/>
                  </a:cxn>
                  <a:cxn ang="0">
                    <a:pos x="264" y="89"/>
                  </a:cxn>
                  <a:cxn ang="0">
                    <a:pos x="275" y="102"/>
                  </a:cxn>
                  <a:cxn ang="0">
                    <a:pos x="264" y="121"/>
                  </a:cxn>
                  <a:cxn ang="0">
                    <a:pos x="276" y="130"/>
                  </a:cxn>
                  <a:cxn ang="0">
                    <a:pos x="289" y="151"/>
                  </a:cxn>
                  <a:cxn ang="0">
                    <a:pos x="288" y="179"/>
                  </a:cxn>
                  <a:cxn ang="0">
                    <a:pos x="293" y="186"/>
                  </a:cxn>
                  <a:cxn ang="0">
                    <a:pos x="307" y="209"/>
                  </a:cxn>
                  <a:cxn ang="0">
                    <a:pos x="322" y="221"/>
                  </a:cxn>
                  <a:cxn ang="0">
                    <a:pos x="325" y="228"/>
                  </a:cxn>
                  <a:cxn ang="0">
                    <a:pos x="336" y="250"/>
                  </a:cxn>
                  <a:cxn ang="0">
                    <a:pos x="317" y="235"/>
                  </a:cxn>
                  <a:cxn ang="0">
                    <a:pos x="302" y="243"/>
                  </a:cxn>
                  <a:cxn ang="0">
                    <a:pos x="283" y="233"/>
                  </a:cxn>
                  <a:cxn ang="0">
                    <a:pos x="258" y="218"/>
                  </a:cxn>
                  <a:cxn ang="0">
                    <a:pos x="243" y="206"/>
                  </a:cxn>
                  <a:cxn ang="0">
                    <a:pos x="236" y="208"/>
                  </a:cxn>
                  <a:cxn ang="0">
                    <a:pos x="231" y="191"/>
                  </a:cxn>
                  <a:cxn ang="0">
                    <a:pos x="211" y="192"/>
                  </a:cxn>
                  <a:cxn ang="0">
                    <a:pos x="201" y="181"/>
                  </a:cxn>
                  <a:cxn ang="0">
                    <a:pos x="195" y="179"/>
                  </a:cxn>
                  <a:cxn ang="0">
                    <a:pos x="205" y="165"/>
                  </a:cxn>
                  <a:cxn ang="0">
                    <a:pos x="193" y="156"/>
                  </a:cxn>
                  <a:cxn ang="0">
                    <a:pos x="175" y="139"/>
                  </a:cxn>
                  <a:cxn ang="0">
                    <a:pos x="153" y="137"/>
                  </a:cxn>
                  <a:cxn ang="0">
                    <a:pos x="166" y="133"/>
                  </a:cxn>
                  <a:cxn ang="0">
                    <a:pos x="152" y="126"/>
                  </a:cxn>
                  <a:cxn ang="0">
                    <a:pos x="150" y="125"/>
                  </a:cxn>
                  <a:cxn ang="0">
                    <a:pos x="133" y="123"/>
                  </a:cxn>
                  <a:cxn ang="0">
                    <a:pos x="122" y="113"/>
                  </a:cxn>
                  <a:cxn ang="0">
                    <a:pos x="85" y="96"/>
                  </a:cxn>
                  <a:cxn ang="0">
                    <a:pos x="40" y="92"/>
                  </a:cxn>
                  <a:cxn ang="0">
                    <a:pos x="20" y="90"/>
                  </a:cxn>
                  <a:cxn ang="0">
                    <a:pos x="34" y="82"/>
                  </a:cxn>
                  <a:cxn ang="0">
                    <a:pos x="1" y="72"/>
                  </a:cxn>
                  <a:cxn ang="0">
                    <a:pos x="17" y="62"/>
                  </a:cxn>
                  <a:cxn ang="0">
                    <a:pos x="7" y="55"/>
                  </a:cxn>
                  <a:cxn ang="0">
                    <a:pos x="16" y="39"/>
                  </a:cxn>
                  <a:cxn ang="0">
                    <a:pos x="6" y="32"/>
                  </a:cxn>
                  <a:cxn ang="0">
                    <a:pos x="23" y="34"/>
                  </a:cxn>
                  <a:cxn ang="0">
                    <a:pos x="35" y="24"/>
                  </a:cxn>
                  <a:cxn ang="0">
                    <a:pos x="17" y="20"/>
                  </a:cxn>
                  <a:cxn ang="0">
                    <a:pos x="32" y="4"/>
                  </a:cxn>
                  <a:cxn ang="0">
                    <a:pos x="35" y="8"/>
                  </a:cxn>
                  <a:cxn ang="0">
                    <a:pos x="52" y="14"/>
                  </a:cxn>
                  <a:cxn ang="0">
                    <a:pos x="67" y="9"/>
                  </a:cxn>
                  <a:cxn ang="0">
                    <a:pos x="75" y="12"/>
                  </a:cxn>
                  <a:cxn ang="0">
                    <a:pos x="69" y="0"/>
                  </a:cxn>
                </a:cxnLst>
                <a:rect l="0" t="0" r="r" b="b"/>
                <a:pathLst>
                  <a:path w="342" h="250">
                    <a:moveTo>
                      <a:pt x="28" y="17"/>
                    </a:moveTo>
                    <a:lnTo>
                      <a:pt x="27" y="17"/>
                    </a:lnTo>
                    <a:lnTo>
                      <a:pt x="26" y="17"/>
                    </a:lnTo>
                    <a:lnTo>
                      <a:pt x="25" y="18"/>
                    </a:lnTo>
                    <a:lnTo>
                      <a:pt x="26" y="18"/>
                    </a:lnTo>
                    <a:lnTo>
                      <a:pt x="27" y="17"/>
                    </a:lnTo>
                    <a:lnTo>
                      <a:pt x="30" y="17"/>
                    </a:lnTo>
                    <a:lnTo>
                      <a:pt x="30" y="17"/>
                    </a:lnTo>
                    <a:lnTo>
                      <a:pt x="28" y="17"/>
                    </a:lnTo>
                    <a:close/>
                    <a:moveTo>
                      <a:pt x="69" y="0"/>
                    </a:moveTo>
                    <a:lnTo>
                      <a:pt x="70" y="0"/>
                    </a:lnTo>
                    <a:lnTo>
                      <a:pt x="75" y="1"/>
                    </a:lnTo>
                    <a:lnTo>
                      <a:pt x="80" y="3"/>
                    </a:lnTo>
                    <a:lnTo>
                      <a:pt x="84" y="6"/>
                    </a:lnTo>
                    <a:lnTo>
                      <a:pt x="84" y="9"/>
                    </a:lnTo>
                    <a:lnTo>
                      <a:pt x="83" y="11"/>
                    </a:lnTo>
                    <a:lnTo>
                      <a:pt x="83" y="12"/>
                    </a:lnTo>
                    <a:lnTo>
                      <a:pt x="83" y="13"/>
                    </a:lnTo>
                    <a:lnTo>
                      <a:pt x="84" y="13"/>
                    </a:lnTo>
                    <a:lnTo>
                      <a:pt x="85" y="12"/>
                    </a:lnTo>
                    <a:lnTo>
                      <a:pt x="85" y="11"/>
                    </a:lnTo>
                    <a:lnTo>
                      <a:pt x="85" y="10"/>
                    </a:lnTo>
                    <a:lnTo>
                      <a:pt x="86" y="9"/>
                    </a:lnTo>
                    <a:lnTo>
                      <a:pt x="87" y="8"/>
                    </a:lnTo>
                    <a:lnTo>
                      <a:pt x="87" y="7"/>
                    </a:lnTo>
                    <a:lnTo>
                      <a:pt x="88" y="8"/>
                    </a:lnTo>
                    <a:lnTo>
                      <a:pt x="89" y="9"/>
                    </a:lnTo>
                    <a:lnTo>
                      <a:pt x="90" y="10"/>
                    </a:lnTo>
                    <a:lnTo>
                      <a:pt x="92" y="14"/>
                    </a:lnTo>
                    <a:lnTo>
                      <a:pt x="93" y="15"/>
                    </a:lnTo>
                    <a:lnTo>
                      <a:pt x="95" y="15"/>
                    </a:lnTo>
                    <a:lnTo>
                      <a:pt x="96" y="15"/>
                    </a:lnTo>
                    <a:lnTo>
                      <a:pt x="98" y="15"/>
                    </a:lnTo>
                    <a:lnTo>
                      <a:pt x="101" y="17"/>
                    </a:lnTo>
                    <a:lnTo>
                      <a:pt x="106" y="19"/>
                    </a:lnTo>
                    <a:lnTo>
                      <a:pt x="112" y="21"/>
                    </a:lnTo>
                    <a:lnTo>
                      <a:pt x="118" y="24"/>
                    </a:lnTo>
                    <a:lnTo>
                      <a:pt x="124" y="26"/>
                    </a:lnTo>
                    <a:lnTo>
                      <a:pt x="131" y="29"/>
                    </a:lnTo>
                    <a:lnTo>
                      <a:pt x="136" y="28"/>
                    </a:lnTo>
                    <a:lnTo>
                      <a:pt x="140" y="27"/>
                    </a:lnTo>
                    <a:lnTo>
                      <a:pt x="143" y="27"/>
                    </a:lnTo>
                    <a:lnTo>
                      <a:pt x="148" y="27"/>
                    </a:lnTo>
                    <a:lnTo>
                      <a:pt x="148" y="28"/>
                    </a:lnTo>
                    <a:lnTo>
                      <a:pt x="148" y="28"/>
                    </a:lnTo>
                    <a:lnTo>
                      <a:pt x="147" y="30"/>
                    </a:lnTo>
                    <a:lnTo>
                      <a:pt x="146" y="31"/>
                    </a:lnTo>
                    <a:lnTo>
                      <a:pt x="145" y="32"/>
                    </a:lnTo>
                    <a:lnTo>
                      <a:pt x="145" y="34"/>
                    </a:lnTo>
                    <a:lnTo>
                      <a:pt x="146" y="35"/>
                    </a:lnTo>
                    <a:lnTo>
                      <a:pt x="152" y="35"/>
                    </a:lnTo>
                    <a:lnTo>
                      <a:pt x="159" y="39"/>
                    </a:lnTo>
                    <a:lnTo>
                      <a:pt x="166" y="42"/>
                    </a:lnTo>
                    <a:lnTo>
                      <a:pt x="173" y="45"/>
                    </a:lnTo>
                    <a:lnTo>
                      <a:pt x="177" y="45"/>
                    </a:lnTo>
                    <a:lnTo>
                      <a:pt x="181" y="44"/>
                    </a:lnTo>
                    <a:lnTo>
                      <a:pt x="185" y="43"/>
                    </a:lnTo>
                    <a:lnTo>
                      <a:pt x="188" y="43"/>
                    </a:lnTo>
                    <a:lnTo>
                      <a:pt x="190" y="45"/>
                    </a:lnTo>
                    <a:lnTo>
                      <a:pt x="190" y="47"/>
                    </a:lnTo>
                    <a:lnTo>
                      <a:pt x="191" y="50"/>
                    </a:lnTo>
                    <a:lnTo>
                      <a:pt x="192" y="52"/>
                    </a:lnTo>
                    <a:lnTo>
                      <a:pt x="194" y="53"/>
                    </a:lnTo>
                    <a:lnTo>
                      <a:pt x="197" y="52"/>
                    </a:lnTo>
                    <a:lnTo>
                      <a:pt x="200" y="51"/>
                    </a:lnTo>
                    <a:lnTo>
                      <a:pt x="203" y="51"/>
                    </a:lnTo>
                    <a:lnTo>
                      <a:pt x="205" y="53"/>
                    </a:lnTo>
                    <a:lnTo>
                      <a:pt x="204" y="55"/>
                    </a:lnTo>
                    <a:lnTo>
                      <a:pt x="202" y="58"/>
                    </a:lnTo>
                    <a:lnTo>
                      <a:pt x="199" y="60"/>
                    </a:lnTo>
                    <a:lnTo>
                      <a:pt x="196" y="62"/>
                    </a:lnTo>
                    <a:lnTo>
                      <a:pt x="195" y="65"/>
                    </a:lnTo>
                    <a:lnTo>
                      <a:pt x="195" y="66"/>
                    </a:lnTo>
                    <a:lnTo>
                      <a:pt x="195" y="66"/>
                    </a:lnTo>
                    <a:lnTo>
                      <a:pt x="196" y="66"/>
                    </a:lnTo>
                    <a:lnTo>
                      <a:pt x="197" y="66"/>
                    </a:lnTo>
                    <a:lnTo>
                      <a:pt x="198" y="65"/>
                    </a:lnTo>
                    <a:lnTo>
                      <a:pt x="200" y="65"/>
                    </a:lnTo>
                    <a:lnTo>
                      <a:pt x="208" y="67"/>
                    </a:lnTo>
                    <a:lnTo>
                      <a:pt x="215" y="70"/>
                    </a:lnTo>
                    <a:lnTo>
                      <a:pt x="223" y="72"/>
                    </a:lnTo>
                    <a:lnTo>
                      <a:pt x="231" y="73"/>
                    </a:lnTo>
                    <a:lnTo>
                      <a:pt x="238" y="74"/>
                    </a:lnTo>
                    <a:lnTo>
                      <a:pt x="243" y="74"/>
                    </a:lnTo>
                    <a:lnTo>
                      <a:pt x="248" y="74"/>
                    </a:lnTo>
                    <a:lnTo>
                      <a:pt x="251" y="75"/>
                    </a:lnTo>
                    <a:lnTo>
                      <a:pt x="252" y="76"/>
                    </a:lnTo>
                    <a:lnTo>
                      <a:pt x="252" y="78"/>
                    </a:lnTo>
                    <a:lnTo>
                      <a:pt x="250" y="81"/>
                    </a:lnTo>
                    <a:lnTo>
                      <a:pt x="247" y="86"/>
                    </a:lnTo>
                    <a:lnTo>
                      <a:pt x="252" y="83"/>
                    </a:lnTo>
                    <a:lnTo>
                      <a:pt x="259" y="82"/>
                    </a:lnTo>
                    <a:lnTo>
                      <a:pt x="261" y="82"/>
                    </a:lnTo>
                    <a:lnTo>
                      <a:pt x="264" y="87"/>
                    </a:lnTo>
                    <a:lnTo>
                      <a:pt x="264" y="88"/>
                    </a:lnTo>
                    <a:lnTo>
                      <a:pt x="264" y="89"/>
                    </a:lnTo>
                    <a:lnTo>
                      <a:pt x="263" y="89"/>
                    </a:lnTo>
                    <a:lnTo>
                      <a:pt x="263" y="89"/>
                    </a:lnTo>
                    <a:lnTo>
                      <a:pt x="262" y="89"/>
                    </a:lnTo>
                    <a:lnTo>
                      <a:pt x="262" y="90"/>
                    </a:lnTo>
                    <a:lnTo>
                      <a:pt x="265" y="93"/>
                    </a:lnTo>
                    <a:lnTo>
                      <a:pt x="269" y="97"/>
                    </a:lnTo>
                    <a:lnTo>
                      <a:pt x="272" y="100"/>
                    </a:lnTo>
                    <a:lnTo>
                      <a:pt x="275" y="102"/>
                    </a:lnTo>
                    <a:lnTo>
                      <a:pt x="274" y="106"/>
                    </a:lnTo>
                    <a:lnTo>
                      <a:pt x="271" y="108"/>
                    </a:lnTo>
                    <a:lnTo>
                      <a:pt x="268" y="110"/>
                    </a:lnTo>
                    <a:lnTo>
                      <a:pt x="265" y="112"/>
                    </a:lnTo>
                    <a:lnTo>
                      <a:pt x="262" y="114"/>
                    </a:lnTo>
                    <a:lnTo>
                      <a:pt x="261" y="117"/>
                    </a:lnTo>
                    <a:lnTo>
                      <a:pt x="262" y="120"/>
                    </a:lnTo>
                    <a:lnTo>
                      <a:pt x="264" y="121"/>
                    </a:lnTo>
                    <a:lnTo>
                      <a:pt x="267" y="122"/>
                    </a:lnTo>
                    <a:lnTo>
                      <a:pt x="271" y="122"/>
                    </a:lnTo>
                    <a:lnTo>
                      <a:pt x="273" y="124"/>
                    </a:lnTo>
                    <a:lnTo>
                      <a:pt x="274" y="124"/>
                    </a:lnTo>
                    <a:lnTo>
                      <a:pt x="273" y="126"/>
                    </a:lnTo>
                    <a:lnTo>
                      <a:pt x="273" y="128"/>
                    </a:lnTo>
                    <a:lnTo>
                      <a:pt x="273" y="129"/>
                    </a:lnTo>
                    <a:lnTo>
                      <a:pt x="276" y="130"/>
                    </a:lnTo>
                    <a:lnTo>
                      <a:pt x="276" y="130"/>
                    </a:lnTo>
                    <a:lnTo>
                      <a:pt x="277" y="131"/>
                    </a:lnTo>
                    <a:lnTo>
                      <a:pt x="280" y="135"/>
                    </a:lnTo>
                    <a:lnTo>
                      <a:pt x="284" y="138"/>
                    </a:lnTo>
                    <a:lnTo>
                      <a:pt x="286" y="142"/>
                    </a:lnTo>
                    <a:lnTo>
                      <a:pt x="287" y="144"/>
                    </a:lnTo>
                    <a:lnTo>
                      <a:pt x="289" y="150"/>
                    </a:lnTo>
                    <a:lnTo>
                      <a:pt x="289" y="151"/>
                    </a:lnTo>
                    <a:lnTo>
                      <a:pt x="288" y="156"/>
                    </a:lnTo>
                    <a:lnTo>
                      <a:pt x="287" y="162"/>
                    </a:lnTo>
                    <a:lnTo>
                      <a:pt x="286" y="166"/>
                    </a:lnTo>
                    <a:lnTo>
                      <a:pt x="284" y="169"/>
                    </a:lnTo>
                    <a:lnTo>
                      <a:pt x="283" y="172"/>
                    </a:lnTo>
                    <a:lnTo>
                      <a:pt x="283" y="176"/>
                    </a:lnTo>
                    <a:lnTo>
                      <a:pt x="285" y="178"/>
                    </a:lnTo>
                    <a:lnTo>
                      <a:pt x="288" y="179"/>
                    </a:lnTo>
                    <a:lnTo>
                      <a:pt x="292" y="180"/>
                    </a:lnTo>
                    <a:lnTo>
                      <a:pt x="295" y="181"/>
                    </a:lnTo>
                    <a:lnTo>
                      <a:pt x="297" y="182"/>
                    </a:lnTo>
                    <a:lnTo>
                      <a:pt x="297" y="183"/>
                    </a:lnTo>
                    <a:lnTo>
                      <a:pt x="297" y="184"/>
                    </a:lnTo>
                    <a:lnTo>
                      <a:pt x="294" y="185"/>
                    </a:lnTo>
                    <a:lnTo>
                      <a:pt x="293" y="186"/>
                    </a:lnTo>
                    <a:lnTo>
                      <a:pt x="293" y="186"/>
                    </a:lnTo>
                    <a:lnTo>
                      <a:pt x="296" y="188"/>
                    </a:lnTo>
                    <a:lnTo>
                      <a:pt x="299" y="189"/>
                    </a:lnTo>
                    <a:lnTo>
                      <a:pt x="302" y="190"/>
                    </a:lnTo>
                    <a:lnTo>
                      <a:pt x="306" y="191"/>
                    </a:lnTo>
                    <a:lnTo>
                      <a:pt x="308" y="193"/>
                    </a:lnTo>
                    <a:lnTo>
                      <a:pt x="308" y="195"/>
                    </a:lnTo>
                    <a:lnTo>
                      <a:pt x="306" y="206"/>
                    </a:lnTo>
                    <a:lnTo>
                      <a:pt x="307" y="209"/>
                    </a:lnTo>
                    <a:lnTo>
                      <a:pt x="309" y="211"/>
                    </a:lnTo>
                    <a:lnTo>
                      <a:pt x="314" y="211"/>
                    </a:lnTo>
                    <a:lnTo>
                      <a:pt x="316" y="211"/>
                    </a:lnTo>
                    <a:lnTo>
                      <a:pt x="321" y="216"/>
                    </a:lnTo>
                    <a:lnTo>
                      <a:pt x="324" y="220"/>
                    </a:lnTo>
                    <a:lnTo>
                      <a:pt x="324" y="221"/>
                    </a:lnTo>
                    <a:lnTo>
                      <a:pt x="322" y="221"/>
                    </a:lnTo>
                    <a:lnTo>
                      <a:pt x="322" y="221"/>
                    </a:lnTo>
                    <a:lnTo>
                      <a:pt x="325" y="223"/>
                    </a:lnTo>
                    <a:lnTo>
                      <a:pt x="326" y="224"/>
                    </a:lnTo>
                    <a:lnTo>
                      <a:pt x="328" y="225"/>
                    </a:lnTo>
                    <a:lnTo>
                      <a:pt x="329" y="226"/>
                    </a:lnTo>
                    <a:lnTo>
                      <a:pt x="329" y="227"/>
                    </a:lnTo>
                    <a:lnTo>
                      <a:pt x="329" y="227"/>
                    </a:lnTo>
                    <a:lnTo>
                      <a:pt x="325" y="227"/>
                    </a:lnTo>
                    <a:lnTo>
                      <a:pt x="325" y="228"/>
                    </a:lnTo>
                    <a:lnTo>
                      <a:pt x="329" y="231"/>
                    </a:lnTo>
                    <a:lnTo>
                      <a:pt x="333" y="234"/>
                    </a:lnTo>
                    <a:lnTo>
                      <a:pt x="337" y="237"/>
                    </a:lnTo>
                    <a:lnTo>
                      <a:pt x="340" y="240"/>
                    </a:lnTo>
                    <a:lnTo>
                      <a:pt x="342" y="244"/>
                    </a:lnTo>
                    <a:lnTo>
                      <a:pt x="342" y="246"/>
                    </a:lnTo>
                    <a:lnTo>
                      <a:pt x="339" y="249"/>
                    </a:lnTo>
                    <a:lnTo>
                      <a:pt x="336" y="250"/>
                    </a:lnTo>
                    <a:lnTo>
                      <a:pt x="333" y="250"/>
                    </a:lnTo>
                    <a:lnTo>
                      <a:pt x="331" y="249"/>
                    </a:lnTo>
                    <a:lnTo>
                      <a:pt x="329" y="246"/>
                    </a:lnTo>
                    <a:lnTo>
                      <a:pt x="328" y="242"/>
                    </a:lnTo>
                    <a:lnTo>
                      <a:pt x="326" y="239"/>
                    </a:lnTo>
                    <a:lnTo>
                      <a:pt x="324" y="236"/>
                    </a:lnTo>
                    <a:lnTo>
                      <a:pt x="321" y="235"/>
                    </a:lnTo>
                    <a:lnTo>
                      <a:pt x="317" y="235"/>
                    </a:lnTo>
                    <a:lnTo>
                      <a:pt x="314" y="238"/>
                    </a:lnTo>
                    <a:lnTo>
                      <a:pt x="311" y="241"/>
                    </a:lnTo>
                    <a:lnTo>
                      <a:pt x="309" y="246"/>
                    </a:lnTo>
                    <a:lnTo>
                      <a:pt x="306" y="249"/>
                    </a:lnTo>
                    <a:lnTo>
                      <a:pt x="306" y="249"/>
                    </a:lnTo>
                    <a:lnTo>
                      <a:pt x="306" y="248"/>
                    </a:lnTo>
                    <a:lnTo>
                      <a:pt x="306" y="245"/>
                    </a:lnTo>
                    <a:lnTo>
                      <a:pt x="302" y="243"/>
                    </a:lnTo>
                    <a:lnTo>
                      <a:pt x="298" y="242"/>
                    </a:lnTo>
                    <a:lnTo>
                      <a:pt x="296" y="243"/>
                    </a:lnTo>
                    <a:lnTo>
                      <a:pt x="295" y="244"/>
                    </a:lnTo>
                    <a:lnTo>
                      <a:pt x="293" y="244"/>
                    </a:lnTo>
                    <a:lnTo>
                      <a:pt x="290" y="240"/>
                    </a:lnTo>
                    <a:lnTo>
                      <a:pt x="287" y="236"/>
                    </a:lnTo>
                    <a:lnTo>
                      <a:pt x="284" y="233"/>
                    </a:lnTo>
                    <a:lnTo>
                      <a:pt x="283" y="233"/>
                    </a:lnTo>
                    <a:lnTo>
                      <a:pt x="283" y="235"/>
                    </a:lnTo>
                    <a:lnTo>
                      <a:pt x="283" y="236"/>
                    </a:lnTo>
                    <a:lnTo>
                      <a:pt x="283" y="237"/>
                    </a:lnTo>
                    <a:lnTo>
                      <a:pt x="282" y="237"/>
                    </a:lnTo>
                    <a:lnTo>
                      <a:pt x="275" y="233"/>
                    </a:lnTo>
                    <a:lnTo>
                      <a:pt x="268" y="227"/>
                    </a:lnTo>
                    <a:lnTo>
                      <a:pt x="261" y="221"/>
                    </a:lnTo>
                    <a:lnTo>
                      <a:pt x="258" y="218"/>
                    </a:lnTo>
                    <a:lnTo>
                      <a:pt x="255" y="213"/>
                    </a:lnTo>
                    <a:lnTo>
                      <a:pt x="254" y="209"/>
                    </a:lnTo>
                    <a:lnTo>
                      <a:pt x="251" y="205"/>
                    </a:lnTo>
                    <a:lnTo>
                      <a:pt x="249" y="203"/>
                    </a:lnTo>
                    <a:lnTo>
                      <a:pt x="245" y="200"/>
                    </a:lnTo>
                    <a:lnTo>
                      <a:pt x="243" y="201"/>
                    </a:lnTo>
                    <a:lnTo>
                      <a:pt x="243" y="203"/>
                    </a:lnTo>
                    <a:lnTo>
                      <a:pt x="243" y="206"/>
                    </a:lnTo>
                    <a:lnTo>
                      <a:pt x="243" y="212"/>
                    </a:lnTo>
                    <a:lnTo>
                      <a:pt x="242" y="214"/>
                    </a:lnTo>
                    <a:lnTo>
                      <a:pt x="240" y="214"/>
                    </a:lnTo>
                    <a:lnTo>
                      <a:pt x="239" y="213"/>
                    </a:lnTo>
                    <a:lnTo>
                      <a:pt x="239" y="212"/>
                    </a:lnTo>
                    <a:lnTo>
                      <a:pt x="238" y="211"/>
                    </a:lnTo>
                    <a:lnTo>
                      <a:pt x="237" y="209"/>
                    </a:lnTo>
                    <a:lnTo>
                      <a:pt x="236" y="208"/>
                    </a:lnTo>
                    <a:lnTo>
                      <a:pt x="235" y="207"/>
                    </a:lnTo>
                    <a:lnTo>
                      <a:pt x="233" y="206"/>
                    </a:lnTo>
                    <a:lnTo>
                      <a:pt x="229" y="204"/>
                    </a:lnTo>
                    <a:lnTo>
                      <a:pt x="227" y="203"/>
                    </a:lnTo>
                    <a:lnTo>
                      <a:pt x="225" y="200"/>
                    </a:lnTo>
                    <a:lnTo>
                      <a:pt x="226" y="198"/>
                    </a:lnTo>
                    <a:lnTo>
                      <a:pt x="230" y="194"/>
                    </a:lnTo>
                    <a:lnTo>
                      <a:pt x="231" y="191"/>
                    </a:lnTo>
                    <a:lnTo>
                      <a:pt x="231" y="191"/>
                    </a:lnTo>
                    <a:lnTo>
                      <a:pt x="229" y="191"/>
                    </a:lnTo>
                    <a:lnTo>
                      <a:pt x="227" y="192"/>
                    </a:lnTo>
                    <a:lnTo>
                      <a:pt x="227" y="192"/>
                    </a:lnTo>
                    <a:lnTo>
                      <a:pt x="226" y="192"/>
                    </a:lnTo>
                    <a:lnTo>
                      <a:pt x="215" y="195"/>
                    </a:lnTo>
                    <a:lnTo>
                      <a:pt x="212" y="194"/>
                    </a:lnTo>
                    <a:lnTo>
                      <a:pt x="211" y="192"/>
                    </a:lnTo>
                    <a:lnTo>
                      <a:pt x="212" y="189"/>
                    </a:lnTo>
                    <a:lnTo>
                      <a:pt x="214" y="183"/>
                    </a:lnTo>
                    <a:lnTo>
                      <a:pt x="214" y="180"/>
                    </a:lnTo>
                    <a:lnTo>
                      <a:pt x="213" y="178"/>
                    </a:lnTo>
                    <a:lnTo>
                      <a:pt x="211" y="177"/>
                    </a:lnTo>
                    <a:lnTo>
                      <a:pt x="208" y="178"/>
                    </a:lnTo>
                    <a:lnTo>
                      <a:pt x="204" y="180"/>
                    </a:lnTo>
                    <a:lnTo>
                      <a:pt x="201" y="181"/>
                    </a:lnTo>
                    <a:lnTo>
                      <a:pt x="198" y="182"/>
                    </a:lnTo>
                    <a:lnTo>
                      <a:pt x="197" y="183"/>
                    </a:lnTo>
                    <a:lnTo>
                      <a:pt x="195" y="184"/>
                    </a:lnTo>
                    <a:lnTo>
                      <a:pt x="194" y="184"/>
                    </a:lnTo>
                    <a:lnTo>
                      <a:pt x="193" y="183"/>
                    </a:lnTo>
                    <a:lnTo>
                      <a:pt x="193" y="183"/>
                    </a:lnTo>
                    <a:lnTo>
                      <a:pt x="195" y="180"/>
                    </a:lnTo>
                    <a:lnTo>
                      <a:pt x="195" y="179"/>
                    </a:lnTo>
                    <a:lnTo>
                      <a:pt x="195" y="178"/>
                    </a:lnTo>
                    <a:lnTo>
                      <a:pt x="196" y="177"/>
                    </a:lnTo>
                    <a:lnTo>
                      <a:pt x="198" y="173"/>
                    </a:lnTo>
                    <a:lnTo>
                      <a:pt x="201" y="169"/>
                    </a:lnTo>
                    <a:lnTo>
                      <a:pt x="202" y="166"/>
                    </a:lnTo>
                    <a:lnTo>
                      <a:pt x="203" y="166"/>
                    </a:lnTo>
                    <a:lnTo>
                      <a:pt x="204" y="166"/>
                    </a:lnTo>
                    <a:lnTo>
                      <a:pt x="205" y="165"/>
                    </a:lnTo>
                    <a:lnTo>
                      <a:pt x="205" y="164"/>
                    </a:lnTo>
                    <a:lnTo>
                      <a:pt x="205" y="163"/>
                    </a:lnTo>
                    <a:lnTo>
                      <a:pt x="204" y="161"/>
                    </a:lnTo>
                    <a:lnTo>
                      <a:pt x="201" y="159"/>
                    </a:lnTo>
                    <a:lnTo>
                      <a:pt x="199" y="158"/>
                    </a:lnTo>
                    <a:lnTo>
                      <a:pt x="196" y="157"/>
                    </a:lnTo>
                    <a:lnTo>
                      <a:pt x="193" y="156"/>
                    </a:lnTo>
                    <a:lnTo>
                      <a:pt x="193" y="156"/>
                    </a:lnTo>
                    <a:lnTo>
                      <a:pt x="192" y="155"/>
                    </a:lnTo>
                    <a:lnTo>
                      <a:pt x="192" y="154"/>
                    </a:lnTo>
                    <a:lnTo>
                      <a:pt x="191" y="153"/>
                    </a:lnTo>
                    <a:lnTo>
                      <a:pt x="188" y="150"/>
                    </a:lnTo>
                    <a:lnTo>
                      <a:pt x="185" y="145"/>
                    </a:lnTo>
                    <a:lnTo>
                      <a:pt x="182" y="142"/>
                    </a:lnTo>
                    <a:lnTo>
                      <a:pt x="178" y="139"/>
                    </a:lnTo>
                    <a:lnTo>
                      <a:pt x="175" y="139"/>
                    </a:lnTo>
                    <a:lnTo>
                      <a:pt x="172" y="141"/>
                    </a:lnTo>
                    <a:lnTo>
                      <a:pt x="168" y="142"/>
                    </a:lnTo>
                    <a:lnTo>
                      <a:pt x="167" y="142"/>
                    </a:lnTo>
                    <a:lnTo>
                      <a:pt x="166" y="141"/>
                    </a:lnTo>
                    <a:lnTo>
                      <a:pt x="164" y="141"/>
                    </a:lnTo>
                    <a:lnTo>
                      <a:pt x="150" y="141"/>
                    </a:lnTo>
                    <a:lnTo>
                      <a:pt x="151" y="139"/>
                    </a:lnTo>
                    <a:lnTo>
                      <a:pt x="153" y="137"/>
                    </a:lnTo>
                    <a:lnTo>
                      <a:pt x="157" y="136"/>
                    </a:lnTo>
                    <a:lnTo>
                      <a:pt x="161" y="135"/>
                    </a:lnTo>
                    <a:lnTo>
                      <a:pt x="165" y="134"/>
                    </a:lnTo>
                    <a:lnTo>
                      <a:pt x="168" y="133"/>
                    </a:lnTo>
                    <a:lnTo>
                      <a:pt x="169" y="133"/>
                    </a:lnTo>
                    <a:lnTo>
                      <a:pt x="168" y="132"/>
                    </a:lnTo>
                    <a:lnTo>
                      <a:pt x="168" y="133"/>
                    </a:lnTo>
                    <a:lnTo>
                      <a:pt x="166" y="133"/>
                    </a:lnTo>
                    <a:lnTo>
                      <a:pt x="165" y="134"/>
                    </a:lnTo>
                    <a:lnTo>
                      <a:pt x="164" y="133"/>
                    </a:lnTo>
                    <a:lnTo>
                      <a:pt x="164" y="133"/>
                    </a:lnTo>
                    <a:lnTo>
                      <a:pt x="161" y="130"/>
                    </a:lnTo>
                    <a:lnTo>
                      <a:pt x="158" y="127"/>
                    </a:lnTo>
                    <a:lnTo>
                      <a:pt x="154" y="125"/>
                    </a:lnTo>
                    <a:lnTo>
                      <a:pt x="153" y="125"/>
                    </a:lnTo>
                    <a:lnTo>
                      <a:pt x="152" y="126"/>
                    </a:lnTo>
                    <a:lnTo>
                      <a:pt x="151" y="127"/>
                    </a:lnTo>
                    <a:lnTo>
                      <a:pt x="150" y="128"/>
                    </a:lnTo>
                    <a:lnTo>
                      <a:pt x="150" y="128"/>
                    </a:lnTo>
                    <a:lnTo>
                      <a:pt x="149" y="128"/>
                    </a:lnTo>
                    <a:lnTo>
                      <a:pt x="148" y="128"/>
                    </a:lnTo>
                    <a:lnTo>
                      <a:pt x="148" y="127"/>
                    </a:lnTo>
                    <a:lnTo>
                      <a:pt x="149" y="125"/>
                    </a:lnTo>
                    <a:lnTo>
                      <a:pt x="150" y="125"/>
                    </a:lnTo>
                    <a:lnTo>
                      <a:pt x="150" y="124"/>
                    </a:lnTo>
                    <a:lnTo>
                      <a:pt x="151" y="123"/>
                    </a:lnTo>
                    <a:lnTo>
                      <a:pt x="150" y="123"/>
                    </a:lnTo>
                    <a:lnTo>
                      <a:pt x="145" y="120"/>
                    </a:lnTo>
                    <a:lnTo>
                      <a:pt x="140" y="118"/>
                    </a:lnTo>
                    <a:lnTo>
                      <a:pt x="135" y="119"/>
                    </a:lnTo>
                    <a:lnTo>
                      <a:pt x="134" y="120"/>
                    </a:lnTo>
                    <a:lnTo>
                      <a:pt x="133" y="123"/>
                    </a:lnTo>
                    <a:lnTo>
                      <a:pt x="134" y="125"/>
                    </a:lnTo>
                    <a:lnTo>
                      <a:pt x="134" y="129"/>
                    </a:lnTo>
                    <a:lnTo>
                      <a:pt x="133" y="129"/>
                    </a:lnTo>
                    <a:lnTo>
                      <a:pt x="129" y="127"/>
                    </a:lnTo>
                    <a:lnTo>
                      <a:pt x="127" y="124"/>
                    </a:lnTo>
                    <a:lnTo>
                      <a:pt x="126" y="121"/>
                    </a:lnTo>
                    <a:lnTo>
                      <a:pt x="124" y="116"/>
                    </a:lnTo>
                    <a:lnTo>
                      <a:pt x="122" y="113"/>
                    </a:lnTo>
                    <a:lnTo>
                      <a:pt x="120" y="113"/>
                    </a:lnTo>
                    <a:lnTo>
                      <a:pt x="119" y="114"/>
                    </a:lnTo>
                    <a:lnTo>
                      <a:pt x="117" y="114"/>
                    </a:lnTo>
                    <a:lnTo>
                      <a:pt x="112" y="111"/>
                    </a:lnTo>
                    <a:lnTo>
                      <a:pt x="103" y="102"/>
                    </a:lnTo>
                    <a:lnTo>
                      <a:pt x="98" y="99"/>
                    </a:lnTo>
                    <a:lnTo>
                      <a:pt x="92" y="98"/>
                    </a:lnTo>
                    <a:lnTo>
                      <a:pt x="85" y="96"/>
                    </a:lnTo>
                    <a:lnTo>
                      <a:pt x="79" y="94"/>
                    </a:lnTo>
                    <a:lnTo>
                      <a:pt x="73" y="91"/>
                    </a:lnTo>
                    <a:lnTo>
                      <a:pt x="69" y="89"/>
                    </a:lnTo>
                    <a:lnTo>
                      <a:pt x="64" y="87"/>
                    </a:lnTo>
                    <a:lnTo>
                      <a:pt x="58" y="87"/>
                    </a:lnTo>
                    <a:lnTo>
                      <a:pt x="51" y="88"/>
                    </a:lnTo>
                    <a:lnTo>
                      <a:pt x="44" y="89"/>
                    </a:lnTo>
                    <a:lnTo>
                      <a:pt x="40" y="92"/>
                    </a:lnTo>
                    <a:lnTo>
                      <a:pt x="37" y="93"/>
                    </a:lnTo>
                    <a:lnTo>
                      <a:pt x="36" y="94"/>
                    </a:lnTo>
                    <a:lnTo>
                      <a:pt x="35" y="95"/>
                    </a:lnTo>
                    <a:lnTo>
                      <a:pt x="34" y="95"/>
                    </a:lnTo>
                    <a:lnTo>
                      <a:pt x="31" y="94"/>
                    </a:lnTo>
                    <a:lnTo>
                      <a:pt x="27" y="92"/>
                    </a:lnTo>
                    <a:lnTo>
                      <a:pt x="24" y="91"/>
                    </a:lnTo>
                    <a:lnTo>
                      <a:pt x="20" y="90"/>
                    </a:lnTo>
                    <a:lnTo>
                      <a:pt x="17" y="89"/>
                    </a:lnTo>
                    <a:lnTo>
                      <a:pt x="15" y="88"/>
                    </a:lnTo>
                    <a:lnTo>
                      <a:pt x="15" y="86"/>
                    </a:lnTo>
                    <a:lnTo>
                      <a:pt x="17" y="84"/>
                    </a:lnTo>
                    <a:lnTo>
                      <a:pt x="22" y="84"/>
                    </a:lnTo>
                    <a:lnTo>
                      <a:pt x="30" y="84"/>
                    </a:lnTo>
                    <a:lnTo>
                      <a:pt x="34" y="83"/>
                    </a:lnTo>
                    <a:lnTo>
                      <a:pt x="34" y="82"/>
                    </a:lnTo>
                    <a:lnTo>
                      <a:pt x="34" y="81"/>
                    </a:lnTo>
                    <a:lnTo>
                      <a:pt x="33" y="81"/>
                    </a:lnTo>
                    <a:lnTo>
                      <a:pt x="33" y="80"/>
                    </a:lnTo>
                    <a:lnTo>
                      <a:pt x="32" y="79"/>
                    </a:lnTo>
                    <a:lnTo>
                      <a:pt x="31" y="79"/>
                    </a:lnTo>
                    <a:lnTo>
                      <a:pt x="0" y="72"/>
                    </a:lnTo>
                    <a:lnTo>
                      <a:pt x="0" y="72"/>
                    </a:lnTo>
                    <a:lnTo>
                      <a:pt x="1" y="72"/>
                    </a:lnTo>
                    <a:lnTo>
                      <a:pt x="2" y="71"/>
                    </a:lnTo>
                    <a:lnTo>
                      <a:pt x="4" y="71"/>
                    </a:lnTo>
                    <a:lnTo>
                      <a:pt x="5" y="71"/>
                    </a:lnTo>
                    <a:lnTo>
                      <a:pt x="6" y="71"/>
                    </a:lnTo>
                    <a:lnTo>
                      <a:pt x="9" y="69"/>
                    </a:lnTo>
                    <a:lnTo>
                      <a:pt x="12" y="67"/>
                    </a:lnTo>
                    <a:lnTo>
                      <a:pt x="15" y="65"/>
                    </a:lnTo>
                    <a:lnTo>
                      <a:pt x="17" y="62"/>
                    </a:lnTo>
                    <a:lnTo>
                      <a:pt x="19" y="57"/>
                    </a:lnTo>
                    <a:lnTo>
                      <a:pt x="20" y="54"/>
                    </a:lnTo>
                    <a:lnTo>
                      <a:pt x="19" y="52"/>
                    </a:lnTo>
                    <a:lnTo>
                      <a:pt x="17" y="51"/>
                    </a:lnTo>
                    <a:lnTo>
                      <a:pt x="13" y="52"/>
                    </a:lnTo>
                    <a:lnTo>
                      <a:pt x="10" y="53"/>
                    </a:lnTo>
                    <a:lnTo>
                      <a:pt x="8" y="54"/>
                    </a:lnTo>
                    <a:lnTo>
                      <a:pt x="7" y="55"/>
                    </a:lnTo>
                    <a:lnTo>
                      <a:pt x="6" y="55"/>
                    </a:lnTo>
                    <a:lnTo>
                      <a:pt x="2" y="51"/>
                    </a:lnTo>
                    <a:lnTo>
                      <a:pt x="1" y="48"/>
                    </a:lnTo>
                    <a:lnTo>
                      <a:pt x="2" y="45"/>
                    </a:lnTo>
                    <a:lnTo>
                      <a:pt x="4" y="43"/>
                    </a:lnTo>
                    <a:lnTo>
                      <a:pt x="7" y="42"/>
                    </a:lnTo>
                    <a:lnTo>
                      <a:pt x="13" y="40"/>
                    </a:lnTo>
                    <a:lnTo>
                      <a:pt x="16" y="39"/>
                    </a:lnTo>
                    <a:lnTo>
                      <a:pt x="18" y="38"/>
                    </a:lnTo>
                    <a:lnTo>
                      <a:pt x="19" y="37"/>
                    </a:lnTo>
                    <a:lnTo>
                      <a:pt x="19" y="35"/>
                    </a:lnTo>
                    <a:lnTo>
                      <a:pt x="16" y="35"/>
                    </a:lnTo>
                    <a:lnTo>
                      <a:pt x="14" y="34"/>
                    </a:lnTo>
                    <a:lnTo>
                      <a:pt x="11" y="34"/>
                    </a:lnTo>
                    <a:lnTo>
                      <a:pt x="8" y="34"/>
                    </a:lnTo>
                    <a:lnTo>
                      <a:pt x="6" y="32"/>
                    </a:lnTo>
                    <a:lnTo>
                      <a:pt x="6" y="32"/>
                    </a:lnTo>
                    <a:lnTo>
                      <a:pt x="7" y="30"/>
                    </a:lnTo>
                    <a:lnTo>
                      <a:pt x="10" y="28"/>
                    </a:lnTo>
                    <a:lnTo>
                      <a:pt x="11" y="28"/>
                    </a:lnTo>
                    <a:lnTo>
                      <a:pt x="14" y="29"/>
                    </a:lnTo>
                    <a:lnTo>
                      <a:pt x="16" y="31"/>
                    </a:lnTo>
                    <a:lnTo>
                      <a:pt x="20" y="33"/>
                    </a:lnTo>
                    <a:lnTo>
                      <a:pt x="23" y="34"/>
                    </a:lnTo>
                    <a:lnTo>
                      <a:pt x="24" y="34"/>
                    </a:lnTo>
                    <a:lnTo>
                      <a:pt x="25" y="33"/>
                    </a:lnTo>
                    <a:lnTo>
                      <a:pt x="27" y="31"/>
                    </a:lnTo>
                    <a:lnTo>
                      <a:pt x="29" y="30"/>
                    </a:lnTo>
                    <a:lnTo>
                      <a:pt x="34" y="29"/>
                    </a:lnTo>
                    <a:lnTo>
                      <a:pt x="35" y="28"/>
                    </a:lnTo>
                    <a:lnTo>
                      <a:pt x="36" y="26"/>
                    </a:lnTo>
                    <a:lnTo>
                      <a:pt x="35" y="24"/>
                    </a:lnTo>
                    <a:lnTo>
                      <a:pt x="33" y="24"/>
                    </a:lnTo>
                    <a:lnTo>
                      <a:pt x="29" y="23"/>
                    </a:lnTo>
                    <a:lnTo>
                      <a:pt x="26" y="23"/>
                    </a:lnTo>
                    <a:lnTo>
                      <a:pt x="23" y="23"/>
                    </a:lnTo>
                    <a:lnTo>
                      <a:pt x="21" y="22"/>
                    </a:lnTo>
                    <a:lnTo>
                      <a:pt x="20" y="20"/>
                    </a:lnTo>
                    <a:lnTo>
                      <a:pt x="19" y="20"/>
                    </a:lnTo>
                    <a:lnTo>
                      <a:pt x="17" y="20"/>
                    </a:lnTo>
                    <a:lnTo>
                      <a:pt x="16" y="20"/>
                    </a:lnTo>
                    <a:lnTo>
                      <a:pt x="15" y="19"/>
                    </a:lnTo>
                    <a:lnTo>
                      <a:pt x="14" y="16"/>
                    </a:lnTo>
                    <a:lnTo>
                      <a:pt x="16" y="12"/>
                    </a:lnTo>
                    <a:lnTo>
                      <a:pt x="20" y="9"/>
                    </a:lnTo>
                    <a:lnTo>
                      <a:pt x="24" y="6"/>
                    </a:lnTo>
                    <a:lnTo>
                      <a:pt x="28" y="5"/>
                    </a:lnTo>
                    <a:lnTo>
                      <a:pt x="32" y="4"/>
                    </a:lnTo>
                    <a:lnTo>
                      <a:pt x="34" y="4"/>
                    </a:lnTo>
                    <a:lnTo>
                      <a:pt x="35" y="5"/>
                    </a:lnTo>
                    <a:lnTo>
                      <a:pt x="34" y="8"/>
                    </a:lnTo>
                    <a:lnTo>
                      <a:pt x="33" y="11"/>
                    </a:lnTo>
                    <a:lnTo>
                      <a:pt x="33" y="13"/>
                    </a:lnTo>
                    <a:lnTo>
                      <a:pt x="34" y="14"/>
                    </a:lnTo>
                    <a:lnTo>
                      <a:pt x="35" y="13"/>
                    </a:lnTo>
                    <a:lnTo>
                      <a:pt x="35" y="8"/>
                    </a:lnTo>
                    <a:lnTo>
                      <a:pt x="36" y="6"/>
                    </a:lnTo>
                    <a:lnTo>
                      <a:pt x="37" y="4"/>
                    </a:lnTo>
                    <a:lnTo>
                      <a:pt x="40" y="2"/>
                    </a:lnTo>
                    <a:lnTo>
                      <a:pt x="45" y="2"/>
                    </a:lnTo>
                    <a:lnTo>
                      <a:pt x="49" y="3"/>
                    </a:lnTo>
                    <a:lnTo>
                      <a:pt x="51" y="6"/>
                    </a:lnTo>
                    <a:lnTo>
                      <a:pt x="51" y="10"/>
                    </a:lnTo>
                    <a:lnTo>
                      <a:pt x="52" y="14"/>
                    </a:lnTo>
                    <a:lnTo>
                      <a:pt x="54" y="17"/>
                    </a:lnTo>
                    <a:lnTo>
                      <a:pt x="55" y="17"/>
                    </a:lnTo>
                    <a:lnTo>
                      <a:pt x="55" y="11"/>
                    </a:lnTo>
                    <a:lnTo>
                      <a:pt x="55" y="10"/>
                    </a:lnTo>
                    <a:lnTo>
                      <a:pt x="56" y="10"/>
                    </a:lnTo>
                    <a:lnTo>
                      <a:pt x="59" y="9"/>
                    </a:lnTo>
                    <a:lnTo>
                      <a:pt x="64" y="9"/>
                    </a:lnTo>
                    <a:lnTo>
                      <a:pt x="67" y="9"/>
                    </a:lnTo>
                    <a:lnTo>
                      <a:pt x="70" y="10"/>
                    </a:lnTo>
                    <a:lnTo>
                      <a:pt x="72" y="12"/>
                    </a:lnTo>
                    <a:lnTo>
                      <a:pt x="79" y="16"/>
                    </a:lnTo>
                    <a:lnTo>
                      <a:pt x="81" y="17"/>
                    </a:lnTo>
                    <a:lnTo>
                      <a:pt x="81" y="17"/>
                    </a:lnTo>
                    <a:lnTo>
                      <a:pt x="81" y="16"/>
                    </a:lnTo>
                    <a:lnTo>
                      <a:pt x="79" y="13"/>
                    </a:lnTo>
                    <a:lnTo>
                      <a:pt x="75" y="12"/>
                    </a:lnTo>
                    <a:lnTo>
                      <a:pt x="71" y="11"/>
                    </a:lnTo>
                    <a:lnTo>
                      <a:pt x="68" y="9"/>
                    </a:lnTo>
                    <a:lnTo>
                      <a:pt x="65" y="6"/>
                    </a:lnTo>
                    <a:lnTo>
                      <a:pt x="65" y="5"/>
                    </a:lnTo>
                    <a:lnTo>
                      <a:pt x="65" y="4"/>
                    </a:lnTo>
                    <a:lnTo>
                      <a:pt x="66" y="2"/>
                    </a:lnTo>
                    <a:lnTo>
                      <a:pt x="68" y="1"/>
                    </a:lnTo>
                    <a:lnTo>
                      <a:pt x="69"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25"/>
              <p:cNvSpPr>
                <a:spLocks/>
              </p:cNvSpPr>
              <p:nvPr/>
            </p:nvSpPr>
            <p:spPr bwMode="auto">
              <a:xfrm>
                <a:off x="4818062" y="1887538"/>
                <a:ext cx="15875" cy="14288"/>
              </a:xfrm>
              <a:custGeom>
                <a:avLst/>
                <a:gdLst/>
                <a:ahLst/>
                <a:cxnLst>
                  <a:cxn ang="0">
                    <a:pos x="2" y="0"/>
                  </a:cxn>
                  <a:cxn ang="0">
                    <a:pos x="7" y="0"/>
                  </a:cxn>
                  <a:cxn ang="0">
                    <a:pos x="10" y="1"/>
                  </a:cxn>
                  <a:cxn ang="0">
                    <a:pos x="9" y="4"/>
                  </a:cxn>
                  <a:cxn ang="0">
                    <a:pos x="7" y="7"/>
                  </a:cxn>
                  <a:cxn ang="0">
                    <a:pos x="4" y="9"/>
                  </a:cxn>
                  <a:cxn ang="0">
                    <a:pos x="3" y="9"/>
                  </a:cxn>
                  <a:cxn ang="0">
                    <a:pos x="2" y="8"/>
                  </a:cxn>
                  <a:cxn ang="0">
                    <a:pos x="2" y="7"/>
                  </a:cxn>
                  <a:cxn ang="0">
                    <a:pos x="0" y="4"/>
                  </a:cxn>
                  <a:cxn ang="0">
                    <a:pos x="0" y="2"/>
                  </a:cxn>
                  <a:cxn ang="0">
                    <a:pos x="1" y="1"/>
                  </a:cxn>
                  <a:cxn ang="0">
                    <a:pos x="2" y="0"/>
                  </a:cxn>
                </a:cxnLst>
                <a:rect l="0" t="0" r="r" b="b"/>
                <a:pathLst>
                  <a:path w="10" h="9">
                    <a:moveTo>
                      <a:pt x="2" y="0"/>
                    </a:moveTo>
                    <a:lnTo>
                      <a:pt x="7" y="0"/>
                    </a:lnTo>
                    <a:lnTo>
                      <a:pt x="10" y="1"/>
                    </a:lnTo>
                    <a:lnTo>
                      <a:pt x="9" y="4"/>
                    </a:lnTo>
                    <a:lnTo>
                      <a:pt x="7" y="7"/>
                    </a:lnTo>
                    <a:lnTo>
                      <a:pt x="4" y="9"/>
                    </a:lnTo>
                    <a:lnTo>
                      <a:pt x="3" y="9"/>
                    </a:lnTo>
                    <a:lnTo>
                      <a:pt x="2" y="8"/>
                    </a:lnTo>
                    <a:lnTo>
                      <a:pt x="2" y="7"/>
                    </a:lnTo>
                    <a:lnTo>
                      <a:pt x="0" y="4"/>
                    </a:lnTo>
                    <a:lnTo>
                      <a:pt x="0" y="2"/>
                    </a:lnTo>
                    <a:lnTo>
                      <a:pt x="1" y="1"/>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26"/>
              <p:cNvSpPr>
                <a:spLocks/>
              </p:cNvSpPr>
              <p:nvPr/>
            </p:nvSpPr>
            <p:spPr bwMode="auto">
              <a:xfrm>
                <a:off x="4149725" y="1833563"/>
                <a:ext cx="176213" cy="103188"/>
              </a:xfrm>
              <a:custGeom>
                <a:avLst/>
                <a:gdLst/>
                <a:ahLst/>
                <a:cxnLst>
                  <a:cxn ang="0">
                    <a:pos x="31" y="1"/>
                  </a:cxn>
                  <a:cxn ang="0">
                    <a:pos x="37" y="4"/>
                  </a:cxn>
                  <a:cxn ang="0">
                    <a:pos x="40" y="7"/>
                  </a:cxn>
                  <a:cxn ang="0">
                    <a:pos x="56" y="8"/>
                  </a:cxn>
                  <a:cxn ang="0">
                    <a:pos x="72" y="12"/>
                  </a:cxn>
                  <a:cxn ang="0">
                    <a:pos x="73" y="16"/>
                  </a:cxn>
                  <a:cxn ang="0">
                    <a:pos x="71" y="21"/>
                  </a:cxn>
                  <a:cxn ang="0">
                    <a:pos x="72" y="24"/>
                  </a:cxn>
                  <a:cxn ang="0">
                    <a:pos x="76" y="21"/>
                  </a:cxn>
                  <a:cxn ang="0">
                    <a:pos x="77" y="20"/>
                  </a:cxn>
                  <a:cxn ang="0">
                    <a:pos x="76" y="18"/>
                  </a:cxn>
                  <a:cxn ang="0">
                    <a:pos x="75" y="13"/>
                  </a:cxn>
                  <a:cxn ang="0">
                    <a:pos x="76" y="5"/>
                  </a:cxn>
                  <a:cxn ang="0">
                    <a:pos x="82" y="1"/>
                  </a:cxn>
                  <a:cxn ang="0">
                    <a:pos x="87" y="4"/>
                  </a:cxn>
                  <a:cxn ang="0">
                    <a:pos x="90" y="9"/>
                  </a:cxn>
                  <a:cxn ang="0">
                    <a:pos x="92" y="29"/>
                  </a:cxn>
                  <a:cxn ang="0">
                    <a:pos x="97" y="40"/>
                  </a:cxn>
                  <a:cxn ang="0">
                    <a:pos x="100" y="42"/>
                  </a:cxn>
                  <a:cxn ang="0">
                    <a:pos x="109" y="46"/>
                  </a:cxn>
                  <a:cxn ang="0">
                    <a:pos x="111" y="50"/>
                  </a:cxn>
                  <a:cxn ang="0">
                    <a:pos x="104" y="58"/>
                  </a:cxn>
                  <a:cxn ang="0">
                    <a:pos x="95" y="63"/>
                  </a:cxn>
                  <a:cxn ang="0">
                    <a:pos x="84" y="64"/>
                  </a:cxn>
                  <a:cxn ang="0">
                    <a:pos x="75" y="60"/>
                  </a:cxn>
                  <a:cxn ang="0">
                    <a:pos x="73" y="54"/>
                  </a:cxn>
                  <a:cxn ang="0">
                    <a:pos x="69" y="52"/>
                  </a:cxn>
                  <a:cxn ang="0">
                    <a:pos x="65" y="57"/>
                  </a:cxn>
                  <a:cxn ang="0">
                    <a:pos x="63" y="59"/>
                  </a:cxn>
                  <a:cxn ang="0">
                    <a:pos x="49" y="62"/>
                  </a:cxn>
                  <a:cxn ang="0">
                    <a:pos x="39" y="63"/>
                  </a:cxn>
                  <a:cxn ang="0">
                    <a:pos x="31" y="61"/>
                  </a:cxn>
                  <a:cxn ang="0">
                    <a:pos x="26" y="54"/>
                  </a:cxn>
                  <a:cxn ang="0">
                    <a:pos x="19" y="50"/>
                  </a:cxn>
                  <a:cxn ang="0">
                    <a:pos x="6" y="46"/>
                  </a:cxn>
                  <a:cxn ang="0">
                    <a:pos x="0" y="39"/>
                  </a:cxn>
                  <a:cxn ang="0">
                    <a:pos x="2" y="36"/>
                  </a:cxn>
                  <a:cxn ang="0">
                    <a:pos x="21" y="36"/>
                  </a:cxn>
                  <a:cxn ang="0">
                    <a:pos x="28" y="34"/>
                  </a:cxn>
                  <a:cxn ang="0">
                    <a:pos x="31" y="31"/>
                  </a:cxn>
                  <a:cxn ang="0">
                    <a:pos x="28" y="30"/>
                  </a:cxn>
                  <a:cxn ang="0">
                    <a:pos x="22" y="31"/>
                  </a:cxn>
                  <a:cxn ang="0">
                    <a:pos x="15" y="29"/>
                  </a:cxn>
                  <a:cxn ang="0">
                    <a:pos x="7" y="23"/>
                  </a:cxn>
                  <a:cxn ang="0">
                    <a:pos x="7" y="21"/>
                  </a:cxn>
                  <a:cxn ang="0">
                    <a:pos x="11" y="21"/>
                  </a:cxn>
                  <a:cxn ang="0">
                    <a:pos x="16" y="20"/>
                  </a:cxn>
                  <a:cxn ang="0">
                    <a:pos x="16" y="15"/>
                  </a:cxn>
                  <a:cxn ang="0">
                    <a:pos x="10" y="15"/>
                  </a:cxn>
                  <a:cxn ang="0">
                    <a:pos x="9" y="13"/>
                  </a:cxn>
                  <a:cxn ang="0">
                    <a:pos x="13" y="10"/>
                  </a:cxn>
                  <a:cxn ang="0">
                    <a:pos x="19" y="8"/>
                  </a:cxn>
                  <a:cxn ang="0">
                    <a:pos x="23" y="3"/>
                  </a:cxn>
                  <a:cxn ang="0">
                    <a:pos x="28" y="0"/>
                  </a:cxn>
                </a:cxnLst>
                <a:rect l="0" t="0" r="r" b="b"/>
                <a:pathLst>
                  <a:path w="111" h="65">
                    <a:moveTo>
                      <a:pt x="28" y="0"/>
                    </a:moveTo>
                    <a:lnTo>
                      <a:pt x="31" y="1"/>
                    </a:lnTo>
                    <a:lnTo>
                      <a:pt x="34" y="3"/>
                    </a:lnTo>
                    <a:lnTo>
                      <a:pt x="37" y="4"/>
                    </a:lnTo>
                    <a:lnTo>
                      <a:pt x="39" y="6"/>
                    </a:lnTo>
                    <a:lnTo>
                      <a:pt x="40" y="7"/>
                    </a:lnTo>
                    <a:lnTo>
                      <a:pt x="48" y="7"/>
                    </a:lnTo>
                    <a:lnTo>
                      <a:pt x="56" y="8"/>
                    </a:lnTo>
                    <a:lnTo>
                      <a:pt x="64" y="9"/>
                    </a:lnTo>
                    <a:lnTo>
                      <a:pt x="72" y="12"/>
                    </a:lnTo>
                    <a:lnTo>
                      <a:pt x="73" y="13"/>
                    </a:lnTo>
                    <a:lnTo>
                      <a:pt x="73" y="16"/>
                    </a:lnTo>
                    <a:lnTo>
                      <a:pt x="72" y="19"/>
                    </a:lnTo>
                    <a:lnTo>
                      <a:pt x="71" y="21"/>
                    </a:lnTo>
                    <a:lnTo>
                      <a:pt x="72" y="24"/>
                    </a:lnTo>
                    <a:lnTo>
                      <a:pt x="72" y="24"/>
                    </a:lnTo>
                    <a:lnTo>
                      <a:pt x="73" y="24"/>
                    </a:lnTo>
                    <a:lnTo>
                      <a:pt x="76" y="21"/>
                    </a:lnTo>
                    <a:lnTo>
                      <a:pt x="77" y="20"/>
                    </a:lnTo>
                    <a:lnTo>
                      <a:pt x="77" y="20"/>
                    </a:lnTo>
                    <a:lnTo>
                      <a:pt x="76" y="19"/>
                    </a:lnTo>
                    <a:lnTo>
                      <a:pt x="76" y="18"/>
                    </a:lnTo>
                    <a:lnTo>
                      <a:pt x="75" y="17"/>
                    </a:lnTo>
                    <a:lnTo>
                      <a:pt x="75" y="13"/>
                    </a:lnTo>
                    <a:lnTo>
                      <a:pt x="75" y="8"/>
                    </a:lnTo>
                    <a:lnTo>
                      <a:pt x="76" y="5"/>
                    </a:lnTo>
                    <a:lnTo>
                      <a:pt x="79" y="2"/>
                    </a:lnTo>
                    <a:lnTo>
                      <a:pt x="82" y="1"/>
                    </a:lnTo>
                    <a:lnTo>
                      <a:pt x="84" y="2"/>
                    </a:lnTo>
                    <a:lnTo>
                      <a:pt x="87" y="4"/>
                    </a:lnTo>
                    <a:lnTo>
                      <a:pt x="89" y="6"/>
                    </a:lnTo>
                    <a:lnTo>
                      <a:pt x="90" y="9"/>
                    </a:lnTo>
                    <a:lnTo>
                      <a:pt x="90" y="15"/>
                    </a:lnTo>
                    <a:lnTo>
                      <a:pt x="92" y="29"/>
                    </a:lnTo>
                    <a:lnTo>
                      <a:pt x="94" y="35"/>
                    </a:lnTo>
                    <a:lnTo>
                      <a:pt x="97" y="40"/>
                    </a:lnTo>
                    <a:lnTo>
                      <a:pt x="98" y="41"/>
                    </a:lnTo>
                    <a:lnTo>
                      <a:pt x="100" y="42"/>
                    </a:lnTo>
                    <a:lnTo>
                      <a:pt x="106" y="44"/>
                    </a:lnTo>
                    <a:lnTo>
                      <a:pt x="109" y="46"/>
                    </a:lnTo>
                    <a:lnTo>
                      <a:pt x="111" y="47"/>
                    </a:lnTo>
                    <a:lnTo>
                      <a:pt x="111" y="50"/>
                    </a:lnTo>
                    <a:lnTo>
                      <a:pt x="109" y="53"/>
                    </a:lnTo>
                    <a:lnTo>
                      <a:pt x="104" y="58"/>
                    </a:lnTo>
                    <a:lnTo>
                      <a:pt x="99" y="61"/>
                    </a:lnTo>
                    <a:lnTo>
                      <a:pt x="95" y="63"/>
                    </a:lnTo>
                    <a:lnTo>
                      <a:pt x="89" y="65"/>
                    </a:lnTo>
                    <a:lnTo>
                      <a:pt x="84" y="64"/>
                    </a:lnTo>
                    <a:lnTo>
                      <a:pt x="77" y="62"/>
                    </a:lnTo>
                    <a:lnTo>
                      <a:pt x="75" y="60"/>
                    </a:lnTo>
                    <a:lnTo>
                      <a:pt x="74" y="57"/>
                    </a:lnTo>
                    <a:lnTo>
                      <a:pt x="73" y="54"/>
                    </a:lnTo>
                    <a:lnTo>
                      <a:pt x="70" y="52"/>
                    </a:lnTo>
                    <a:lnTo>
                      <a:pt x="69" y="52"/>
                    </a:lnTo>
                    <a:lnTo>
                      <a:pt x="66" y="55"/>
                    </a:lnTo>
                    <a:lnTo>
                      <a:pt x="65" y="57"/>
                    </a:lnTo>
                    <a:lnTo>
                      <a:pt x="64" y="58"/>
                    </a:lnTo>
                    <a:lnTo>
                      <a:pt x="63" y="59"/>
                    </a:lnTo>
                    <a:lnTo>
                      <a:pt x="56" y="61"/>
                    </a:lnTo>
                    <a:lnTo>
                      <a:pt x="49" y="62"/>
                    </a:lnTo>
                    <a:lnTo>
                      <a:pt x="44" y="63"/>
                    </a:lnTo>
                    <a:lnTo>
                      <a:pt x="39" y="63"/>
                    </a:lnTo>
                    <a:lnTo>
                      <a:pt x="34" y="63"/>
                    </a:lnTo>
                    <a:lnTo>
                      <a:pt x="31" y="61"/>
                    </a:lnTo>
                    <a:lnTo>
                      <a:pt x="29" y="57"/>
                    </a:lnTo>
                    <a:lnTo>
                      <a:pt x="26" y="54"/>
                    </a:lnTo>
                    <a:lnTo>
                      <a:pt x="24" y="51"/>
                    </a:lnTo>
                    <a:lnTo>
                      <a:pt x="19" y="50"/>
                    </a:lnTo>
                    <a:lnTo>
                      <a:pt x="10" y="48"/>
                    </a:lnTo>
                    <a:lnTo>
                      <a:pt x="6" y="46"/>
                    </a:lnTo>
                    <a:lnTo>
                      <a:pt x="2" y="42"/>
                    </a:lnTo>
                    <a:lnTo>
                      <a:pt x="0" y="39"/>
                    </a:lnTo>
                    <a:lnTo>
                      <a:pt x="0" y="38"/>
                    </a:lnTo>
                    <a:lnTo>
                      <a:pt x="2" y="36"/>
                    </a:lnTo>
                    <a:lnTo>
                      <a:pt x="5" y="36"/>
                    </a:lnTo>
                    <a:lnTo>
                      <a:pt x="21" y="36"/>
                    </a:lnTo>
                    <a:lnTo>
                      <a:pt x="25" y="35"/>
                    </a:lnTo>
                    <a:lnTo>
                      <a:pt x="28" y="34"/>
                    </a:lnTo>
                    <a:lnTo>
                      <a:pt x="30" y="33"/>
                    </a:lnTo>
                    <a:lnTo>
                      <a:pt x="31" y="31"/>
                    </a:lnTo>
                    <a:lnTo>
                      <a:pt x="30" y="30"/>
                    </a:lnTo>
                    <a:lnTo>
                      <a:pt x="28" y="30"/>
                    </a:lnTo>
                    <a:lnTo>
                      <a:pt x="26" y="30"/>
                    </a:lnTo>
                    <a:lnTo>
                      <a:pt x="22" y="31"/>
                    </a:lnTo>
                    <a:lnTo>
                      <a:pt x="20" y="31"/>
                    </a:lnTo>
                    <a:lnTo>
                      <a:pt x="15" y="29"/>
                    </a:lnTo>
                    <a:lnTo>
                      <a:pt x="11" y="26"/>
                    </a:lnTo>
                    <a:lnTo>
                      <a:pt x="7" y="23"/>
                    </a:lnTo>
                    <a:lnTo>
                      <a:pt x="7" y="21"/>
                    </a:lnTo>
                    <a:lnTo>
                      <a:pt x="7" y="21"/>
                    </a:lnTo>
                    <a:lnTo>
                      <a:pt x="9" y="21"/>
                    </a:lnTo>
                    <a:lnTo>
                      <a:pt x="11" y="21"/>
                    </a:lnTo>
                    <a:lnTo>
                      <a:pt x="15" y="21"/>
                    </a:lnTo>
                    <a:lnTo>
                      <a:pt x="16" y="20"/>
                    </a:lnTo>
                    <a:lnTo>
                      <a:pt x="17" y="18"/>
                    </a:lnTo>
                    <a:lnTo>
                      <a:pt x="16" y="15"/>
                    </a:lnTo>
                    <a:lnTo>
                      <a:pt x="16" y="15"/>
                    </a:lnTo>
                    <a:lnTo>
                      <a:pt x="10" y="15"/>
                    </a:lnTo>
                    <a:lnTo>
                      <a:pt x="9" y="14"/>
                    </a:lnTo>
                    <a:lnTo>
                      <a:pt x="9" y="13"/>
                    </a:lnTo>
                    <a:lnTo>
                      <a:pt x="11" y="11"/>
                    </a:lnTo>
                    <a:lnTo>
                      <a:pt x="13" y="10"/>
                    </a:lnTo>
                    <a:lnTo>
                      <a:pt x="16" y="9"/>
                    </a:lnTo>
                    <a:lnTo>
                      <a:pt x="19" y="8"/>
                    </a:lnTo>
                    <a:lnTo>
                      <a:pt x="21" y="6"/>
                    </a:lnTo>
                    <a:lnTo>
                      <a:pt x="23" y="3"/>
                    </a:lnTo>
                    <a:lnTo>
                      <a:pt x="26" y="2"/>
                    </a:lnTo>
                    <a:lnTo>
                      <a:pt x="28"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27"/>
              <p:cNvSpPr>
                <a:spLocks/>
              </p:cNvSpPr>
              <p:nvPr/>
            </p:nvSpPr>
            <p:spPr bwMode="auto">
              <a:xfrm>
                <a:off x="4767262" y="1851025"/>
                <a:ext cx="26988" cy="19050"/>
              </a:xfrm>
              <a:custGeom>
                <a:avLst/>
                <a:gdLst/>
                <a:ahLst/>
                <a:cxnLst>
                  <a:cxn ang="0">
                    <a:pos x="0" y="0"/>
                  </a:cxn>
                  <a:cxn ang="0">
                    <a:pos x="9" y="5"/>
                  </a:cxn>
                  <a:cxn ang="0">
                    <a:pos x="16" y="11"/>
                  </a:cxn>
                  <a:cxn ang="0">
                    <a:pos x="17" y="11"/>
                  </a:cxn>
                  <a:cxn ang="0">
                    <a:pos x="16" y="11"/>
                  </a:cxn>
                  <a:cxn ang="0">
                    <a:pos x="16" y="12"/>
                  </a:cxn>
                  <a:cxn ang="0">
                    <a:pos x="15" y="11"/>
                  </a:cxn>
                  <a:cxn ang="0">
                    <a:pos x="14" y="11"/>
                  </a:cxn>
                  <a:cxn ang="0">
                    <a:pos x="12" y="11"/>
                  </a:cxn>
                  <a:cxn ang="0">
                    <a:pos x="11" y="11"/>
                  </a:cxn>
                  <a:cxn ang="0">
                    <a:pos x="11" y="10"/>
                  </a:cxn>
                  <a:cxn ang="0">
                    <a:pos x="8" y="8"/>
                  </a:cxn>
                  <a:cxn ang="0">
                    <a:pos x="2" y="2"/>
                  </a:cxn>
                  <a:cxn ang="0">
                    <a:pos x="0" y="1"/>
                  </a:cxn>
                  <a:cxn ang="0">
                    <a:pos x="0" y="0"/>
                  </a:cxn>
                </a:cxnLst>
                <a:rect l="0" t="0" r="r" b="b"/>
                <a:pathLst>
                  <a:path w="17" h="12">
                    <a:moveTo>
                      <a:pt x="0" y="0"/>
                    </a:moveTo>
                    <a:lnTo>
                      <a:pt x="9" y="5"/>
                    </a:lnTo>
                    <a:lnTo>
                      <a:pt x="16" y="11"/>
                    </a:lnTo>
                    <a:lnTo>
                      <a:pt x="17" y="11"/>
                    </a:lnTo>
                    <a:lnTo>
                      <a:pt x="16" y="11"/>
                    </a:lnTo>
                    <a:lnTo>
                      <a:pt x="16" y="12"/>
                    </a:lnTo>
                    <a:lnTo>
                      <a:pt x="15" y="11"/>
                    </a:lnTo>
                    <a:lnTo>
                      <a:pt x="14" y="11"/>
                    </a:lnTo>
                    <a:lnTo>
                      <a:pt x="12" y="11"/>
                    </a:lnTo>
                    <a:lnTo>
                      <a:pt x="11" y="11"/>
                    </a:lnTo>
                    <a:lnTo>
                      <a:pt x="11" y="10"/>
                    </a:lnTo>
                    <a:lnTo>
                      <a:pt x="8" y="8"/>
                    </a:lnTo>
                    <a:lnTo>
                      <a:pt x="2" y="2"/>
                    </a:lnTo>
                    <a:lnTo>
                      <a:pt x="0" y="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28"/>
              <p:cNvSpPr>
                <a:spLocks/>
              </p:cNvSpPr>
              <p:nvPr/>
            </p:nvSpPr>
            <p:spPr bwMode="auto">
              <a:xfrm>
                <a:off x="4335462" y="1914525"/>
                <a:ext cx="42863" cy="31750"/>
              </a:xfrm>
              <a:custGeom>
                <a:avLst/>
                <a:gdLst/>
                <a:ahLst/>
                <a:cxnLst>
                  <a:cxn ang="0">
                    <a:pos x="12" y="0"/>
                  </a:cxn>
                  <a:cxn ang="0">
                    <a:pos x="16" y="4"/>
                  </a:cxn>
                  <a:cxn ang="0">
                    <a:pos x="21" y="8"/>
                  </a:cxn>
                  <a:cxn ang="0">
                    <a:pos x="25" y="12"/>
                  </a:cxn>
                  <a:cxn ang="0">
                    <a:pos x="27" y="17"/>
                  </a:cxn>
                  <a:cxn ang="0">
                    <a:pos x="27" y="18"/>
                  </a:cxn>
                  <a:cxn ang="0">
                    <a:pos x="26" y="19"/>
                  </a:cxn>
                  <a:cxn ang="0">
                    <a:pos x="25" y="20"/>
                  </a:cxn>
                  <a:cxn ang="0">
                    <a:pos x="24" y="20"/>
                  </a:cxn>
                  <a:cxn ang="0">
                    <a:pos x="23" y="20"/>
                  </a:cxn>
                  <a:cxn ang="0">
                    <a:pos x="20" y="20"/>
                  </a:cxn>
                  <a:cxn ang="0">
                    <a:pos x="14" y="19"/>
                  </a:cxn>
                  <a:cxn ang="0">
                    <a:pos x="9" y="16"/>
                  </a:cxn>
                  <a:cxn ang="0">
                    <a:pos x="7" y="16"/>
                  </a:cxn>
                  <a:cxn ang="0">
                    <a:pos x="4" y="16"/>
                  </a:cxn>
                  <a:cxn ang="0">
                    <a:pos x="2" y="15"/>
                  </a:cxn>
                  <a:cxn ang="0">
                    <a:pos x="0" y="15"/>
                  </a:cxn>
                  <a:cxn ang="0">
                    <a:pos x="0" y="13"/>
                  </a:cxn>
                  <a:cxn ang="0">
                    <a:pos x="1" y="10"/>
                  </a:cxn>
                  <a:cxn ang="0">
                    <a:pos x="7" y="4"/>
                  </a:cxn>
                  <a:cxn ang="0">
                    <a:pos x="9" y="2"/>
                  </a:cxn>
                  <a:cxn ang="0">
                    <a:pos x="11" y="0"/>
                  </a:cxn>
                  <a:cxn ang="0">
                    <a:pos x="12" y="0"/>
                  </a:cxn>
                </a:cxnLst>
                <a:rect l="0" t="0" r="r" b="b"/>
                <a:pathLst>
                  <a:path w="27" h="20">
                    <a:moveTo>
                      <a:pt x="12" y="0"/>
                    </a:moveTo>
                    <a:lnTo>
                      <a:pt x="16" y="4"/>
                    </a:lnTo>
                    <a:lnTo>
                      <a:pt x="21" y="8"/>
                    </a:lnTo>
                    <a:lnTo>
                      <a:pt x="25" y="12"/>
                    </a:lnTo>
                    <a:lnTo>
                      <a:pt x="27" y="17"/>
                    </a:lnTo>
                    <a:lnTo>
                      <a:pt x="27" y="18"/>
                    </a:lnTo>
                    <a:lnTo>
                      <a:pt x="26" y="19"/>
                    </a:lnTo>
                    <a:lnTo>
                      <a:pt x="25" y="20"/>
                    </a:lnTo>
                    <a:lnTo>
                      <a:pt x="24" y="20"/>
                    </a:lnTo>
                    <a:lnTo>
                      <a:pt x="23" y="20"/>
                    </a:lnTo>
                    <a:lnTo>
                      <a:pt x="20" y="20"/>
                    </a:lnTo>
                    <a:lnTo>
                      <a:pt x="14" y="19"/>
                    </a:lnTo>
                    <a:lnTo>
                      <a:pt x="9" y="16"/>
                    </a:lnTo>
                    <a:lnTo>
                      <a:pt x="7" y="16"/>
                    </a:lnTo>
                    <a:lnTo>
                      <a:pt x="4" y="16"/>
                    </a:lnTo>
                    <a:lnTo>
                      <a:pt x="2" y="15"/>
                    </a:lnTo>
                    <a:lnTo>
                      <a:pt x="0" y="15"/>
                    </a:lnTo>
                    <a:lnTo>
                      <a:pt x="0" y="13"/>
                    </a:lnTo>
                    <a:lnTo>
                      <a:pt x="1" y="10"/>
                    </a:lnTo>
                    <a:lnTo>
                      <a:pt x="7" y="4"/>
                    </a:lnTo>
                    <a:lnTo>
                      <a:pt x="9" y="2"/>
                    </a:lnTo>
                    <a:lnTo>
                      <a:pt x="11" y="0"/>
                    </a:lnTo>
                    <a:lnTo>
                      <a:pt x="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29"/>
              <p:cNvSpPr>
                <a:spLocks/>
              </p:cNvSpPr>
              <p:nvPr/>
            </p:nvSpPr>
            <p:spPr bwMode="auto">
              <a:xfrm>
                <a:off x="4476750" y="1951038"/>
                <a:ext cx="6350" cy="4763"/>
              </a:xfrm>
              <a:custGeom>
                <a:avLst/>
                <a:gdLst/>
                <a:ahLst/>
                <a:cxnLst>
                  <a:cxn ang="0">
                    <a:pos x="1" y="0"/>
                  </a:cxn>
                  <a:cxn ang="0">
                    <a:pos x="4" y="0"/>
                  </a:cxn>
                  <a:cxn ang="0">
                    <a:pos x="4" y="0"/>
                  </a:cxn>
                  <a:cxn ang="0">
                    <a:pos x="3" y="2"/>
                  </a:cxn>
                  <a:cxn ang="0">
                    <a:pos x="2" y="3"/>
                  </a:cxn>
                  <a:cxn ang="0">
                    <a:pos x="1" y="3"/>
                  </a:cxn>
                  <a:cxn ang="0">
                    <a:pos x="0" y="3"/>
                  </a:cxn>
                  <a:cxn ang="0">
                    <a:pos x="0" y="0"/>
                  </a:cxn>
                  <a:cxn ang="0">
                    <a:pos x="1" y="0"/>
                  </a:cxn>
                </a:cxnLst>
                <a:rect l="0" t="0" r="r" b="b"/>
                <a:pathLst>
                  <a:path w="4" h="3">
                    <a:moveTo>
                      <a:pt x="1" y="0"/>
                    </a:moveTo>
                    <a:lnTo>
                      <a:pt x="4" y="0"/>
                    </a:lnTo>
                    <a:lnTo>
                      <a:pt x="4" y="0"/>
                    </a:lnTo>
                    <a:lnTo>
                      <a:pt x="3" y="2"/>
                    </a:lnTo>
                    <a:lnTo>
                      <a:pt x="2" y="3"/>
                    </a:lnTo>
                    <a:lnTo>
                      <a:pt x="1" y="3"/>
                    </a:lnTo>
                    <a:lnTo>
                      <a:pt x="0" y="3"/>
                    </a:lnTo>
                    <a:lnTo>
                      <a:pt x="0" y="0"/>
                    </a:lnTo>
                    <a:lnTo>
                      <a:pt x="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130"/>
              <p:cNvSpPr>
                <a:spLocks noEditPoints="1"/>
              </p:cNvSpPr>
              <p:nvPr/>
            </p:nvSpPr>
            <p:spPr bwMode="auto">
              <a:xfrm>
                <a:off x="4433887" y="1828800"/>
                <a:ext cx="360363" cy="239713"/>
              </a:xfrm>
              <a:custGeom>
                <a:avLst/>
                <a:gdLst/>
                <a:ahLst/>
                <a:cxnLst>
                  <a:cxn ang="0">
                    <a:pos x="189" y="67"/>
                  </a:cxn>
                  <a:cxn ang="0">
                    <a:pos x="23" y="0"/>
                  </a:cxn>
                  <a:cxn ang="0">
                    <a:pos x="19" y="10"/>
                  </a:cxn>
                  <a:cxn ang="0">
                    <a:pos x="29" y="33"/>
                  </a:cxn>
                  <a:cxn ang="0">
                    <a:pos x="34" y="32"/>
                  </a:cxn>
                  <a:cxn ang="0">
                    <a:pos x="29" y="26"/>
                  </a:cxn>
                  <a:cxn ang="0">
                    <a:pos x="23" y="13"/>
                  </a:cxn>
                  <a:cxn ang="0">
                    <a:pos x="33" y="14"/>
                  </a:cxn>
                  <a:cxn ang="0">
                    <a:pos x="42" y="1"/>
                  </a:cxn>
                  <a:cxn ang="0">
                    <a:pos x="54" y="16"/>
                  </a:cxn>
                  <a:cxn ang="0">
                    <a:pos x="55" y="19"/>
                  </a:cxn>
                  <a:cxn ang="0">
                    <a:pos x="60" y="20"/>
                  </a:cxn>
                  <a:cxn ang="0">
                    <a:pos x="70" y="10"/>
                  </a:cxn>
                  <a:cxn ang="0">
                    <a:pos x="54" y="3"/>
                  </a:cxn>
                  <a:cxn ang="0">
                    <a:pos x="75" y="9"/>
                  </a:cxn>
                  <a:cxn ang="0">
                    <a:pos x="90" y="25"/>
                  </a:cxn>
                  <a:cxn ang="0">
                    <a:pos x="104" y="28"/>
                  </a:cxn>
                  <a:cxn ang="0">
                    <a:pos x="109" y="25"/>
                  </a:cxn>
                  <a:cxn ang="0">
                    <a:pos x="114" y="41"/>
                  </a:cxn>
                  <a:cxn ang="0">
                    <a:pos x="122" y="31"/>
                  </a:cxn>
                  <a:cxn ang="0">
                    <a:pos x="134" y="34"/>
                  </a:cxn>
                  <a:cxn ang="0">
                    <a:pos x="133" y="44"/>
                  </a:cxn>
                  <a:cxn ang="0">
                    <a:pos x="144" y="42"/>
                  </a:cxn>
                  <a:cxn ang="0">
                    <a:pos x="144" y="51"/>
                  </a:cxn>
                  <a:cxn ang="0">
                    <a:pos x="152" y="54"/>
                  </a:cxn>
                  <a:cxn ang="0">
                    <a:pos x="172" y="65"/>
                  </a:cxn>
                  <a:cxn ang="0">
                    <a:pos x="174" y="64"/>
                  </a:cxn>
                  <a:cxn ang="0">
                    <a:pos x="175" y="60"/>
                  </a:cxn>
                  <a:cxn ang="0">
                    <a:pos x="190" y="65"/>
                  </a:cxn>
                  <a:cxn ang="0">
                    <a:pos x="193" y="69"/>
                  </a:cxn>
                  <a:cxn ang="0">
                    <a:pos x="213" y="71"/>
                  </a:cxn>
                  <a:cxn ang="0">
                    <a:pos x="208" y="72"/>
                  </a:cxn>
                  <a:cxn ang="0">
                    <a:pos x="217" y="79"/>
                  </a:cxn>
                  <a:cxn ang="0">
                    <a:pos x="207" y="81"/>
                  </a:cxn>
                  <a:cxn ang="0">
                    <a:pos x="210" y="97"/>
                  </a:cxn>
                  <a:cxn ang="0">
                    <a:pos x="201" y="83"/>
                  </a:cxn>
                  <a:cxn ang="0">
                    <a:pos x="193" y="84"/>
                  </a:cxn>
                  <a:cxn ang="0">
                    <a:pos x="179" y="98"/>
                  </a:cxn>
                  <a:cxn ang="0">
                    <a:pos x="183" y="96"/>
                  </a:cxn>
                  <a:cxn ang="0">
                    <a:pos x="190" y="103"/>
                  </a:cxn>
                  <a:cxn ang="0">
                    <a:pos x="203" y="104"/>
                  </a:cxn>
                  <a:cxn ang="0">
                    <a:pos x="208" y="109"/>
                  </a:cxn>
                  <a:cxn ang="0">
                    <a:pos x="216" y="113"/>
                  </a:cxn>
                  <a:cxn ang="0">
                    <a:pos x="227" y="135"/>
                  </a:cxn>
                  <a:cxn ang="0">
                    <a:pos x="211" y="151"/>
                  </a:cxn>
                  <a:cxn ang="0">
                    <a:pos x="184" y="138"/>
                  </a:cxn>
                  <a:cxn ang="0">
                    <a:pos x="164" y="133"/>
                  </a:cxn>
                  <a:cxn ang="0">
                    <a:pos x="169" y="130"/>
                  </a:cxn>
                  <a:cxn ang="0">
                    <a:pos x="149" y="123"/>
                  </a:cxn>
                  <a:cxn ang="0">
                    <a:pos x="146" y="101"/>
                  </a:cxn>
                  <a:cxn ang="0">
                    <a:pos x="162" y="87"/>
                  </a:cxn>
                  <a:cxn ang="0">
                    <a:pos x="144" y="80"/>
                  </a:cxn>
                  <a:cxn ang="0">
                    <a:pos x="124" y="66"/>
                  </a:cxn>
                  <a:cxn ang="0">
                    <a:pos x="118" y="65"/>
                  </a:cxn>
                  <a:cxn ang="0">
                    <a:pos x="107" y="60"/>
                  </a:cxn>
                  <a:cxn ang="0">
                    <a:pos x="101" y="55"/>
                  </a:cxn>
                  <a:cxn ang="0">
                    <a:pos x="90" y="48"/>
                  </a:cxn>
                  <a:cxn ang="0">
                    <a:pos x="76" y="38"/>
                  </a:cxn>
                  <a:cxn ang="0">
                    <a:pos x="65" y="49"/>
                  </a:cxn>
                  <a:cxn ang="0">
                    <a:pos x="58" y="50"/>
                  </a:cxn>
                  <a:cxn ang="0">
                    <a:pos x="21" y="43"/>
                  </a:cxn>
                  <a:cxn ang="0">
                    <a:pos x="5" y="18"/>
                  </a:cxn>
                </a:cxnLst>
                <a:rect l="0" t="0" r="r" b="b"/>
                <a:pathLst>
                  <a:path w="227" h="151">
                    <a:moveTo>
                      <a:pt x="184" y="67"/>
                    </a:moveTo>
                    <a:lnTo>
                      <a:pt x="184" y="67"/>
                    </a:lnTo>
                    <a:lnTo>
                      <a:pt x="185" y="68"/>
                    </a:lnTo>
                    <a:lnTo>
                      <a:pt x="187" y="68"/>
                    </a:lnTo>
                    <a:lnTo>
                      <a:pt x="189" y="67"/>
                    </a:lnTo>
                    <a:lnTo>
                      <a:pt x="187" y="67"/>
                    </a:lnTo>
                    <a:lnTo>
                      <a:pt x="186" y="67"/>
                    </a:lnTo>
                    <a:lnTo>
                      <a:pt x="184" y="67"/>
                    </a:lnTo>
                    <a:close/>
                    <a:moveTo>
                      <a:pt x="20" y="0"/>
                    </a:moveTo>
                    <a:lnTo>
                      <a:pt x="23" y="0"/>
                    </a:lnTo>
                    <a:lnTo>
                      <a:pt x="24" y="0"/>
                    </a:lnTo>
                    <a:lnTo>
                      <a:pt x="25" y="1"/>
                    </a:lnTo>
                    <a:lnTo>
                      <a:pt x="25" y="2"/>
                    </a:lnTo>
                    <a:lnTo>
                      <a:pt x="24" y="5"/>
                    </a:lnTo>
                    <a:lnTo>
                      <a:pt x="19" y="10"/>
                    </a:lnTo>
                    <a:lnTo>
                      <a:pt x="18" y="13"/>
                    </a:lnTo>
                    <a:lnTo>
                      <a:pt x="18" y="18"/>
                    </a:lnTo>
                    <a:lnTo>
                      <a:pt x="21" y="23"/>
                    </a:lnTo>
                    <a:lnTo>
                      <a:pt x="24" y="28"/>
                    </a:lnTo>
                    <a:lnTo>
                      <a:pt x="29" y="33"/>
                    </a:lnTo>
                    <a:lnTo>
                      <a:pt x="33" y="35"/>
                    </a:lnTo>
                    <a:lnTo>
                      <a:pt x="33" y="35"/>
                    </a:lnTo>
                    <a:lnTo>
                      <a:pt x="34" y="34"/>
                    </a:lnTo>
                    <a:lnTo>
                      <a:pt x="34" y="33"/>
                    </a:lnTo>
                    <a:lnTo>
                      <a:pt x="34" y="32"/>
                    </a:lnTo>
                    <a:lnTo>
                      <a:pt x="34" y="30"/>
                    </a:lnTo>
                    <a:lnTo>
                      <a:pt x="34" y="29"/>
                    </a:lnTo>
                    <a:lnTo>
                      <a:pt x="33" y="28"/>
                    </a:lnTo>
                    <a:lnTo>
                      <a:pt x="32" y="27"/>
                    </a:lnTo>
                    <a:lnTo>
                      <a:pt x="29" y="26"/>
                    </a:lnTo>
                    <a:lnTo>
                      <a:pt x="23" y="24"/>
                    </a:lnTo>
                    <a:lnTo>
                      <a:pt x="21" y="22"/>
                    </a:lnTo>
                    <a:lnTo>
                      <a:pt x="20" y="20"/>
                    </a:lnTo>
                    <a:lnTo>
                      <a:pt x="20" y="16"/>
                    </a:lnTo>
                    <a:lnTo>
                      <a:pt x="23" y="13"/>
                    </a:lnTo>
                    <a:lnTo>
                      <a:pt x="25" y="12"/>
                    </a:lnTo>
                    <a:lnTo>
                      <a:pt x="27" y="13"/>
                    </a:lnTo>
                    <a:lnTo>
                      <a:pt x="29" y="14"/>
                    </a:lnTo>
                    <a:lnTo>
                      <a:pt x="31" y="14"/>
                    </a:lnTo>
                    <a:lnTo>
                      <a:pt x="33" y="14"/>
                    </a:lnTo>
                    <a:lnTo>
                      <a:pt x="36" y="11"/>
                    </a:lnTo>
                    <a:lnTo>
                      <a:pt x="37" y="8"/>
                    </a:lnTo>
                    <a:lnTo>
                      <a:pt x="38" y="5"/>
                    </a:lnTo>
                    <a:lnTo>
                      <a:pt x="40" y="1"/>
                    </a:lnTo>
                    <a:lnTo>
                      <a:pt x="42" y="1"/>
                    </a:lnTo>
                    <a:lnTo>
                      <a:pt x="45" y="2"/>
                    </a:lnTo>
                    <a:lnTo>
                      <a:pt x="48" y="4"/>
                    </a:lnTo>
                    <a:lnTo>
                      <a:pt x="51" y="8"/>
                    </a:lnTo>
                    <a:lnTo>
                      <a:pt x="54" y="12"/>
                    </a:lnTo>
                    <a:lnTo>
                      <a:pt x="54" y="16"/>
                    </a:lnTo>
                    <a:lnTo>
                      <a:pt x="53" y="20"/>
                    </a:lnTo>
                    <a:lnTo>
                      <a:pt x="54" y="24"/>
                    </a:lnTo>
                    <a:lnTo>
                      <a:pt x="54" y="23"/>
                    </a:lnTo>
                    <a:lnTo>
                      <a:pt x="54" y="21"/>
                    </a:lnTo>
                    <a:lnTo>
                      <a:pt x="55" y="19"/>
                    </a:lnTo>
                    <a:lnTo>
                      <a:pt x="56" y="18"/>
                    </a:lnTo>
                    <a:lnTo>
                      <a:pt x="57" y="18"/>
                    </a:lnTo>
                    <a:lnTo>
                      <a:pt x="58" y="19"/>
                    </a:lnTo>
                    <a:lnTo>
                      <a:pt x="59" y="19"/>
                    </a:lnTo>
                    <a:lnTo>
                      <a:pt x="60" y="20"/>
                    </a:lnTo>
                    <a:lnTo>
                      <a:pt x="60" y="20"/>
                    </a:lnTo>
                    <a:lnTo>
                      <a:pt x="65" y="16"/>
                    </a:lnTo>
                    <a:lnTo>
                      <a:pt x="69" y="12"/>
                    </a:lnTo>
                    <a:lnTo>
                      <a:pt x="72" y="10"/>
                    </a:lnTo>
                    <a:lnTo>
                      <a:pt x="70" y="10"/>
                    </a:lnTo>
                    <a:lnTo>
                      <a:pt x="69" y="9"/>
                    </a:lnTo>
                    <a:lnTo>
                      <a:pt x="68" y="9"/>
                    </a:lnTo>
                    <a:lnTo>
                      <a:pt x="67" y="9"/>
                    </a:lnTo>
                    <a:lnTo>
                      <a:pt x="59" y="6"/>
                    </a:lnTo>
                    <a:lnTo>
                      <a:pt x="54" y="3"/>
                    </a:lnTo>
                    <a:lnTo>
                      <a:pt x="50" y="2"/>
                    </a:lnTo>
                    <a:lnTo>
                      <a:pt x="48" y="1"/>
                    </a:lnTo>
                    <a:lnTo>
                      <a:pt x="47" y="0"/>
                    </a:lnTo>
                    <a:lnTo>
                      <a:pt x="61" y="4"/>
                    </a:lnTo>
                    <a:lnTo>
                      <a:pt x="75" y="9"/>
                    </a:lnTo>
                    <a:lnTo>
                      <a:pt x="77" y="9"/>
                    </a:lnTo>
                    <a:lnTo>
                      <a:pt x="81" y="11"/>
                    </a:lnTo>
                    <a:lnTo>
                      <a:pt x="85" y="15"/>
                    </a:lnTo>
                    <a:lnTo>
                      <a:pt x="88" y="18"/>
                    </a:lnTo>
                    <a:lnTo>
                      <a:pt x="90" y="25"/>
                    </a:lnTo>
                    <a:lnTo>
                      <a:pt x="92" y="28"/>
                    </a:lnTo>
                    <a:lnTo>
                      <a:pt x="95" y="30"/>
                    </a:lnTo>
                    <a:lnTo>
                      <a:pt x="99" y="31"/>
                    </a:lnTo>
                    <a:lnTo>
                      <a:pt x="103" y="30"/>
                    </a:lnTo>
                    <a:lnTo>
                      <a:pt x="104" y="28"/>
                    </a:lnTo>
                    <a:lnTo>
                      <a:pt x="105" y="23"/>
                    </a:lnTo>
                    <a:lnTo>
                      <a:pt x="106" y="21"/>
                    </a:lnTo>
                    <a:lnTo>
                      <a:pt x="107" y="21"/>
                    </a:lnTo>
                    <a:lnTo>
                      <a:pt x="108" y="22"/>
                    </a:lnTo>
                    <a:lnTo>
                      <a:pt x="109" y="25"/>
                    </a:lnTo>
                    <a:lnTo>
                      <a:pt x="109" y="28"/>
                    </a:lnTo>
                    <a:lnTo>
                      <a:pt x="109" y="32"/>
                    </a:lnTo>
                    <a:lnTo>
                      <a:pt x="110" y="35"/>
                    </a:lnTo>
                    <a:lnTo>
                      <a:pt x="112" y="38"/>
                    </a:lnTo>
                    <a:lnTo>
                      <a:pt x="114" y="41"/>
                    </a:lnTo>
                    <a:lnTo>
                      <a:pt x="117" y="41"/>
                    </a:lnTo>
                    <a:lnTo>
                      <a:pt x="121" y="40"/>
                    </a:lnTo>
                    <a:lnTo>
                      <a:pt x="122" y="39"/>
                    </a:lnTo>
                    <a:lnTo>
                      <a:pt x="122" y="34"/>
                    </a:lnTo>
                    <a:lnTo>
                      <a:pt x="122" y="31"/>
                    </a:lnTo>
                    <a:lnTo>
                      <a:pt x="122" y="28"/>
                    </a:lnTo>
                    <a:lnTo>
                      <a:pt x="124" y="27"/>
                    </a:lnTo>
                    <a:lnTo>
                      <a:pt x="127" y="28"/>
                    </a:lnTo>
                    <a:lnTo>
                      <a:pt x="131" y="30"/>
                    </a:lnTo>
                    <a:lnTo>
                      <a:pt x="134" y="34"/>
                    </a:lnTo>
                    <a:lnTo>
                      <a:pt x="135" y="38"/>
                    </a:lnTo>
                    <a:lnTo>
                      <a:pt x="135" y="41"/>
                    </a:lnTo>
                    <a:lnTo>
                      <a:pt x="134" y="42"/>
                    </a:lnTo>
                    <a:lnTo>
                      <a:pt x="133" y="43"/>
                    </a:lnTo>
                    <a:lnTo>
                      <a:pt x="133" y="44"/>
                    </a:lnTo>
                    <a:lnTo>
                      <a:pt x="133" y="44"/>
                    </a:lnTo>
                    <a:lnTo>
                      <a:pt x="133" y="45"/>
                    </a:lnTo>
                    <a:lnTo>
                      <a:pt x="137" y="45"/>
                    </a:lnTo>
                    <a:lnTo>
                      <a:pt x="140" y="44"/>
                    </a:lnTo>
                    <a:lnTo>
                      <a:pt x="144" y="42"/>
                    </a:lnTo>
                    <a:lnTo>
                      <a:pt x="148" y="42"/>
                    </a:lnTo>
                    <a:lnTo>
                      <a:pt x="150" y="43"/>
                    </a:lnTo>
                    <a:lnTo>
                      <a:pt x="151" y="44"/>
                    </a:lnTo>
                    <a:lnTo>
                      <a:pt x="149" y="47"/>
                    </a:lnTo>
                    <a:lnTo>
                      <a:pt x="144" y="51"/>
                    </a:lnTo>
                    <a:lnTo>
                      <a:pt x="142" y="53"/>
                    </a:lnTo>
                    <a:lnTo>
                      <a:pt x="144" y="54"/>
                    </a:lnTo>
                    <a:lnTo>
                      <a:pt x="145" y="55"/>
                    </a:lnTo>
                    <a:lnTo>
                      <a:pt x="150" y="54"/>
                    </a:lnTo>
                    <a:lnTo>
                      <a:pt x="152" y="54"/>
                    </a:lnTo>
                    <a:lnTo>
                      <a:pt x="155" y="55"/>
                    </a:lnTo>
                    <a:lnTo>
                      <a:pt x="158" y="56"/>
                    </a:lnTo>
                    <a:lnTo>
                      <a:pt x="161" y="58"/>
                    </a:lnTo>
                    <a:lnTo>
                      <a:pt x="170" y="64"/>
                    </a:lnTo>
                    <a:lnTo>
                      <a:pt x="172" y="65"/>
                    </a:lnTo>
                    <a:lnTo>
                      <a:pt x="172" y="65"/>
                    </a:lnTo>
                    <a:lnTo>
                      <a:pt x="173" y="65"/>
                    </a:lnTo>
                    <a:lnTo>
                      <a:pt x="174" y="66"/>
                    </a:lnTo>
                    <a:lnTo>
                      <a:pt x="174" y="65"/>
                    </a:lnTo>
                    <a:lnTo>
                      <a:pt x="174" y="64"/>
                    </a:lnTo>
                    <a:lnTo>
                      <a:pt x="174" y="63"/>
                    </a:lnTo>
                    <a:lnTo>
                      <a:pt x="173" y="62"/>
                    </a:lnTo>
                    <a:lnTo>
                      <a:pt x="172" y="61"/>
                    </a:lnTo>
                    <a:lnTo>
                      <a:pt x="173" y="61"/>
                    </a:lnTo>
                    <a:lnTo>
                      <a:pt x="175" y="60"/>
                    </a:lnTo>
                    <a:lnTo>
                      <a:pt x="178" y="60"/>
                    </a:lnTo>
                    <a:lnTo>
                      <a:pt x="181" y="61"/>
                    </a:lnTo>
                    <a:lnTo>
                      <a:pt x="182" y="61"/>
                    </a:lnTo>
                    <a:lnTo>
                      <a:pt x="185" y="62"/>
                    </a:lnTo>
                    <a:lnTo>
                      <a:pt x="190" y="65"/>
                    </a:lnTo>
                    <a:lnTo>
                      <a:pt x="191" y="67"/>
                    </a:lnTo>
                    <a:lnTo>
                      <a:pt x="190" y="67"/>
                    </a:lnTo>
                    <a:lnTo>
                      <a:pt x="192" y="67"/>
                    </a:lnTo>
                    <a:lnTo>
                      <a:pt x="193" y="68"/>
                    </a:lnTo>
                    <a:lnTo>
                      <a:pt x="193" y="69"/>
                    </a:lnTo>
                    <a:lnTo>
                      <a:pt x="194" y="70"/>
                    </a:lnTo>
                    <a:lnTo>
                      <a:pt x="196" y="70"/>
                    </a:lnTo>
                    <a:lnTo>
                      <a:pt x="199" y="69"/>
                    </a:lnTo>
                    <a:lnTo>
                      <a:pt x="207" y="69"/>
                    </a:lnTo>
                    <a:lnTo>
                      <a:pt x="213" y="71"/>
                    </a:lnTo>
                    <a:lnTo>
                      <a:pt x="213" y="71"/>
                    </a:lnTo>
                    <a:lnTo>
                      <a:pt x="209" y="71"/>
                    </a:lnTo>
                    <a:lnTo>
                      <a:pt x="208" y="72"/>
                    </a:lnTo>
                    <a:lnTo>
                      <a:pt x="208" y="72"/>
                    </a:lnTo>
                    <a:lnTo>
                      <a:pt x="208" y="72"/>
                    </a:lnTo>
                    <a:lnTo>
                      <a:pt x="209" y="74"/>
                    </a:lnTo>
                    <a:lnTo>
                      <a:pt x="211" y="74"/>
                    </a:lnTo>
                    <a:lnTo>
                      <a:pt x="214" y="75"/>
                    </a:lnTo>
                    <a:lnTo>
                      <a:pt x="217" y="77"/>
                    </a:lnTo>
                    <a:lnTo>
                      <a:pt x="217" y="79"/>
                    </a:lnTo>
                    <a:lnTo>
                      <a:pt x="216" y="81"/>
                    </a:lnTo>
                    <a:lnTo>
                      <a:pt x="214" y="81"/>
                    </a:lnTo>
                    <a:lnTo>
                      <a:pt x="210" y="80"/>
                    </a:lnTo>
                    <a:lnTo>
                      <a:pt x="208" y="80"/>
                    </a:lnTo>
                    <a:lnTo>
                      <a:pt x="207" y="81"/>
                    </a:lnTo>
                    <a:lnTo>
                      <a:pt x="208" y="86"/>
                    </a:lnTo>
                    <a:lnTo>
                      <a:pt x="210" y="91"/>
                    </a:lnTo>
                    <a:lnTo>
                      <a:pt x="211" y="95"/>
                    </a:lnTo>
                    <a:lnTo>
                      <a:pt x="211" y="96"/>
                    </a:lnTo>
                    <a:lnTo>
                      <a:pt x="210" y="97"/>
                    </a:lnTo>
                    <a:lnTo>
                      <a:pt x="210" y="97"/>
                    </a:lnTo>
                    <a:lnTo>
                      <a:pt x="209" y="97"/>
                    </a:lnTo>
                    <a:lnTo>
                      <a:pt x="206" y="93"/>
                    </a:lnTo>
                    <a:lnTo>
                      <a:pt x="204" y="88"/>
                    </a:lnTo>
                    <a:lnTo>
                      <a:pt x="201" y="83"/>
                    </a:lnTo>
                    <a:lnTo>
                      <a:pt x="197" y="80"/>
                    </a:lnTo>
                    <a:lnTo>
                      <a:pt x="195" y="80"/>
                    </a:lnTo>
                    <a:lnTo>
                      <a:pt x="194" y="81"/>
                    </a:lnTo>
                    <a:lnTo>
                      <a:pt x="193" y="82"/>
                    </a:lnTo>
                    <a:lnTo>
                      <a:pt x="193" y="84"/>
                    </a:lnTo>
                    <a:lnTo>
                      <a:pt x="192" y="85"/>
                    </a:lnTo>
                    <a:lnTo>
                      <a:pt x="191" y="87"/>
                    </a:lnTo>
                    <a:lnTo>
                      <a:pt x="190" y="88"/>
                    </a:lnTo>
                    <a:lnTo>
                      <a:pt x="185" y="93"/>
                    </a:lnTo>
                    <a:lnTo>
                      <a:pt x="179" y="98"/>
                    </a:lnTo>
                    <a:lnTo>
                      <a:pt x="180" y="98"/>
                    </a:lnTo>
                    <a:lnTo>
                      <a:pt x="181" y="97"/>
                    </a:lnTo>
                    <a:lnTo>
                      <a:pt x="181" y="97"/>
                    </a:lnTo>
                    <a:lnTo>
                      <a:pt x="182" y="96"/>
                    </a:lnTo>
                    <a:lnTo>
                      <a:pt x="183" y="96"/>
                    </a:lnTo>
                    <a:lnTo>
                      <a:pt x="185" y="97"/>
                    </a:lnTo>
                    <a:lnTo>
                      <a:pt x="186" y="98"/>
                    </a:lnTo>
                    <a:lnTo>
                      <a:pt x="187" y="100"/>
                    </a:lnTo>
                    <a:lnTo>
                      <a:pt x="189" y="101"/>
                    </a:lnTo>
                    <a:lnTo>
                      <a:pt x="190" y="103"/>
                    </a:lnTo>
                    <a:lnTo>
                      <a:pt x="192" y="105"/>
                    </a:lnTo>
                    <a:lnTo>
                      <a:pt x="195" y="106"/>
                    </a:lnTo>
                    <a:lnTo>
                      <a:pt x="197" y="107"/>
                    </a:lnTo>
                    <a:lnTo>
                      <a:pt x="199" y="106"/>
                    </a:lnTo>
                    <a:lnTo>
                      <a:pt x="203" y="104"/>
                    </a:lnTo>
                    <a:lnTo>
                      <a:pt x="204" y="103"/>
                    </a:lnTo>
                    <a:lnTo>
                      <a:pt x="206" y="104"/>
                    </a:lnTo>
                    <a:lnTo>
                      <a:pt x="209" y="108"/>
                    </a:lnTo>
                    <a:lnTo>
                      <a:pt x="209" y="109"/>
                    </a:lnTo>
                    <a:lnTo>
                      <a:pt x="208" y="109"/>
                    </a:lnTo>
                    <a:lnTo>
                      <a:pt x="206" y="111"/>
                    </a:lnTo>
                    <a:lnTo>
                      <a:pt x="207" y="111"/>
                    </a:lnTo>
                    <a:lnTo>
                      <a:pt x="210" y="112"/>
                    </a:lnTo>
                    <a:lnTo>
                      <a:pt x="213" y="112"/>
                    </a:lnTo>
                    <a:lnTo>
                      <a:pt x="216" y="113"/>
                    </a:lnTo>
                    <a:lnTo>
                      <a:pt x="219" y="117"/>
                    </a:lnTo>
                    <a:lnTo>
                      <a:pt x="222" y="120"/>
                    </a:lnTo>
                    <a:lnTo>
                      <a:pt x="225" y="125"/>
                    </a:lnTo>
                    <a:lnTo>
                      <a:pt x="227" y="130"/>
                    </a:lnTo>
                    <a:lnTo>
                      <a:pt x="227" y="135"/>
                    </a:lnTo>
                    <a:lnTo>
                      <a:pt x="227" y="140"/>
                    </a:lnTo>
                    <a:lnTo>
                      <a:pt x="225" y="145"/>
                    </a:lnTo>
                    <a:lnTo>
                      <a:pt x="221" y="148"/>
                    </a:lnTo>
                    <a:lnTo>
                      <a:pt x="216" y="151"/>
                    </a:lnTo>
                    <a:lnTo>
                      <a:pt x="211" y="151"/>
                    </a:lnTo>
                    <a:lnTo>
                      <a:pt x="207" y="150"/>
                    </a:lnTo>
                    <a:lnTo>
                      <a:pt x="203" y="147"/>
                    </a:lnTo>
                    <a:lnTo>
                      <a:pt x="195" y="142"/>
                    </a:lnTo>
                    <a:lnTo>
                      <a:pt x="191" y="140"/>
                    </a:lnTo>
                    <a:lnTo>
                      <a:pt x="184" y="138"/>
                    </a:lnTo>
                    <a:lnTo>
                      <a:pt x="178" y="137"/>
                    </a:lnTo>
                    <a:lnTo>
                      <a:pt x="170" y="136"/>
                    </a:lnTo>
                    <a:lnTo>
                      <a:pt x="164" y="134"/>
                    </a:lnTo>
                    <a:lnTo>
                      <a:pt x="164" y="134"/>
                    </a:lnTo>
                    <a:lnTo>
                      <a:pt x="164" y="133"/>
                    </a:lnTo>
                    <a:lnTo>
                      <a:pt x="165" y="133"/>
                    </a:lnTo>
                    <a:lnTo>
                      <a:pt x="168" y="132"/>
                    </a:lnTo>
                    <a:lnTo>
                      <a:pt x="170" y="131"/>
                    </a:lnTo>
                    <a:lnTo>
                      <a:pt x="170" y="131"/>
                    </a:lnTo>
                    <a:lnTo>
                      <a:pt x="169" y="130"/>
                    </a:lnTo>
                    <a:lnTo>
                      <a:pt x="165" y="129"/>
                    </a:lnTo>
                    <a:lnTo>
                      <a:pt x="161" y="127"/>
                    </a:lnTo>
                    <a:lnTo>
                      <a:pt x="156" y="125"/>
                    </a:lnTo>
                    <a:lnTo>
                      <a:pt x="152" y="124"/>
                    </a:lnTo>
                    <a:lnTo>
                      <a:pt x="149" y="123"/>
                    </a:lnTo>
                    <a:lnTo>
                      <a:pt x="132" y="118"/>
                    </a:lnTo>
                    <a:lnTo>
                      <a:pt x="135" y="115"/>
                    </a:lnTo>
                    <a:lnTo>
                      <a:pt x="137" y="110"/>
                    </a:lnTo>
                    <a:lnTo>
                      <a:pt x="140" y="106"/>
                    </a:lnTo>
                    <a:lnTo>
                      <a:pt x="146" y="101"/>
                    </a:lnTo>
                    <a:lnTo>
                      <a:pt x="153" y="96"/>
                    </a:lnTo>
                    <a:lnTo>
                      <a:pt x="155" y="94"/>
                    </a:lnTo>
                    <a:lnTo>
                      <a:pt x="159" y="92"/>
                    </a:lnTo>
                    <a:lnTo>
                      <a:pt x="161" y="90"/>
                    </a:lnTo>
                    <a:lnTo>
                      <a:pt x="162" y="87"/>
                    </a:lnTo>
                    <a:lnTo>
                      <a:pt x="162" y="84"/>
                    </a:lnTo>
                    <a:lnTo>
                      <a:pt x="160" y="82"/>
                    </a:lnTo>
                    <a:lnTo>
                      <a:pt x="157" y="81"/>
                    </a:lnTo>
                    <a:lnTo>
                      <a:pt x="153" y="81"/>
                    </a:lnTo>
                    <a:lnTo>
                      <a:pt x="144" y="80"/>
                    </a:lnTo>
                    <a:lnTo>
                      <a:pt x="139" y="79"/>
                    </a:lnTo>
                    <a:lnTo>
                      <a:pt x="136" y="78"/>
                    </a:lnTo>
                    <a:lnTo>
                      <a:pt x="132" y="75"/>
                    </a:lnTo>
                    <a:lnTo>
                      <a:pt x="128" y="70"/>
                    </a:lnTo>
                    <a:lnTo>
                      <a:pt x="124" y="66"/>
                    </a:lnTo>
                    <a:lnTo>
                      <a:pt x="123" y="65"/>
                    </a:lnTo>
                    <a:lnTo>
                      <a:pt x="122" y="65"/>
                    </a:lnTo>
                    <a:lnTo>
                      <a:pt x="120" y="66"/>
                    </a:lnTo>
                    <a:lnTo>
                      <a:pt x="119" y="66"/>
                    </a:lnTo>
                    <a:lnTo>
                      <a:pt x="118" y="65"/>
                    </a:lnTo>
                    <a:lnTo>
                      <a:pt x="117" y="65"/>
                    </a:lnTo>
                    <a:lnTo>
                      <a:pt x="117" y="62"/>
                    </a:lnTo>
                    <a:lnTo>
                      <a:pt x="116" y="61"/>
                    </a:lnTo>
                    <a:lnTo>
                      <a:pt x="113" y="60"/>
                    </a:lnTo>
                    <a:lnTo>
                      <a:pt x="107" y="60"/>
                    </a:lnTo>
                    <a:lnTo>
                      <a:pt x="106" y="59"/>
                    </a:lnTo>
                    <a:lnTo>
                      <a:pt x="105" y="58"/>
                    </a:lnTo>
                    <a:lnTo>
                      <a:pt x="103" y="57"/>
                    </a:lnTo>
                    <a:lnTo>
                      <a:pt x="102" y="56"/>
                    </a:lnTo>
                    <a:lnTo>
                      <a:pt x="101" y="55"/>
                    </a:lnTo>
                    <a:lnTo>
                      <a:pt x="96" y="53"/>
                    </a:lnTo>
                    <a:lnTo>
                      <a:pt x="92" y="51"/>
                    </a:lnTo>
                    <a:lnTo>
                      <a:pt x="91" y="50"/>
                    </a:lnTo>
                    <a:lnTo>
                      <a:pt x="90" y="50"/>
                    </a:lnTo>
                    <a:lnTo>
                      <a:pt x="90" y="48"/>
                    </a:lnTo>
                    <a:lnTo>
                      <a:pt x="89" y="48"/>
                    </a:lnTo>
                    <a:lnTo>
                      <a:pt x="88" y="47"/>
                    </a:lnTo>
                    <a:lnTo>
                      <a:pt x="83" y="43"/>
                    </a:lnTo>
                    <a:lnTo>
                      <a:pt x="80" y="40"/>
                    </a:lnTo>
                    <a:lnTo>
                      <a:pt x="76" y="38"/>
                    </a:lnTo>
                    <a:lnTo>
                      <a:pt x="71" y="38"/>
                    </a:lnTo>
                    <a:lnTo>
                      <a:pt x="68" y="40"/>
                    </a:lnTo>
                    <a:lnTo>
                      <a:pt x="67" y="42"/>
                    </a:lnTo>
                    <a:lnTo>
                      <a:pt x="66" y="46"/>
                    </a:lnTo>
                    <a:lnTo>
                      <a:pt x="65" y="49"/>
                    </a:lnTo>
                    <a:lnTo>
                      <a:pt x="63" y="52"/>
                    </a:lnTo>
                    <a:lnTo>
                      <a:pt x="63" y="52"/>
                    </a:lnTo>
                    <a:lnTo>
                      <a:pt x="62" y="52"/>
                    </a:lnTo>
                    <a:lnTo>
                      <a:pt x="59" y="51"/>
                    </a:lnTo>
                    <a:lnTo>
                      <a:pt x="58" y="50"/>
                    </a:lnTo>
                    <a:lnTo>
                      <a:pt x="58" y="51"/>
                    </a:lnTo>
                    <a:lnTo>
                      <a:pt x="56" y="52"/>
                    </a:lnTo>
                    <a:lnTo>
                      <a:pt x="55" y="52"/>
                    </a:lnTo>
                    <a:lnTo>
                      <a:pt x="38" y="48"/>
                    </a:lnTo>
                    <a:lnTo>
                      <a:pt x="21" y="43"/>
                    </a:lnTo>
                    <a:lnTo>
                      <a:pt x="4" y="37"/>
                    </a:lnTo>
                    <a:lnTo>
                      <a:pt x="1" y="35"/>
                    </a:lnTo>
                    <a:lnTo>
                      <a:pt x="0" y="31"/>
                    </a:lnTo>
                    <a:lnTo>
                      <a:pt x="0" y="27"/>
                    </a:lnTo>
                    <a:lnTo>
                      <a:pt x="5" y="18"/>
                    </a:lnTo>
                    <a:lnTo>
                      <a:pt x="11" y="9"/>
                    </a:lnTo>
                    <a:lnTo>
                      <a:pt x="18" y="1"/>
                    </a:lnTo>
                    <a:lnTo>
                      <a:pt x="20"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131"/>
              <p:cNvSpPr>
                <a:spLocks/>
              </p:cNvSpPr>
              <p:nvPr/>
            </p:nvSpPr>
            <p:spPr bwMode="auto">
              <a:xfrm>
                <a:off x="4635500" y="2014538"/>
                <a:ext cx="7938" cy="3175"/>
              </a:xfrm>
              <a:custGeom>
                <a:avLst/>
                <a:gdLst/>
                <a:ahLst/>
                <a:cxnLst>
                  <a:cxn ang="0">
                    <a:pos x="0" y="0"/>
                  </a:cxn>
                  <a:cxn ang="0">
                    <a:pos x="5" y="1"/>
                  </a:cxn>
                  <a:cxn ang="0">
                    <a:pos x="4" y="2"/>
                  </a:cxn>
                  <a:cxn ang="0">
                    <a:pos x="3" y="2"/>
                  </a:cxn>
                  <a:cxn ang="0">
                    <a:pos x="1" y="2"/>
                  </a:cxn>
                  <a:cxn ang="0">
                    <a:pos x="1" y="1"/>
                  </a:cxn>
                  <a:cxn ang="0">
                    <a:pos x="0" y="1"/>
                  </a:cxn>
                  <a:cxn ang="0">
                    <a:pos x="0" y="0"/>
                  </a:cxn>
                </a:cxnLst>
                <a:rect l="0" t="0" r="r" b="b"/>
                <a:pathLst>
                  <a:path w="5" h="2">
                    <a:moveTo>
                      <a:pt x="0" y="0"/>
                    </a:moveTo>
                    <a:lnTo>
                      <a:pt x="5" y="1"/>
                    </a:lnTo>
                    <a:lnTo>
                      <a:pt x="4" y="2"/>
                    </a:lnTo>
                    <a:lnTo>
                      <a:pt x="3" y="2"/>
                    </a:lnTo>
                    <a:lnTo>
                      <a:pt x="1" y="2"/>
                    </a:lnTo>
                    <a:lnTo>
                      <a:pt x="1" y="1"/>
                    </a:lnTo>
                    <a:lnTo>
                      <a:pt x="0" y="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132"/>
              <p:cNvSpPr>
                <a:spLocks/>
              </p:cNvSpPr>
              <p:nvPr/>
            </p:nvSpPr>
            <p:spPr bwMode="auto">
              <a:xfrm>
                <a:off x="4606925" y="2001838"/>
                <a:ext cx="28575" cy="12700"/>
              </a:xfrm>
              <a:custGeom>
                <a:avLst/>
                <a:gdLst/>
                <a:ahLst/>
                <a:cxnLst>
                  <a:cxn ang="0">
                    <a:pos x="1" y="0"/>
                  </a:cxn>
                  <a:cxn ang="0">
                    <a:pos x="4" y="0"/>
                  </a:cxn>
                  <a:cxn ang="0">
                    <a:pos x="8" y="1"/>
                  </a:cxn>
                  <a:cxn ang="0">
                    <a:pos x="12" y="2"/>
                  </a:cxn>
                  <a:cxn ang="0">
                    <a:pos x="15" y="3"/>
                  </a:cxn>
                  <a:cxn ang="0">
                    <a:pos x="16" y="3"/>
                  </a:cxn>
                  <a:cxn ang="0">
                    <a:pos x="17" y="4"/>
                  </a:cxn>
                  <a:cxn ang="0">
                    <a:pos x="18" y="8"/>
                  </a:cxn>
                  <a:cxn ang="0">
                    <a:pos x="1" y="1"/>
                  </a:cxn>
                  <a:cxn ang="0">
                    <a:pos x="0" y="0"/>
                  </a:cxn>
                  <a:cxn ang="0">
                    <a:pos x="1" y="0"/>
                  </a:cxn>
                </a:cxnLst>
                <a:rect l="0" t="0" r="r" b="b"/>
                <a:pathLst>
                  <a:path w="18" h="8">
                    <a:moveTo>
                      <a:pt x="1" y="0"/>
                    </a:moveTo>
                    <a:lnTo>
                      <a:pt x="4" y="0"/>
                    </a:lnTo>
                    <a:lnTo>
                      <a:pt x="8" y="1"/>
                    </a:lnTo>
                    <a:lnTo>
                      <a:pt x="12" y="2"/>
                    </a:lnTo>
                    <a:lnTo>
                      <a:pt x="15" y="3"/>
                    </a:lnTo>
                    <a:lnTo>
                      <a:pt x="16" y="3"/>
                    </a:lnTo>
                    <a:lnTo>
                      <a:pt x="17" y="4"/>
                    </a:lnTo>
                    <a:lnTo>
                      <a:pt x="18" y="8"/>
                    </a:lnTo>
                    <a:lnTo>
                      <a:pt x="1" y="1"/>
                    </a:lnTo>
                    <a:lnTo>
                      <a:pt x="0" y="0"/>
                    </a:lnTo>
                    <a:lnTo>
                      <a:pt x="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133"/>
              <p:cNvSpPr>
                <a:spLocks noEditPoints="1"/>
              </p:cNvSpPr>
              <p:nvPr/>
            </p:nvSpPr>
            <p:spPr bwMode="auto">
              <a:xfrm>
                <a:off x="5018087" y="1773238"/>
                <a:ext cx="84138" cy="61913"/>
              </a:xfrm>
              <a:custGeom>
                <a:avLst/>
                <a:gdLst/>
                <a:ahLst/>
                <a:cxnLst>
                  <a:cxn ang="0">
                    <a:pos x="22" y="26"/>
                  </a:cxn>
                  <a:cxn ang="0">
                    <a:pos x="23" y="26"/>
                  </a:cxn>
                  <a:cxn ang="0">
                    <a:pos x="22" y="26"/>
                  </a:cxn>
                  <a:cxn ang="0">
                    <a:pos x="8" y="0"/>
                  </a:cxn>
                  <a:cxn ang="0">
                    <a:pos x="8" y="0"/>
                  </a:cxn>
                  <a:cxn ang="0">
                    <a:pos x="9" y="0"/>
                  </a:cxn>
                  <a:cxn ang="0">
                    <a:pos x="10" y="1"/>
                  </a:cxn>
                  <a:cxn ang="0">
                    <a:pos x="12" y="1"/>
                  </a:cxn>
                  <a:cxn ang="0">
                    <a:pos x="13" y="1"/>
                  </a:cxn>
                  <a:cxn ang="0">
                    <a:pos x="14" y="2"/>
                  </a:cxn>
                  <a:cxn ang="0">
                    <a:pos x="21" y="4"/>
                  </a:cxn>
                  <a:cxn ang="0">
                    <a:pos x="28" y="6"/>
                  </a:cxn>
                  <a:cxn ang="0">
                    <a:pos x="35" y="9"/>
                  </a:cxn>
                  <a:cxn ang="0">
                    <a:pos x="41" y="14"/>
                  </a:cxn>
                  <a:cxn ang="0">
                    <a:pos x="41" y="15"/>
                  </a:cxn>
                  <a:cxn ang="0">
                    <a:pos x="41" y="16"/>
                  </a:cxn>
                  <a:cxn ang="0">
                    <a:pos x="41" y="17"/>
                  </a:cxn>
                  <a:cxn ang="0">
                    <a:pos x="42" y="19"/>
                  </a:cxn>
                  <a:cxn ang="0">
                    <a:pos x="47" y="22"/>
                  </a:cxn>
                  <a:cxn ang="0">
                    <a:pos x="48" y="24"/>
                  </a:cxn>
                  <a:cxn ang="0">
                    <a:pos x="50" y="26"/>
                  </a:cxn>
                  <a:cxn ang="0">
                    <a:pos x="52" y="29"/>
                  </a:cxn>
                  <a:cxn ang="0">
                    <a:pos x="53" y="31"/>
                  </a:cxn>
                  <a:cxn ang="0">
                    <a:pos x="53" y="33"/>
                  </a:cxn>
                  <a:cxn ang="0">
                    <a:pos x="51" y="36"/>
                  </a:cxn>
                  <a:cxn ang="0">
                    <a:pos x="48" y="37"/>
                  </a:cxn>
                  <a:cxn ang="0">
                    <a:pos x="43" y="39"/>
                  </a:cxn>
                  <a:cxn ang="0">
                    <a:pos x="28" y="39"/>
                  </a:cxn>
                  <a:cxn ang="0">
                    <a:pos x="24" y="37"/>
                  </a:cxn>
                  <a:cxn ang="0">
                    <a:pos x="22" y="35"/>
                  </a:cxn>
                  <a:cxn ang="0">
                    <a:pos x="21" y="33"/>
                  </a:cxn>
                  <a:cxn ang="0">
                    <a:pos x="21" y="30"/>
                  </a:cxn>
                  <a:cxn ang="0">
                    <a:pos x="20" y="27"/>
                  </a:cxn>
                  <a:cxn ang="0">
                    <a:pos x="18" y="26"/>
                  </a:cxn>
                  <a:cxn ang="0">
                    <a:pos x="17" y="26"/>
                  </a:cxn>
                  <a:cxn ang="0">
                    <a:pos x="15" y="29"/>
                  </a:cxn>
                  <a:cxn ang="0">
                    <a:pos x="15" y="30"/>
                  </a:cxn>
                  <a:cxn ang="0">
                    <a:pos x="14" y="32"/>
                  </a:cxn>
                  <a:cxn ang="0">
                    <a:pos x="14" y="33"/>
                  </a:cxn>
                  <a:cxn ang="0">
                    <a:pos x="13" y="33"/>
                  </a:cxn>
                  <a:cxn ang="0">
                    <a:pos x="7" y="30"/>
                  </a:cxn>
                  <a:cxn ang="0">
                    <a:pos x="3" y="28"/>
                  </a:cxn>
                  <a:cxn ang="0">
                    <a:pos x="1" y="24"/>
                  </a:cxn>
                  <a:cxn ang="0">
                    <a:pos x="0" y="21"/>
                  </a:cxn>
                  <a:cxn ang="0">
                    <a:pos x="1" y="20"/>
                  </a:cxn>
                  <a:cxn ang="0">
                    <a:pos x="5" y="19"/>
                  </a:cxn>
                  <a:cxn ang="0">
                    <a:pos x="10" y="19"/>
                  </a:cxn>
                  <a:cxn ang="0">
                    <a:pos x="14" y="21"/>
                  </a:cxn>
                  <a:cxn ang="0">
                    <a:pos x="19" y="24"/>
                  </a:cxn>
                  <a:cxn ang="0">
                    <a:pos x="21" y="25"/>
                  </a:cxn>
                  <a:cxn ang="0">
                    <a:pos x="20" y="24"/>
                  </a:cxn>
                  <a:cxn ang="0">
                    <a:pos x="19" y="23"/>
                  </a:cxn>
                  <a:cxn ang="0">
                    <a:pos x="18" y="22"/>
                  </a:cxn>
                  <a:cxn ang="0">
                    <a:pos x="17" y="22"/>
                  </a:cxn>
                  <a:cxn ang="0">
                    <a:pos x="20" y="22"/>
                  </a:cxn>
                  <a:cxn ang="0">
                    <a:pos x="20" y="21"/>
                  </a:cxn>
                  <a:cxn ang="0">
                    <a:pos x="16" y="16"/>
                  </a:cxn>
                  <a:cxn ang="0">
                    <a:pos x="13" y="11"/>
                  </a:cxn>
                  <a:cxn ang="0">
                    <a:pos x="9" y="6"/>
                  </a:cxn>
                  <a:cxn ang="0">
                    <a:pos x="7" y="1"/>
                  </a:cxn>
                  <a:cxn ang="0">
                    <a:pos x="7" y="0"/>
                  </a:cxn>
                  <a:cxn ang="0">
                    <a:pos x="8" y="0"/>
                  </a:cxn>
                </a:cxnLst>
                <a:rect l="0" t="0" r="r" b="b"/>
                <a:pathLst>
                  <a:path w="53" h="39">
                    <a:moveTo>
                      <a:pt x="22" y="26"/>
                    </a:moveTo>
                    <a:lnTo>
                      <a:pt x="23" y="26"/>
                    </a:lnTo>
                    <a:lnTo>
                      <a:pt x="22" y="26"/>
                    </a:lnTo>
                    <a:close/>
                    <a:moveTo>
                      <a:pt x="8" y="0"/>
                    </a:moveTo>
                    <a:lnTo>
                      <a:pt x="8" y="0"/>
                    </a:lnTo>
                    <a:lnTo>
                      <a:pt x="9" y="0"/>
                    </a:lnTo>
                    <a:lnTo>
                      <a:pt x="10" y="1"/>
                    </a:lnTo>
                    <a:lnTo>
                      <a:pt x="12" y="1"/>
                    </a:lnTo>
                    <a:lnTo>
                      <a:pt x="13" y="1"/>
                    </a:lnTo>
                    <a:lnTo>
                      <a:pt x="14" y="2"/>
                    </a:lnTo>
                    <a:lnTo>
                      <a:pt x="21" y="4"/>
                    </a:lnTo>
                    <a:lnTo>
                      <a:pt x="28" y="6"/>
                    </a:lnTo>
                    <a:lnTo>
                      <a:pt x="35" y="9"/>
                    </a:lnTo>
                    <a:lnTo>
                      <a:pt x="41" y="14"/>
                    </a:lnTo>
                    <a:lnTo>
                      <a:pt x="41" y="15"/>
                    </a:lnTo>
                    <a:lnTo>
                      <a:pt x="41" y="16"/>
                    </a:lnTo>
                    <a:lnTo>
                      <a:pt x="41" y="17"/>
                    </a:lnTo>
                    <a:lnTo>
                      <a:pt x="42" y="19"/>
                    </a:lnTo>
                    <a:lnTo>
                      <a:pt x="47" y="22"/>
                    </a:lnTo>
                    <a:lnTo>
                      <a:pt x="48" y="24"/>
                    </a:lnTo>
                    <a:lnTo>
                      <a:pt x="50" y="26"/>
                    </a:lnTo>
                    <a:lnTo>
                      <a:pt x="52" y="29"/>
                    </a:lnTo>
                    <a:lnTo>
                      <a:pt x="53" y="31"/>
                    </a:lnTo>
                    <a:lnTo>
                      <a:pt x="53" y="33"/>
                    </a:lnTo>
                    <a:lnTo>
                      <a:pt x="51" y="36"/>
                    </a:lnTo>
                    <a:lnTo>
                      <a:pt x="48" y="37"/>
                    </a:lnTo>
                    <a:lnTo>
                      <a:pt x="43" y="39"/>
                    </a:lnTo>
                    <a:lnTo>
                      <a:pt x="28" y="39"/>
                    </a:lnTo>
                    <a:lnTo>
                      <a:pt x="24" y="37"/>
                    </a:lnTo>
                    <a:lnTo>
                      <a:pt x="22" y="35"/>
                    </a:lnTo>
                    <a:lnTo>
                      <a:pt x="21" y="33"/>
                    </a:lnTo>
                    <a:lnTo>
                      <a:pt x="21" y="30"/>
                    </a:lnTo>
                    <a:lnTo>
                      <a:pt x="20" y="27"/>
                    </a:lnTo>
                    <a:lnTo>
                      <a:pt x="18" y="26"/>
                    </a:lnTo>
                    <a:lnTo>
                      <a:pt x="17" y="26"/>
                    </a:lnTo>
                    <a:lnTo>
                      <a:pt x="15" y="29"/>
                    </a:lnTo>
                    <a:lnTo>
                      <a:pt x="15" y="30"/>
                    </a:lnTo>
                    <a:lnTo>
                      <a:pt x="14" y="32"/>
                    </a:lnTo>
                    <a:lnTo>
                      <a:pt x="14" y="33"/>
                    </a:lnTo>
                    <a:lnTo>
                      <a:pt x="13" y="33"/>
                    </a:lnTo>
                    <a:lnTo>
                      <a:pt x="7" y="30"/>
                    </a:lnTo>
                    <a:lnTo>
                      <a:pt x="3" y="28"/>
                    </a:lnTo>
                    <a:lnTo>
                      <a:pt x="1" y="24"/>
                    </a:lnTo>
                    <a:lnTo>
                      <a:pt x="0" y="21"/>
                    </a:lnTo>
                    <a:lnTo>
                      <a:pt x="1" y="20"/>
                    </a:lnTo>
                    <a:lnTo>
                      <a:pt x="5" y="19"/>
                    </a:lnTo>
                    <a:lnTo>
                      <a:pt x="10" y="19"/>
                    </a:lnTo>
                    <a:lnTo>
                      <a:pt x="14" y="21"/>
                    </a:lnTo>
                    <a:lnTo>
                      <a:pt x="19" y="24"/>
                    </a:lnTo>
                    <a:lnTo>
                      <a:pt x="21" y="25"/>
                    </a:lnTo>
                    <a:lnTo>
                      <a:pt x="20" y="24"/>
                    </a:lnTo>
                    <a:lnTo>
                      <a:pt x="19" y="23"/>
                    </a:lnTo>
                    <a:lnTo>
                      <a:pt x="18" y="22"/>
                    </a:lnTo>
                    <a:lnTo>
                      <a:pt x="17" y="22"/>
                    </a:lnTo>
                    <a:lnTo>
                      <a:pt x="20" y="22"/>
                    </a:lnTo>
                    <a:lnTo>
                      <a:pt x="20" y="21"/>
                    </a:lnTo>
                    <a:lnTo>
                      <a:pt x="16" y="16"/>
                    </a:lnTo>
                    <a:lnTo>
                      <a:pt x="13" y="11"/>
                    </a:lnTo>
                    <a:lnTo>
                      <a:pt x="9" y="6"/>
                    </a:lnTo>
                    <a:lnTo>
                      <a:pt x="7" y="1"/>
                    </a:lnTo>
                    <a:lnTo>
                      <a:pt x="7" y="0"/>
                    </a:lnTo>
                    <a:lnTo>
                      <a:pt x="8"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134"/>
              <p:cNvSpPr>
                <a:spLocks/>
              </p:cNvSpPr>
              <p:nvPr/>
            </p:nvSpPr>
            <p:spPr bwMode="auto">
              <a:xfrm>
                <a:off x="4491037" y="2011363"/>
                <a:ext cx="87313" cy="58738"/>
              </a:xfrm>
              <a:custGeom>
                <a:avLst/>
                <a:gdLst/>
                <a:ahLst/>
                <a:cxnLst>
                  <a:cxn ang="0">
                    <a:pos x="16" y="0"/>
                  </a:cxn>
                  <a:cxn ang="0">
                    <a:pos x="17" y="0"/>
                  </a:cxn>
                  <a:cxn ang="0">
                    <a:pos x="20" y="2"/>
                  </a:cxn>
                  <a:cxn ang="0">
                    <a:pos x="25" y="4"/>
                  </a:cxn>
                  <a:cxn ang="0">
                    <a:pos x="28" y="6"/>
                  </a:cxn>
                  <a:cxn ang="0">
                    <a:pos x="31" y="7"/>
                  </a:cxn>
                  <a:cxn ang="0">
                    <a:pos x="32" y="8"/>
                  </a:cxn>
                  <a:cxn ang="0">
                    <a:pos x="38" y="15"/>
                  </a:cxn>
                  <a:cxn ang="0">
                    <a:pos x="44" y="21"/>
                  </a:cxn>
                  <a:cxn ang="0">
                    <a:pos x="46" y="23"/>
                  </a:cxn>
                  <a:cxn ang="0">
                    <a:pos x="50" y="24"/>
                  </a:cxn>
                  <a:cxn ang="0">
                    <a:pos x="53" y="25"/>
                  </a:cxn>
                  <a:cxn ang="0">
                    <a:pos x="55" y="27"/>
                  </a:cxn>
                  <a:cxn ang="0">
                    <a:pos x="55" y="29"/>
                  </a:cxn>
                  <a:cxn ang="0">
                    <a:pos x="53" y="30"/>
                  </a:cxn>
                  <a:cxn ang="0">
                    <a:pos x="51" y="30"/>
                  </a:cxn>
                  <a:cxn ang="0">
                    <a:pos x="47" y="29"/>
                  </a:cxn>
                  <a:cxn ang="0">
                    <a:pos x="43" y="28"/>
                  </a:cxn>
                  <a:cxn ang="0">
                    <a:pos x="39" y="26"/>
                  </a:cxn>
                  <a:cxn ang="0">
                    <a:pos x="37" y="24"/>
                  </a:cxn>
                  <a:cxn ang="0">
                    <a:pos x="34" y="23"/>
                  </a:cxn>
                  <a:cxn ang="0">
                    <a:pos x="34" y="21"/>
                  </a:cxn>
                  <a:cxn ang="0">
                    <a:pos x="35" y="20"/>
                  </a:cxn>
                  <a:cxn ang="0">
                    <a:pos x="35" y="19"/>
                  </a:cxn>
                  <a:cxn ang="0">
                    <a:pos x="34" y="19"/>
                  </a:cxn>
                  <a:cxn ang="0">
                    <a:pos x="31" y="23"/>
                  </a:cxn>
                  <a:cxn ang="0">
                    <a:pos x="29" y="28"/>
                  </a:cxn>
                  <a:cxn ang="0">
                    <a:pos x="26" y="32"/>
                  </a:cxn>
                  <a:cxn ang="0">
                    <a:pos x="23" y="35"/>
                  </a:cxn>
                  <a:cxn ang="0">
                    <a:pos x="19" y="37"/>
                  </a:cxn>
                  <a:cxn ang="0">
                    <a:pos x="17" y="37"/>
                  </a:cxn>
                  <a:cxn ang="0">
                    <a:pos x="16" y="35"/>
                  </a:cxn>
                  <a:cxn ang="0">
                    <a:pos x="15" y="32"/>
                  </a:cxn>
                  <a:cxn ang="0">
                    <a:pos x="14" y="29"/>
                  </a:cxn>
                  <a:cxn ang="0">
                    <a:pos x="13" y="28"/>
                  </a:cxn>
                  <a:cxn ang="0">
                    <a:pos x="10" y="28"/>
                  </a:cxn>
                  <a:cxn ang="0">
                    <a:pos x="5" y="31"/>
                  </a:cxn>
                  <a:cxn ang="0">
                    <a:pos x="2" y="32"/>
                  </a:cxn>
                  <a:cxn ang="0">
                    <a:pos x="0" y="31"/>
                  </a:cxn>
                  <a:cxn ang="0">
                    <a:pos x="0" y="30"/>
                  </a:cxn>
                  <a:cxn ang="0">
                    <a:pos x="4" y="26"/>
                  </a:cxn>
                  <a:cxn ang="0">
                    <a:pos x="6" y="24"/>
                  </a:cxn>
                  <a:cxn ang="0">
                    <a:pos x="8" y="22"/>
                  </a:cxn>
                  <a:cxn ang="0">
                    <a:pos x="8" y="21"/>
                  </a:cxn>
                  <a:cxn ang="0">
                    <a:pos x="8" y="20"/>
                  </a:cxn>
                  <a:cxn ang="0">
                    <a:pos x="6" y="19"/>
                  </a:cxn>
                  <a:cxn ang="0">
                    <a:pos x="5" y="18"/>
                  </a:cxn>
                  <a:cxn ang="0">
                    <a:pos x="4" y="16"/>
                  </a:cxn>
                  <a:cxn ang="0">
                    <a:pos x="4" y="15"/>
                  </a:cxn>
                  <a:cxn ang="0">
                    <a:pos x="8" y="11"/>
                  </a:cxn>
                  <a:cxn ang="0">
                    <a:pos x="12" y="8"/>
                  </a:cxn>
                  <a:cxn ang="0">
                    <a:pos x="15" y="5"/>
                  </a:cxn>
                  <a:cxn ang="0">
                    <a:pos x="16" y="4"/>
                  </a:cxn>
                  <a:cxn ang="0">
                    <a:pos x="16" y="2"/>
                  </a:cxn>
                  <a:cxn ang="0">
                    <a:pos x="16" y="1"/>
                  </a:cxn>
                  <a:cxn ang="0">
                    <a:pos x="16" y="0"/>
                  </a:cxn>
                </a:cxnLst>
                <a:rect l="0" t="0" r="r" b="b"/>
                <a:pathLst>
                  <a:path w="55" h="37">
                    <a:moveTo>
                      <a:pt x="16" y="0"/>
                    </a:moveTo>
                    <a:lnTo>
                      <a:pt x="17" y="0"/>
                    </a:lnTo>
                    <a:lnTo>
                      <a:pt x="20" y="2"/>
                    </a:lnTo>
                    <a:lnTo>
                      <a:pt x="25" y="4"/>
                    </a:lnTo>
                    <a:lnTo>
                      <a:pt x="28" y="6"/>
                    </a:lnTo>
                    <a:lnTo>
                      <a:pt x="31" y="7"/>
                    </a:lnTo>
                    <a:lnTo>
                      <a:pt x="32" y="8"/>
                    </a:lnTo>
                    <a:lnTo>
                      <a:pt x="38" y="15"/>
                    </a:lnTo>
                    <a:lnTo>
                      <a:pt x="44" y="21"/>
                    </a:lnTo>
                    <a:lnTo>
                      <a:pt x="46" y="23"/>
                    </a:lnTo>
                    <a:lnTo>
                      <a:pt x="50" y="24"/>
                    </a:lnTo>
                    <a:lnTo>
                      <a:pt x="53" y="25"/>
                    </a:lnTo>
                    <a:lnTo>
                      <a:pt x="55" y="27"/>
                    </a:lnTo>
                    <a:lnTo>
                      <a:pt x="55" y="29"/>
                    </a:lnTo>
                    <a:lnTo>
                      <a:pt x="53" y="30"/>
                    </a:lnTo>
                    <a:lnTo>
                      <a:pt x="51" y="30"/>
                    </a:lnTo>
                    <a:lnTo>
                      <a:pt x="47" y="29"/>
                    </a:lnTo>
                    <a:lnTo>
                      <a:pt x="43" y="28"/>
                    </a:lnTo>
                    <a:lnTo>
                      <a:pt x="39" y="26"/>
                    </a:lnTo>
                    <a:lnTo>
                      <a:pt x="37" y="24"/>
                    </a:lnTo>
                    <a:lnTo>
                      <a:pt x="34" y="23"/>
                    </a:lnTo>
                    <a:lnTo>
                      <a:pt x="34" y="21"/>
                    </a:lnTo>
                    <a:lnTo>
                      <a:pt x="35" y="20"/>
                    </a:lnTo>
                    <a:lnTo>
                      <a:pt x="35" y="19"/>
                    </a:lnTo>
                    <a:lnTo>
                      <a:pt x="34" y="19"/>
                    </a:lnTo>
                    <a:lnTo>
                      <a:pt x="31" y="23"/>
                    </a:lnTo>
                    <a:lnTo>
                      <a:pt x="29" y="28"/>
                    </a:lnTo>
                    <a:lnTo>
                      <a:pt x="26" y="32"/>
                    </a:lnTo>
                    <a:lnTo>
                      <a:pt x="23" y="35"/>
                    </a:lnTo>
                    <a:lnTo>
                      <a:pt x="19" y="37"/>
                    </a:lnTo>
                    <a:lnTo>
                      <a:pt x="17" y="37"/>
                    </a:lnTo>
                    <a:lnTo>
                      <a:pt x="16" y="35"/>
                    </a:lnTo>
                    <a:lnTo>
                      <a:pt x="15" y="32"/>
                    </a:lnTo>
                    <a:lnTo>
                      <a:pt x="14" y="29"/>
                    </a:lnTo>
                    <a:lnTo>
                      <a:pt x="13" y="28"/>
                    </a:lnTo>
                    <a:lnTo>
                      <a:pt x="10" y="28"/>
                    </a:lnTo>
                    <a:lnTo>
                      <a:pt x="5" y="31"/>
                    </a:lnTo>
                    <a:lnTo>
                      <a:pt x="2" y="32"/>
                    </a:lnTo>
                    <a:lnTo>
                      <a:pt x="0" y="31"/>
                    </a:lnTo>
                    <a:lnTo>
                      <a:pt x="0" y="30"/>
                    </a:lnTo>
                    <a:lnTo>
                      <a:pt x="4" y="26"/>
                    </a:lnTo>
                    <a:lnTo>
                      <a:pt x="6" y="24"/>
                    </a:lnTo>
                    <a:lnTo>
                      <a:pt x="8" y="22"/>
                    </a:lnTo>
                    <a:lnTo>
                      <a:pt x="8" y="21"/>
                    </a:lnTo>
                    <a:lnTo>
                      <a:pt x="8" y="20"/>
                    </a:lnTo>
                    <a:lnTo>
                      <a:pt x="6" y="19"/>
                    </a:lnTo>
                    <a:lnTo>
                      <a:pt x="5" y="18"/>
                    </a:lnTo>
                    <a:lnTo>
                      <a:pt x="4" y="16"/>
                    </a:lnTo>
                    <a:lnTo>
                      <a:pt x="4" y="15"/>
                    </a:lnTo>
                    <a:lnTo>
                      <a:pt x="8" y="11"/>
                    </a:lnTo>
                    <a:lnTo>
                      <a:pt x="12" y="8"/>
                    </a:lnTo>
                    <a:lnTo>
                      <a:pt x="15" y="5"/>
                    </a:lnTo>
                    <a:lnTo>
                      <a:pt x="16" y="4"/>
                    </a:lnTo>
                    <a:lnTo>
                      <a:pt x="16" y="2"/>
                    </a:lnTo>
                    <a:lnTo>
                      <a:pt x="16" y="1"/>
                    </a:lnTo>
                    <a:lnTo>
                      <a:pt x="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135"/>
              <p:cNvSpPr>
                <a:spLocks/>
              </p:cNvSpPr>
              <p:nvPr/>
            </p:nvSpPr>
            <p:spPr bwMode="auto">
              <a:xfrm>
                <a:off x="4624387" y="2046288"/>
                <a:ext cx="12700" cy="3175"/>
              </a:xfrm>
              <a:custGeom>
                <a:avLst/>
                <a:gdLst/>
                <a:ahLst/>
                <a:cxnLst>
                  <a:cxn ang="0">
                    <a:pos x="1" y="0"/>
                  </a:cxn>
                  <a:cxn ang="0">
                    <a:pos x="2" y="0"/>
                  </a:cxn>
                  <a:cxn ang="0">
                    <a:pos x="3" y="0"/>
                  </a:cxn>
                  <a:cxn ang="0">
                    <a:pos x="4" y="0"/>
                  </a:cxn>
                  <a:cxn ang="0">
                    <a:pos x="5" y="1"/>
                  </a:cxn>
                  <a:cxn ang="0">
                    <a:pos x="6" y="1"/>
                  </a:cxn>
                  <a:cxn ang="0">
                    <a:pos x="7" y="2"/>
                  </a:cxn>
                  <a:cxn ang="0">
                    <a:pos x="8" y="2"/>
                  </a:cxn>
                  <a:cxn ang="0">
                    <a:pos x="4" y="2"/>
                  </a:cxn>
                  <a:cxn ang="0">
                    <a:pos x="2" y="2"/>
                  </a:cxn>
                  <a:cxn ang="0">
                    <a:pos x="0" y="1"/>
                  </a:cxn>
                  <a:cxn ang="0">
                    <a:pos x="0" y="1"/>
                  </a:cxn>
                  <a:cxn ang="0">
                    <a:pos x="0" y="1"/>
                  </a:cxn>
                  <a:cxn ang="0">
                    <a:pos x="1" y="0"/>
                  </a:cxn>
                </a:cxnLst>
                <a:rect l="0" t="0" r="r" b="b"/>
                <a:pathLst>
                  <a:path w="8" h="2">
                    <a:moveTo>
                      <a:pt x="1" y="0"/>
                    </a:moveTo>
                    <a:lnTo>
                      <a:pt x="2" y="0"/>
                    </a:lnTo>
                    <a:lnTo>
                      <a:pt x="3" y="0"/>
                    </a:lnTo>
                    <a:lnTo>
                      <a:pt x="4" y="0"/>
                    </a:lnTo>
                    <a:lnTo>
                      <a:pt x="5" y="1"/>
                    </a:lnTo>
                    <a:lnTo>
                      <a:pt x="6" y="1"/>
                    </a:lnTo>
                    <a:lnTo>
                      <a:pt x="7" y="2"/>
                    </a:lnTo>
                    <a:lnTo>
                      <a:pt x="8" y="2"/>
                    </a:lnTo>
                    <a:lnTo>
                      <a:pt x="4" y="2"/>
                    </a:lnTo>
                    <a:lnTo>
                      <a:pt x="2" y="2"/>
                    </a:lnTo>
                    <a:lnTo>
                      <a:pt x="0" y="1"/>
                    </a:lnTo>
                    <a:lnTo>
                      <a:pt x="0" y="1"/>
                    </a:lnTo>
                    <a:lnTo>
                      <a:pt x="0" y="1"/>
                    </a:lnTo>
                    <a:lnTo>
                      <a:pt x="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136"/>
              <p:cNvSpPr>
                <a:spLocks/>
              </p:cNvSpPr>
              <p:nvPr/>
            </p:nvSpPr>
            <p:spPr bwMode="auto">
              <a:xfrm>
                <a:off x="3752850" y="2116138"/>
                <a:ext cx="19050" cy="36513"/>
              </a:xfrm>
              <a:custGeom>
                <a:avLst/>
                <a:gdLst/>
                <a:ahLst/>
                <a:cxnLst>
                  <a:cxn ang="0">
                    <a:pos x="8" y="0"/>
                  </a:cxn>
                  <a:cxn ang="0">
                    <a:pos x="9" y="0"/>
                  </a:cxn>
                  <a:cxn ang="0">
                    <a:pos x="11" y="1"/>
                  </a:cxn>
                  <a:cxn ang="0">
                    <a:pos x="12" y="1"/>
                  </a:cxn>
                  <a:cxn ang="0">
                    <a:pos x="7" y="12"/>
                  </a:cxn>
                  <a:cxn ang="0">
                    <a:pos x="1" y="22"/>
                  </a:cxn>
                  <a:cxn ang="0">
                    <a:pos x="0" y="23"/>
                  </a:cxn>
                  <a:cxn ang="0">
                    <a:pos x="0" y="21"/>
                  </a:cxn>
                  <a:cxn ang="0">
                    <a:pos x="1" y="20"/>
                  </a:cxn>
                  <a:cxn ang="0">
                    <a:pos x="1" y="19"/>
                  </a:cxn>
                  <a:cxn ang="0">
                    <a:pos x="2" y="17"/>
                  </a:cxn>
                  <a:cxn ang="0">
                    <a:pos x="2" y="15"/>
                  </a:cxn>
                  <a:cxn ang="0">
                    <a:pos x="4" y="11"/>
                  </a:cxn>
                  <a:cxn ang="0">
                    <a:pos x="5" y="6"/>
                  </a:cxn>
                  <a:cxn ang="0">
                    <a:pos x="7" y="1"/>
                  </a:cxn>
                  <a:cxn ang="0">
                    <a:pos x="8" y="0"/>
                  </a:cxn>
                </a:cxnLst>
                <a:rect l="0" t="0" r="r" b="b"/>
                <a:pathLst>
                  <a:path w="12" h="23">
                    <a:moveTo>
                      <a:pt x="8" y="0"/>
                    </a:moveTo>
                    <a:lnTo>
                      <a:pt x="9" y="0"/>
                    </a:lnTo>
                    <a:lnTo>
                      <a:pt x="11" y="1"/>
                    </a:lnTo>
                    <a:lnTo>
                      <a:pt x="12" y="1"/>
                    </a:lnTo>
                    <a:lnTo>
                      <a:pt x="7" y="12"/>
                    </a:lnTo>
                    <a:lnTo>
                      <a:pt x="1" y="22"/>
                    </a:lnTo>
                    <a:lnTo>
                      <a:pt x="0" y="23"/>
                    </a:lnTo>
                    <a:lnTo>
                      <a:pt x="0" y="21"/>
                    </a:lnTo>
                    <a:lnTo>
                      <a:pt x="1" y="20"/>
                    </a:lnTo>
                    <a:lnTo>
                      <a:pt x="1" y="19"/>
                    </a:lnTo>
                    <a:lnTo>
                      <a:pt x="2" y="17"/>
                    </a:lnTo>
                    <a:lnTo>
                      <a:pt x="2" y="15"/>
                    </a:lnTo>
                    <a:lnTo>
                      <a:pt x="4" y="11"/>
                    </a:lnTo>
                    <a:lnTo>
                      <a:pt x="5" y="6"/>
                    </a:lnTo>
                    <a:lnTo>
                      <a:pt x="7" y="1"/>
                    </a:lnTo>
                    <a:lnTo>
                      <a:pt x="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137"/>
              <p:cNvSpPr>
                <a:spLocks/>
              </p:cNvSpPr>
              <p:nvPr/>
            </p:nvSpPr>
            <p:spPr bwMode="auto">
              <a:xfrm>
                <a:off x="5260975" y="1862138"/>
                <a:ext cx="6350" cy="3175"/>
              </a:xfrm>
              <a:custGeom>
                <a:avLst/>
                <a:gdLst/>
                <a:ahLst/>
                <a:cxnLst>
                  <a:cxn ang="0">
                    <a:pos x="0" y="0"/>
                  </a:cxn>
                  <a:cxn ang="0">
                    <a:pos x="1" y="0"/>
                  </a:cxn>
                  <a:cxn ang="0">
                    <a:pos x="2" y="1"/>
                  </a:cxn>
                  <a:cxn ang="0">
                    <a:pos x="3" y="1"/>
                  </a:cxn>
                  <a:cxn ang="0">
                    <a:pos x="4" y="2"/>
                  </a:cxn>
                  <a:cxn ang="0">
                    <a:pos x="2" y="2"/>
                  </a:cxn>
                  <a:cxn ang="0">
                    <a:pos x="0" y="0"/>
                  </a:cxn>
                </a:cxnLst>
                <a:rect l="0" t="0" r="r" b="b"/>
                <a:pathLst>
                  <a:path w="4" h="2">
                    <a:moveTo>
                      <a:pt x="0" y="0"/>
                    </a:moveTo>
                    <a:lnTo>
                      <a:pt x="1" y="0"/>
                    </a:lnTo>
                    <a:lnTo>
                      <a:pt x="2" y="1"/>
                    </a:lnTo>
                    <a:lnTo>
                      <a:pt x="3" y="1"/>
                    </a:lnTo>
                    <a:lnTo>
                      <a:pt x="4" y="2"/>
                    </a:lnTo>
                    <a:lnTo>
                      <a:pt x="2" y="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138"/>
              <p:cNvSpPr>
                <a:spLocks/>
              </p:cNvSpPr>
              <p:nvPr/>
            </p:nvSpPr>
            <p:spPr bwMode="auto">
              <a:xfrm>
                <a:off x="5257800" y="1858963"/>
                <a:ext cx="3175" cy="3175"/>
              </a:xfrm>
              <a:custGeom>
                <a:avLst/>
                <a:gdLst/>
                <a:ahLst/>
                <a:cxnLst>
                  <a:cxn ang="0">
                    <a:pos x="0" y="0"/>
                  </a:cxn>
                  <a:cxn ang="0">
                    <a:pos x="1" y="1"/>
                  </a:cxn>
                  <a:cxn ang="0">
                    <a:pos x="2" y="2"/>
                  </a:cxn>
                  <a:cxn ang="0">
                    <a:pos x="2" y="2"/>
                  </a:cxn>
                  <a:cxn ang="0">
                    <a:pos x="0" y="0"/>
                  </a:cxn>
                </a:cxnLst>
                <a:rect l="0" t="0" r="r" b="b"/>
                <a:pathLst>
                  <a:path w="2" h="2">
                    <a:moveTo>
                      <a:pt x="0" y="0"/>
                    </a:moveTo>
                    <a:lnTo>
                      <a:pt x="1" y="1"/>
                    </a:lnTo>
                    <a:lnTo>
                      <a:pt x="2" y="2"/>
                    </a:lnTo>
                    <a:lnTo>
                      <a:pt x="2" y="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139"/>
              <p:cNvSpPr>
                <a:spLocks noEditPoints="1"/>
              </p:cNvSpPr>
              <p:nvPr/>
            </p:nvSpPr>
            <p:spPr bwMode="auto">
              <a:xfrm>
                <a:off x="3759200" y="2152650"/>
                <a:ext cx="12700" cy="49213"/>
              </a:xfrm>
              <a:custGeom>
                <a:avLst/>
                <a:gdLst/>
                <a:ahLst/>
                <a:cxnLst>
                  <a:cxn ang="0">
                    <a:pos x="5" y="11"/>
                  </a:cxn>
                  <a:cxn ang="0">
                    <a:pos x="4" y="17"/>
                  </a:cxn>
                  <a:cxn ang="0">
                    <a:pos x="5" y="18"/>
                  </a:cxn>
                  <a:cxn ang="0">
                    <a:pos x="8" y="21"/>
                  </a:cxn>
                  <a:cxn ang="0">
                    <a:pos x="8" y="22"/>
                  </a:cxn>
                  <a:cxn ang="0">
                    <a:pos x="7" y="25"/>
                  </a:cxn>
                  <a:cxn ang="0">
                    <a:pos x="6" y="28"/>
                  </a:cxn>
                  <a:cxn ang="0">
                    <a:pos x="4" y="31"/>
                  </a:cxn>
                  <a:cxn ang="0">
                    <a:pos x="2" y="31"/>
                  </a:cxn>
                  <a:cxn ang="0">
                    <a:pos x="0" y="30"/>
                  </a:cxn>
                  <a:cxn ang="0">
                    <a:pos x="0" y="28"/>
                  </a:cxn>
                  <a:cxn ang="0">
                    <a:pos x="1" y="25"/>
                  </a:cxn>
                  <a:cxn ang="0">
                    <a:pos x="3" y="20"/>
                  </a:cxn>
                  <a:cxn ang="0">
                    <a:pos x="4" y="15"/>
                  </a:cxn>
                  <a:cxn ang="0">
                    <a:pos x="5" y="11"/>
                  </a:cxn>
                  <a:cxn ang="0">
                    <a:pos x="6" y="2"/>
                  </a:cxn>
                  <a:cxn ang="0">
                    <a:pos x="6" y="5"/>
                  </a:cxn>
                  <a:cxn ang="0">
                    <a:pos x="5" y="11"/>
                  </a:cxn>
                  <a:cxn ang="0">
                    <a:pos x="5" y="8"/>
                  </a:cxn>
                  <a:cxn ang="0">
                    <a:pos x="6" y="2"/>
                  </a:cxn>
                  <a:cxn ang="0">
                    <a:pos x="7" y="0"/>
                  </a:cxn>
                  <a:cxn ang="0">
                    <a:pos x="6" y="2"/>
                  </a:cxn>
                  <a:cxn ang="0">
                    <a:pos x="6" y="1"/>
                  </a:cxn>
                  <a:cxn ang="0">
                    <a:pos x="7" y="0"/>
                  </a:cxn>
                </a:cxnLst>
                <a:rect l="0" t="0" r="r" b="b"/>
                <a:pathLst>
                  <a:path w="8" h="31">
                    <a:moveTo>
                      <a:pt x="5" y="11"/>
                    </a:moveTo>
                    <a:lnTo>
                      <a:pt x="4" y="17"/>
                    </a:lnTo>
                    <a:lnTo>
                      <a:pt x="5" y="18"/>
                    </a:lnTo>
                    <a:lnTo>
                      <a:pt x="8" y="21"/>
                    </a:lnTo>
                    <a:lnTo>
                      <a:pt x="8" y="22"/>
                    </a:lnTo>
                    <a:lnTo>
                      <a:pt x="7" y="25"/>
                    </a:lnTo>
                    <a:lnTo>
                      <a:pt x="6" y="28"/>
                    </a:lnTo>
                    <a:lnTo>
                      <a:pt x="4" y="31"/>
                    </a:lnTo>
                    <a:lnTo>
                      <a:pt x="2" y="31"/>
                    </a:lnTo>
                    <a:lnTo>
                      <a:pt x="0" y="30"/>
                    </a:lnTo>
                    <a:lnTo>
                      <a:pt x="0" y="28"/>
                    </a:lnTo>
                    <a:lnTo>
                      <a:pt x="1" y="25"/>
                    </a:lnTo>
                    <a:lnTo>
                      <a:pt x="3" y="20"/>
                    </a:lnTo>
                    <a:lnTo>
                      <a:pt x="4" y="15"/>
                    </a:lnTo>
                    <a:lnTo>
                      <a:pt x="5" y="11"/>
                    </a:lnTo>
                    <a:close/>
                    <a:moveTo>
                      <a:pt x="6" y="2"/>
                    </a:moveTo>
                    <a:lnTo>
                      <a:pt x="6" y="5"/>
                    </a:lnTo>
                    <a:lnTo>
                      <a:pt x="5" y="11"/>
                    </a:lnTo>
                    <a:lnTo>
                      <a:pt x="5" y="8"/>
                    </a:lnTo>
                    <a:lnTo>
                      <a:pt x="6" y="2"/>
                    </a:lnTo>
                    <a:close/>
                    <a:moveTo>
                      <a:pt x="7" y="0"/>
                    </a:moveTo>
                    <a:lnTo>
                      <a:pt x="6" y="2"/>
                    </a:lnTo>
                    <a:lnTo>
                      <a:pt x="6" y="1"/>
                    </a:lnTo>
                    <a:lnTo>
                      <a:pt x="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140"/>
              <p:cNvSpPr>
                <a:spLocks/>
              </p:cNvSpPr>
              <p:nvPr/>
            </p:nvSpPr>
            <p:spPr bwMode="auto">
              <a:xfrm>
                <a:off x="5267325" y="1862138"/>
                <a:ext cx="19050" cy="14288"/>
              </a:xfrm>
              <a:custGeom>
                <a:avLst/>
                <a:gdLst/>
                <a:ahLst/>
                <a:cxnLst>
                  <a:cxn ang="0">
                    <a:pos x="0" y="0"/>
                  </a:cxn>
                  <a:cxn ang="0">
                    <a:pos x="2" y="1"/>
                  </a:cxn>
                  <a:cxn ang="0">
                    <a:pos x="5" y="3"/>
                  </a:cxn>
                  <a:cxn ang="0">
                    <a:pos x="6" y="4"/>
                  </a:cxn>
                  <a:cxn ang="0">
                    <a:pos x="6" y="5"/>
                  </a:cxn>
                  <a:cxn ang="0">
                    <a:pos x="8" y="6"/>
                  </a:cxn>
                  <a:cxn ang="0">
                    <a:pos x="9" y="6"/>
                  </a:cxn>
                  <a:cxn ang="0">
                    <a:pos x="12" y="9"/>
                  </a:cxn>
                  <a:cxn ang="0">
                    <a:pos x="7" y="6"/>
                  </a:cxn>
                  <a:cxn ang="0">
                    <a:pos x="2" y="2"/>
                  </a:cxn>
                  <a:cxn ang="0">
                    <a:pos x="1" y="1"/>
                  </a:cxn>
                  <a:cxn ang="0">
                    <a:pos x="0" y="0"/>
                  </a:cxn>
                  <a:cxn ang="0">
                    <a:pos x="0" y="0"/>
                  </a:cxn>
                </a:cxnLst>
                <a:rect l="0" t="0" r="r" b="b"/>
                <a:pathLst>
                  <a:path w="12" h="9">
                    <a:moveTo>
                      <a:pt x="0" y="0"/>
                    </a:moveTo>
                    <a:lnTo>
                      <a:pt x="2" y="1"/>
                    </a:lnTo>
                    <a:lnTo>
                      <a:pt x="5" y="3"/>
                    </a:lnTo>
                    <a:lnTo>
                      <a:pt x="6" y="4"/>
                    </a:lnTo>
                    <a:lnTo>
                      <a:pt x="6" y="5"/>
                    </a:lnTo>
                    <a:lnTo>
                      <a:pt x="8" y="6"/>
                    </a:lnTo>
                    <a:lnTo>
                      <a:pt x="9" y="6"/>
                    </a:lnTo>
                    <a:lnTo>
                      <a:pt x="12" y="9"/>
                    </a:lnTo>
                    <a:lnTo>
                      <a:pt x="7" y="6"/>
                    </a:lnTo>
                    <a:lnTo>
                      <a:pt x="2" y="2"/>
                    </a:lnTo>
                    <a:lnTo>
                      <a:pt x="1" y="1"/>
                    </a:lnTo>
                    <a:lnTo>
                      <a:pt x="0"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141"/>
              <p:cNvSpPr>
                <a:spLocks/>
              </p:cNvSpPr>
              <p:nvPr/>
            </p:nvSpPr>
            <p:spPr bwMode="auto">
              <a:xfrm>
                <a:off x="5213350" y="1820863"/>
                <a:ext cx="163513" cy="123825"/>
              </a:xfrm>
              <a:custGeom>
                <a:avLst/>
                <a:gdLst/>
                <a:ahLst/>
                <a:cxnLst>
                  <a:cxn ang="0">
                    <a:pos x="10" y="0"/>
                  </a:cxn>
                  <a:cxn ang="0">
                    <a:pos x="11" y="1"/>
                  </a:cxn>
                  <a:cxn ang="0">
                    <a:pos x="25" y="12"/>
                  </a:cxn>
                  <a:cxn ang="0">
                    <a:pos x="30" y="18"/>
                  </a:cxn>
                  <a:cxn ang="0">
                    <a:pos x="34" y="21"/>
                  </a:cxn>
                  <a:cxn ang="0">
                    <a:pos x="33" y="20"/>
                  </a:cxn>
                  <a:cxn ang="0">
                    <a:pos x="33" y="18"/>
                  </a:cxn>
                  <a:cxn ang="0">
                    <a:pos x="32" y="16"/>
                  </a:cxn>
                  <a:cxn ang="0">
                    <a:pos x="32" y="16"/>
                  </a:cxn>
                  <a:cxn ang="0">
                    <a:pos x="42" y="21"/>
                  </a:cxn>
                  <a:cxn ang="0">
                    <a:pos x="57" y="29"/>
                  </a:cxn>
                  <a:cxn ang="0">
                    <a:pos x="73" y="39"/>
                  </a:cxn>
                  <a:cxn ang="0">
                    <a:pos x="86" y="50"/>
                  </a:cxn>
                  <a:cxn ang="0">
                    <a:pos x="91" y="55"/>
                  </a:cxn>
                  <a:cxn ang="0">
                    <a:pos x="96" y="66"/>
                  </a:cxn>
                  <a:cxn ang="0">
                    <a:pos x="103" y="78"/>
                  </a:cxn>
                  <a:cxn ang="0">
                    <a:pos x="101" y="75"/>
                  </a:cxn>
                  <a:cxn ang="0">
                    <a:pos x="94" y="67"/>
                  </a:cxn>
                  <a:cxn ang="0">
                    <a:pos x="88" y="59"/>
                  </a:cxn>
                  <a:cxn ang="0">
                    <a:pos x="84" y="57"/>
                  </a:cxn>
                  <a:cxn ang="0">
                    <a:pos x="89" y="62"/>
                  </a:cxn>
                  <a:cxn ang="0">
                    <a:pos x="89" y="65"/>
                  </a:cxn>
                  <a:cxn ang="0">
                    <a:pos x="81" y="57"/>
                  </a:cxn>
                  <a:cxn ang="0">
                    <a:pos x="77" y="54"/>
                  </a:cxn>
                  <a:cxn ang="0">
                    <a:pos x="75" y="55"/>
                  </a:cxn>
                  <a:cxn ang="0">
                    <a:pos x="69" y="47"/>
                  </a:cxn>
                  <a:cxn ang="0">
                    <a:pos x="66" y="43"/>
                  </a:cxn>
                  <a:cxn ang="0">
                    <a:pos x="64" y="41"/>
                  </a:cxn>
                  <a:cxn ang="0">
                    <a:pos x="59" y="37"/>
                  </a:cxn>
                  <a:cxn ang="0">
                    <a:pos x="50" y="29"/>
                  </a:cxn>
                  <a:cxn ang="0">
                    <a:pos x="46" y="28"/>
                  </a:cxn>
                  <a:cxn ang="0">
                    <a:pos x="46" y="31"/>
                  </a:cxn>
                  <a:cxn ang="0">
                    <a:pos x="50" y="34"/>
                  </a:cxn>
                  <a:cxn ang="0">
                    <a:pos x="51" y="37"/>
                  </a:cxn>
                  <a:cxn ang="0">
                    <a:pos x="44" y="32"/>
                  </a:cxn>
                  <a:cxn ang="0">
                    <a:pos x="38" y="26"/>
                  </a:cxn>
                  <a:cxn ang="0">
                    <a:pos x="30" y="23"/>
                  </a:cxn>
                  <a:cxn ang="0">
                    <a:pos x="27" y="20"/>
                  </a:cxn>
                  <a:cxn ang="0">
                    <a:pos x="28" y="21"/>
                  </a:cxn>
                  <a:cxn ang="0">
                    <a:pos x="29" y="23"/>
                  </a:cxn>
                  <a:cxn ang="0">
                    <a:pos x="30" y="24"/>
                  </a:cxn>
                  <a:cxn ang="0">
                    <a:pos x="14" y="12"/>
                  </a:cxn>
                  <a:cxn ang="0">
                    <a:pos x="6" y="7"/>
                  </a:cxn>
                  <a:cxn ang="0">
                    <a:pos x="1" y="3"/>
                  </a:cxn>
                  <a:cxn ang="0">
                    <a:pos x="5" y="3"/>
                  </a:cxn>
                  <a:cxn ang="0">
                    <a:pos x="10" y="5"/>
                  </a:cxn>
                  <a:cxn ang="0">
                    <a:pos x="12" y="7"/>
                  </a:cxn>
                  <a:cxn ang="0">
                    <a:pos x="13" y="9"/>
                  </a:cxn>
                  <a:cxn ang="0">
                    <a:pos x="15" y="10"/>
                  </a:cxn>
                  <a:cxn ang="0">
                    <a:pos x="14" y="6"/>
                  </a:cxn>
                  <a:cxn ang="0">
                    <a:pos x="10" y="0"/>
                  </a:cxn>
                </a:cxnLst>
                <a:rect l="0" t="0" r="r" b="b"/>
                <a:pathLst>
                  <a:path w="103" h="78">
                    <a:moveTo>
                      <a:pt x="10" y="0"/>
                    </a:moveTo>
                    <a:lnTo>
                      <a:pt x="10" y="0"/>
                    </a:lnTo>
                    <a:lnTo>
                      <a:pt x="11" y="0"/>
                    </a:lnTo>
                    <a:lnTo>
                      <a:pt x="11" y="1"/>
                    </a:lnTo>
                    <a:lnTo>
                      <a:pt x="11" y="1"/>
                    </a:lnTo>
                    <a:lnTo>
                      <a:pt x="25" y="12"/>
                    </a:lnTo>
                    <a:lnTo>
                      <a:pt x="28" y="15"/>
                    </a:lnTo>
                    <a:lnTo>
                      <a:pt x="30" y="18"/>
                    </a:lnTo>
                    <a:lnTo>
                      <a:pt x="33" y="21"/>
                    </a:lnTo>
                    <a:lnTo>
                      <a:pt x="34" y="21"/>
                    </a:lnTo>
                    <a:lnTo>
                      <a:pt x="34" y="20"/>
                    </a:lnTo>
                    <a:lnTo>
                      <a:pt x="33" y="20"/>
                    </a:lnTo>
                    <a:lnTo>
                      <a:pt x="33" y="19"/>
                    </a:lnTo>
                    <a:lnTo>
                      <a:pt x="33" y="18"/>
                    </a:lnTo>
                    <a:lnTo>
                      <a:pt x="32" y="17"/>
                    </a:lnTo>
                    <a:lnTo>
                      <a:pt x="32" y="16"/>
                    </a:lnTo>
                    <a:lnTo>
                      <a:pt x="32" y="16"/>
                    </a:lnTo>
                    <a:lnTo>
                      <a:pt x="32" y="16"/>
                    </a:lnTo>
                    <a:lnTo>
                      <a:pt x="38" y="18"/>
                    </a:lnTo>
                    <a:lnTo>
                      <a:pt x="42" y="21"/>
                    </a:lnTo>
                    <a:lnTo>
                      <a:pt x="47" y="24"/>
                    </a:lnTo>
                    <a:lnTo>
                      <a:pt x="57" y="29"/>
                    </a:lnTo>
                    <a:lnTo>
                      <a:pt x="65" y="33"/>
                    </a:lnTo>
                    <a:lnTo>
                      <a:pt x="73" y="39"/>
                    </a:lnTo>
                    <a:lnTo>
                      <a:pt x="82" y="46"/>
                    </a:lnTo>
                    <a:lnTo>
                      <a:pt x="86" y="50"/>
                    </a:lnTo>
                    <a:lnTo>
                      <a:pt x="90" y="54"/>
                    </a:lnTo>
                    <a:lnTo>
                      <a:pt x="91" y="55"/>
                    </a:lnTo>
                    <a:lnTo>
                      <a:pt x="92" y="60"/>
                    </a:lnTo>
                    <a:lnTo>
                      <a:pt x="96" y="66"/>
                    </a:lnTo>
                    <a:lnTo>
                      <a:pt x="100" y="72"/>
                    </a:lnTo>
                    <a:lnTo>
                      <a:pt x="103" y="78"/>
                    </a:lnTo>
                    <a:lnTo>
                      <a:pt x="102" y="77"/>
                    </a:lnTo>
                    <a:lnTo>
                      <a:pt x="101" y="75"/>
                    </a:lnTo>
                    <a:lnTo>
                      <a:pt x="98" y="71"/>
                    </a:lnTo>
                    <a:lnTo>
                      <a:pt x="94" y="67"/>
                    </a:lnTo>
                    <a:lnTo>
                      <a:pt x="91" y="62"/>
                    </a:lnTo>
                    <a:lnTo>
                      <a:pt x="88" y="59"/>
                    </a:lnTo>
                    <a:lnTo>
                      <a:pt x="85" y="56"/>
                    </a:lnTo>
                    <a:lnTo>
                      <a:pt x="84" y="57"/>
                    </a:lnTo>
                    <a:lnTo>
                      <a:pt x="85" y="59"/>
                    </a:lnTo>
                    <a:lnTo>
                      <a:pt x="89" y="62"/>
                    </a:lnTo>
                    <a:lnTo>
                      <a:pt x="90" y="64"/>
                    </a:lnTo>
                    <a:lnTo>
                      <a:pt x="89" y="65"/>
                    </a:lnTo>
                    <a:lnTo>
                      <a:pt x="86" y="63"/>
                    </a:lnTo>
                    <a:lnTo>
                      <a:pt x="81" y="57"/>
                    </a:lnTo>
                    <a:lnTo>
                      <a:pt x="78" y="54"/>
                    </a:lnTo>
                    <a:lnTo>
                      <a:pt x="77" y="54"/>
                    </a:lnTo>
                    <a:lnTo>
                      <a:pt x="77" y="55"/>
                    </a:lnTo>
                    <a:lnTo>
                      <a:pt x="75" y="55"/>
                    </a:lnTo>
                    <a:lnTo>
                      <a:pt x="71" y="50"/>
                    </a:lnTo>
                    <a:lnTo>
                      <a:pt x="69" y="47"/>
                    </a:lnTo>
                    <a:lnTo>
                      <a:pt x="67" y="45"/>
                    </a:lnTo>
                    <a:lnTo>
                      <a:pt x="66" y="43"/>
                    </a:lnTo>
                    <a:lnTo>
                      <a:pt x="65" y="42"/>
                    </a:lnTo>
                    <a:lnTo>
                      <a:pt x="64" y="41"/>
                    </a:lnTo>
                    <a:lnTo>
                      <a:pt x="62" y="39"/>
                    </a:lnTo>
                    <a:lnTo>
                      <a:pt x="59" y="37"/>
                    </a:lnTo>
                    <a:lnTo>
                      <a:pt x="55" y="34"/>
                    </a:lnTo>
                    <a:lnTo>
                      <a:pt x="50" y="29"/>
                    </a:lnTo>
                    <a:lnTo>
                      <a:pt x="48" y="28"/>
                    </a:lnTo>
                    <a:lnTo>
                      <a:pt x="46" y="28"/>
                    </a:lnTo>
                    <a:lnTo>
                      <a:pt x="45" y="29"/>
                    </a:lnTo>
                    <a:lnTo>
                      <a:pt x="46" y="31"/>
                    </a:lnTo>
                    <a:lnTo>
                      <a:pt x="48" y="33"/>
                    </a:lnTo>
                    <a:lnTo>
                      <a:pt x="50" y="34"/>
                    </a:lnTo>
                    <a:lnTo>
                      <a:pt x="52" y="36"/>
                    </a:lnTo>
                    <a:lnTo>
                      <a:pt x="51" y="37"/>
                    </a:lnTo>
                    <a:lnTo>
                      <a:pt x="48" y="37"/>
                    </a:lnTo>
                    <a:lnTo>
                      <a:pt x="44" y="32"/>
                    </a:lnTo>
                    <a:lnTo>
                      <a:pt x="42" y="29"/>
                    </a:lnTo>
                    <a:lnTo>
                      <a:pt x="38" y="26"/>
                    </a:lnTo>
                    <a:lnTo>
                      <a:pt x="32" y="24"/>
                    </a:lnTo>
                    <a:lnTo>
                      <a:pt x="30" y="23"/>
                    </a:lnTo>
                    <a:lnTo>
                      <a:pt x="28" y="21"/>
                    </a:lnTo>
                    <a:lnTo>
                      <a:pt x="27" y="20"/>
                    </a:lnTo>
                    <a:lnTo>
                      <a:pt x="27" y="20"/>
                    </a:lnTo>
                    <a:lnTo>
                      <a:pt x="28" y="21"/>
                    </a:lnTo>
                    <a:lnTo>
                      <a:pt x="29" y="22"/>
                    </a:lnTo>
                    <a:lnTo>
                      <a:pt x="29" y="23"/>
                    </a:lnTo>
                    <a:lnTo>
                      <a:pt x="30" y="24"/>
                    </a:lnTo>
                    <a:lnTo>
                      <a:pt x="30" y="24"/>
                    </a:lnTo>
                    <a:lnTo>
                      <a:pt x="24" y="20"/>
                    </a:lnTo>
                    <a:lnTo>
                      <a:pt x="14" y="12"/>
                    </a:lnTo>
                    <a:lnTo>
                      <a:pt x="11" y="10"/>
                    </a:lnTo>
                    <a:lnTo>
                      <a:pt x="6" y="7"/>
                    </a:lnTo>
                    <a:lnTo>
                      <a:pt x="3" y="4"/>
                    </a:lnTo>
                    <a:lnTo>
                      <a:pt x="1" y="3"/>
                    </a:lnTo>
                    <a:lnTo>
                      <a:pt x="0" y="2"/>
                    </a:lnTo>
                    <a:lnTo>
                      <a:pt x="5" y="3"/>
                    </a:lnTo>
                    <a:lnTo>
                      <a:pt x="9" y="5"/>
                    </a:lnTo>
                    <a:lnTo>
                      <a:pt x="10" y="5"/>
                    </a:lnTo>
                    <a:lnTo>
                      <a:pt x="11" y="6"/>
                    </a:lnTo>
                    <a:lnTo>
                      <a:pt x="12" y="7"/>
                    </a:lnTo>
                    <a:lnTo>
                      <a:pt x="13" y="8"/>
                    </a:lnTo>
                    <a:lnTo>
                      <a:pt x="13" y="9"/>
                    </a:lnTo>
                    <a:lnTo>
                      <a:pt x="14" y="10"/>
                    </a:lnTo>
                    <a:lnTo>
                      <a:pt x="15" y="10"/>
                    </a:lnTo>
                    <a:lnTo>
                      <a:pt x="15" y="10"/>
                    </a:lnTo>
                    <a:lnTo>
                      <a:pt x="14" y="6"/>
                    </a:lnTo>
                    <a:lnTo>
                      <a:pt x="10" y="0"/>
                    </a:lnTo>
                    <a:lnTo>
                      <a:pt x="1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142"/>
              <p:cNvSpPr>
                <a:spLocks/>
              </p:cNvSpPr>
              <p:nvPr/>
            </p:nvSpPr>
            <p:spPr bwMode="auto">
              <a:xfrm>
                <a:off x="3729037" y="2217738"/>
                <a:ext cx="28575" cy="22225"/>
              </a:xfrm>
              <a:custGeom>
                <a:avLst/>
                <a:gdLst/>
                <a:ahLst/>
                <a:cxnLst>
                  <a:cxn ang="0">
                    <a:pos x="13" y="0"/>
                  </a:cxn>
                  <a:cxn ang="0">
                    <a:pos x="18" y="0"/>
                  </a:cxn>
                  <a:cxn ang="0">
                    <a:pos x="10" y="10"/>
                  </a:cxn>
                  <a:cxn ang="0">
                    <a:pos x="6" y="13"/>
                  </a:cxn>
                  <a:cxn ang="0">
                    <a:pos x="5" y="14"/>
                  </a:cxn>
                  <a:cxn ang="0">
                    <a:pos x="2" y="14"/>
                  </a:cxn>
                  <a:cxn ang="0">
                    <a:pos x="0" y="13"/>
                  </a:cxn>
                  <a:cxn ang="0">
                    <a:pos x="0" y="12"/>
                  </a:cxn>
                  <a:cxn ang="0">
                    <a:pos x="0" y="11"/>
                  </a:cxn>
                  <a:cxn ang="0">
                    <a:pos x="3" y="6"/>
                  </a:cxn>
                  <a:cxn ang="0">
                    <a:pos x="8" y="3"/>
                  </a:cxn>
                  <a:cxn ang="0">
                    <a:pos x="12" y="1"/>
                  </a:cxn>
                  <a:cxn ang="0">
                    <a:pos x="13" y="0"/>
                  </a:cxn>
                </a:cxnLst>
                <a:rect l="0" t="0" r="r" b="b"/>
                <a:pathLst>
                  <a:path w="18" h="14">
                    <a:moveTo>
                      <a:pt x="13" y="0"/>
                    </a:moveTo>
                    <a:lnTo>
                      <a:pt x="18" y="0"/>
                    </a:lnTo>
                    <a:lnTo>
                      <a:pt x="10" y="10"/>
                    </a:lnTo>
                    <a:lnTo>
                      <a:pt x="6" y="13"/>
                    </a:lnTo>
                    <a:lnTo>
                      <a:pt x="5" y="14"/>
                    </a:lnTo>
                    <a:lnTo>
                      <a:pt x="2" y="14"/>
                    </a:lnTo>
                    <a:lnTo>
                      <a:pt x="0" y="13"/>
                    </a:lnTo>
                    <a:lnTo>
                      <a:pt x="0" y="12"/>
                    </a:lnTo>
                    <a:lnTo>
                      <a:pt x="0" y="11"/>
                    </a:lnTo>
                    <a:lnTo>
                      <a:pt x="3" y="6"/>
                    </a:lnTo>
                    <a:lnTo>
                      <a:pt x="8" y="3"/>
                    </a:lnTo>
                    <a:lnTo>
                      <a:pt x="12" y="1"/>
                    </a:lnTo>
                    <a:lnTo>
                      <a:pt x="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143"/>
              <p:cNvSpPr>
                <a:spLocks/>
              </p:cNvSpPr>
              <p:nvPr/>
            </p:nvSpPr>
            <p:spPr bwMode="auto">
              <a:xfrm>
                <a:off x="5294312" y="1889125"/>
                <a:ext cx="77788" cy="76200"/>
              </a:xfrm>
              <a:custGeom>
                <a:avLst/>
                <a:gdLst/>
                <a:ahLst/>
                <a:cxnLst>
                  <a:cxn ang="0">
                    <a:pos x="1" y="0"/>
                  </a:cxn>
                  <a:cxn ang="0">
                    <a:pos x="2" y="0"/>
                  </a:cxn>
                  <a:cxn ang="0">
                    <a:pos x="7" y="3"/>
                  </a:cxn>
                  <a:cxn ang="0">
                    <a:pos x="9" y="5"/>
                  </a:cxn>
                  <a:cxn ang="0">
                    <a:pos x="11" y="6"/>
                  </a:cxn>
                  <a:cxn ang="0">
                    <a:pos x="20" y="13"/>
                  </a:cxn>
                  <a:cxn ang="0">
                    <a:pos x="27" y="18"/>
                  </a:cxn>
                  <a:cxn ang="0">
                    <a:pos x="34" y="25"/>
                  </a:cxn>
                  <a:cxn ang="0">
                    <a:pos x="39" y="32"/>
                  </a:cxn>
                  <a:cxn ang="0">
                    <a:pos x="45" y="41"/>
                  </a:cxn>
                  <a:cxn ang="0">
                    <a:pos x="46" y="43"/>
                  </a:cxn>
                  <a:cxn ang="0">
                    <a:pos x="47" y="44"/>
                  </a:cxn>
                  <a:cxn ang="0">
                    <a:pos x="49" y="47"/>
                  </a:cxn>
                  <a:cxn ang="0">
                    <a:pos x="49" y="47"/>
                  </a:cxn>
                  <a:cxn ang="0">
                    <a:pos x="48" y="48"/>
                  </a:cxn>
                  <a:cxn ang="0">
                    <a:pos x="45" y="48"/>
                  </a:cxn>
                  <a:cxn ang="0">
                    <a:pos x="42" y="46"/>
                  </a:cxn>
                  <a:cxn ang="0">
                    <a:pos x="39" y="43"/>
                  </a:cxn>
                  <a:cxn ang="0">
                    <a:pos x="36" y="39"/>
                  </a:cxn>
                  <a:cxn ang="0">
                    <a:pos x="34" y="35"/>
                  </a:cxn>
                  <a:cxn ang="0">
                    <a:pos x="32" y="31"/>
                  </a:cxn>
                  <a:cxn ang="0">
                    <a:pos x="32" y="30"/>
                  </a:cxn>
                  <a:cxn ang="0">
                    <a:pos x="32" y="31"/>
                  </a:cxn>
                  <a:cxn ang="0">
                    <a:pos x="33" y="32"/>
                  </a:cxn>
                  <a:cxn ang="0">
                    <a:pos x="33" y="33"/>
                  </a:cxn>
                  <a:cxn ang="0">
                    <a:pos x="33" y="34"/>
                  </a:cxn>
                  <a:cxn ang="0">
                    <a:pos x="34" y="36"/>
                  </a:cxn>
                  <a:cxn ang="0">
                    <a:pos x="35" y="37"/>
                  </a:cxn>
                  <a:cxn ang="0">
                    <a:pos x="35" y="37"/>
                  </a:cxn>
                  <a:cxn ang="0">
                    <a:pos x="34" y="37"/>
                  </a:cxn>
                  <a:cxn ang="0">
                    <a:pos x="31" y="33"/>
                  </a:cxn>
                  <a:cxn ang="0">
                    <a:pos x="28" y="29"/>
                  </a:cxn>
                  <a:cxn ang="0">
                    <a:pos x="25" y="26"/>
                  </a:cxn>
                  <a:cxn ang="0">
                    <a:pos x="22" y="25"/>
                  </a:cxn>
                  <a:cxn ang="0">
                    <a:pos x="16" y="23"/>
                  </a:cxn>
                  <a:cxn ang="0">
                    <a:pos x="13" y="21"/>
                  </a:cxn>
                  <a:cxn ang="0">
                    <a:pos x="11" y="18"/>
                  </a:cxn>
                  <a:cxn ang="0">
                    <a:pos x="11" y="16"/>
                  </a:cxn>
                  <a:cxn ang="0">
                    <a:pos x="12" y="16"/>
                  </a:cxn>
                  <a:cxn ang="0">
                    <a:pos x="12" y="15"/>
                  </a:cxn>
                  <a:cxn ang="0">
                    <a:pos x="7" y="9"/>
                  </a:cxn>
                  <a:cxn ang="0">
                    <a:pos x="4" y="6"/>
                  </a:cxn>
                  <a:cxn ang="0">
                    <a:pos x="1" y="4"/>
                  </a:cxn>
                  <a:cxn ang="0">
                    <a:pos x="0" y="1"/>
                  </a:cxn>
                  <a:cxn ang="0">
                    <a:pos x="1" y="0"/>
                  </a:cxn>
                </a:cxnLst>
                <a:rect l="0" t="0" r="r" b="b"/>
                <a:pathLst>
                  <a:path w="49" h="48">
                    <a:moveTo>
                      <a:pt x="1" y="0"/>
                    </a:moveTo>
                    <a:lnTo>
                      <a:pt x="2" y="0"/>
                    </a:lnTo>
                    <a:lnTo>
                      <a:pt x="7" y="3"/>
                    </a:lnTo>
                    <a:lnTo>
                      <a:pt x="9" y="5"/>
                    </a:lnTo>
                    <a:lnTo>
                      <a:pt x="11" y="6"/>
                    </a:lnTo>
                    <a:lnTo>
                      <a:pt x="20" y="13"/>
                    </a:lnTo>
                    <a:lnTo>
                      <a:pt x="27" y="18"/>
                    </a:lnTo>
                    <a:lnTo>
                      <a:pt x="34" y="25"/>
                    </a:lnTo>
                    <a:lnTo>
                      <a:pt x="39" y="32"/>
                    </a:lnTo>
                    <a:lnTo>
                      <a:pt x="45" y="41"/>
                    </a:lnTo>
                    <a:lnTo>
                      <a:pt x="46" y="43"/>
                    </a:lnTo>
                    <a:lnTo>
                      <a:pt x="47" y="44"/>
                    </a:lnTo>
                    <a:lnTo>
                      <a:pt x="49" y="47"/>
                    </a:lnTo>
                    <a:lnTo>
                      <a:pt x="49" y="47"/>
                    </a:lnTo>
                    <a:lnTo>
                      <a:pt x="48" y="48"/>
                    </a:lnTo>
                    <a:lnTo>
                      <a:pt x="45" y="48"/>
                    </a:lnTo>
                    <a:lnTo>
                      <a:pt x="42" y="46"/>
                    </a:lnTo>
                    <a:lnTo>
                      <a:pt x="39" y="43"/>
                    </a:lnTo>
                    <a:lnTo>
                      <a:pt x="36" y="39"/>
                    </a:lnTo>
                    <a:lnTo>
                      <a:pt x="34" y="35"/>
                    </a:lnTo>
                    <a:lnTo>
                      <a:pt x="32" y="31"/>
                    </a:lnTo>
                    <a:lnTo>
                      <a:pt x="32" y="30"/>
                    </a:lnTo>
                    <a:lnTo>
                      <a:pt x="32" y="31"/>
                    </a:lnTo>
                    <a:lnTo>
                      <a:pt x="33" y="32"/>
                    </a:lnTo>
                    <a:lnTo>
                      <a:pt x="33" y="33"/>
                    </a:lnTo>
                    <a:lnTo>
                      <a:pt x="33" y="34"/>
                    </a:lnTo>
                    <a:lnTo>
                      <a:pt x="34" y="36"/>
                    </a:lnTo>
                    <a:lnTo>
                      <a:pt x="35" y="37"/>
                    </a:lnTo>
                    <a:lnTo>
                      <a:pt x="35" y="37"/>
                    </a:lnTo>
                    <a:lnTo>
                      <a:pt x="34" y="37"/>
                    </a:lnTo>
                    <a:lnTo>
                      <a:pt x="31" y="33"/>
                    </a:lnTo>
                    <a:lnTo>
                      <a:pt x="28" y="29"/>
                    </a:lnTo>
                    <a:lnTo>
                      <a:pt x="25" y="26"/>
                    </a:lnTo>
                    <a:lnTo>
                      <a:pt x="22" y="25"/>
                    </a:lnTo>
                    <a:lnTo>
                      <a:pt x="16" y="23"/>
                    </a:lnTo>
                    <a:lnTo>
                      <a:pt x="13" y="21"/>
                    </a:lnTo>
                    <a:lnTo>
                      <a:pt x="11" y="18"/>
                    </a:lnTo>
                    <a:lnTo>
                      <a:pt x="11" y="16"/>
                    </a:lnTo>
                    <a:lnTo>
                      <a:pt x="12" y="16"/>
                    </a:lnTo>
                    <a:lnTo>
                      <a:pt x="12" y="15"/>
                    </a:lnTo>
                    <a:lnTo>
                      <a:pt x="7" y="9"/>
                    </a:lnTo>
                    <a:lnTo>
                      <a:pt x="4" y="6"/>
                    </a:lnTo>
                    <a:lnTo>
                      <a:pt x="1" y="4"/>
                    </a:lnTo>
                    <a:lnTo>
                      <a:pt x="0" y="1"/>
                    </a:lnTo>
                    <a:lnTo>
                      <a:pt x="1"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144"/>
              <p:cNvSpPr>
                <a:spLocks/>
              </p:cNvSpPr>
              <p:nvPr/>
            </p:nvSpPr>
            <p:spPr bwMode="auto">
              <a:xfrm>
                <a:off x="3759200" y="2332038"/>
                <a:ext cx="46038" cy="85725"/>
              </a:xfrm>
              <a:custGeom>
                <a:avLst/>
                <a:gdLst/>
                <a:ahLst/>
                <a:cxnLst>
                  <a:cxn ang="0">
                    <a:pos x="4" y="0"/>
                  </a:cxn>
                  <a:cxn ang="0">
                    <a:pos x="13" y="6"/>
                  </a:cxn>
                  <a:cxn ang="0">
                    <a:pos x="20" y="13"/>
                  </a:cxn>
                  <a:cxn ang="0">
                    <a:pos x="21" y="14"/>
                  </a:cxn>
                  <a:cxn ang="0">
                    <a:pos x="20" y="15"/>
                  </a:cxn>
                  <a:cxn ang="0">
                    <a:pos x="20" y="15"/>
                  </a:cxn>
                  <a:cxn ang="0">
                    <a:pos x="19" y="16"/>
                  </a:cxn>
                  <a:cxn ang="0">
                    <a:pos x="19" y="17"/>
                  </a:cxn>
                  <a:cxn ang="0">
                    <a:pos x="23" y="27"/>
                  </a:cxn>
                  <a:cxn ang="0">
                    <a:pos x="27" y="37"/>
                  </a:cxn>
                  <a:cxn ang="0">
                    <a:pos x="28" y="40"/>
                  </a:cxn>
                  <a:cxn ang="0">
                    <a:pos x="29" y="43"/>
                  </a:cxn>
                  <a:cxn ang="0">
                    <a:pos x="29" y="50"/>
                  </a:cxn>
                  <a:cxn ang="0">
                    <a:pos x="28" y="53"/>
                  </a:cxn>
                  <a:cxn ang="0">
                    <a:pos x="25" y="54"/>
                  </a:cxn>
                  <a:cxn ang="0">
                    <a:pos x="22" y="54"/>
                  </a:cxn>
                  <a:cxn ang="0">
                    <a:pos x="17" y="51"/>
                  </a:cxn>
                  <a:cxn ang="0">
                    <a:pos x="13" y="47"/>
                  </a:cxn>
                  <a:cxn ang="0">
                    <a:pos x="10" y="42"/>
                  </a:cxn>
                  <a:cxn ang="0">
                    <a:pos x="10" y="41"/>
                  </a:cxn>
                  <a:cxn ang="0">
                    <a:pos x="11" y="40"/>
                  </a:cxn>
                  <a:cxn ang="0">
                    <a:pos x="12" y="40"/>
                  </a:cxn>
                  <a:cxn ang="0">
                    <a:pos x="14" y="39"/>
                  </a:cxn>
                  <a:cxn ang="0">
                    <a:pos x="15" y="38"/>
                  </a:cxn>
                  <a:cxn ang="0">
                    <a:pos x="16" y="38"/>
                  </a:cxn>
                  <a:cxn ang="0">
                    <a:pos x="17" y="37"/>
                  </a:cxn>
                  <a:cxn ang="0">
                    <a:pos x="18" y="36"/>
                  </a:cxn>
                  <a:cxn ang="0">
                    <a:pos x="18" y="36"/>
                  </a:cxn>
                  <a:cxn ang="0">
                    <a:pos x="18" y="35"/>
                  </a:cxn>
                  <a:cxn ang="0">
                    <a:pos x="16" y="34"/>
                  </a:cxn>
                  <a:cxn ang="0">
                    <a:pos x="15" y="35"/>
                  </a:cxn>
                  <a:cxn ang="0">
                    <a:pos x="12" y="37"/>
                  </a:cxn>
                  <a:cxn ang="0">
                    <a:pos x="10" y="38"/>
                  </a:cxn>
                  <a:cxn ang="0">
                    <a:pos x="8" y="38"/>
                  </a:cxn>
                  <a:cxn ang="0">
                    <a:pos x="7" y="36"/>
                  </a:cxn>
                  <a:cxn ang="0">
                    <a:pos x="8" y="34"/>
                  </a:cxn>
                  <a:cxn ang="0">
                    <a:pos x="9" y="31"/>
                  </a:cxn>
                  <a:cxn ang="0">
                    <a:pos x="9" y="29"/>
                  </a:cxn>
                  <a:cxn ang="0">
                    <a:pos x="8" y="28"/>
                  </a:cxn>
                  <a:cxn ang="0">
                    <a:pos x="7" y="27"/>
                  </a:cxn>
                  <a:cxn ang="0">
                    <a:pos x="6" y="27"/>
                  </a:cxn>
                  <a:cxn ang="0">
                    <a:pos x="4" y="27"/>
                  </a:cxn>
                  <a:cxn ang="0">
                    <a:pos x="3" y="27"/>
                  </a:cxn>
                  <a:cxn ang="0">
                    <a:pos x="2" y="26"/>
                  </a:cxn>
                  <a:cxn ang="0">
                    <a:pos x="1" y="25"/>
                  </a:cxn>
                  <a:cxn ang="0">
                    <a:pos x="0" y="22"/>
                  </a:cxn>
                  <a:cxn ang="0">
                    <a:pos x="0" y="17"/>
                  </a:cxn>
                  <a:cxn ang="0">
                    <a:pos x="0" y="12"/>
                  </a:cxn>
                  <a:cxn ang="0">
                    <a:pos x="1" y="8"/>
                  </a:cxn>
                  <a:cxn ang="0">
                    <a:pos x="2" y="3"/>
                  </a:cxn>
                  <a:cxn ang="0">
                    <a:pos x="3" y="1"/>
                  </a:cxn>
                  <a:cxn ang="0">
                    <a:pos x="4" y="0"/>
                  </a:cxn>
                </a:cxnLst>
                <a:rect l="0" t="0" r="r" b="b"/>
                <a:pathLst>
                  <a:path w="29" h="54">
                    <a:moveTo>
                      <a:pt x="4" y="0"/>
                    </a:moveTo>
                    <a:lnTo>
                      <a:pt x="13" y="6"/>
                    </a:lnTo>
                    <a:lnTo>
                      <a:pt x="20" y="13"/>
                    </a:lnTo>
                    <a:lnTo>
                      <a:pt x="21" y="14"/>
                    </a:lnTo>
                    <a:lnTo>
                      <a:pt x="20" y="15"/>
                    </a:lnTo>
                    <a:lnTo>
                      <a:pt x="20" y="15"/>
                    </a:lnTo>
                    <a:lnTo>
                      <a:pt x="19" y="16"/>
                    </a:lnTo>
                    <a:lnTo>
                      <a:pt x="19" y="17"/>
                    </a:lnTo>
                    <a:lnTo>
                      <a:pt x="23" y="27"/>
                    </a:lnTo>
                    <a:lnTo>
                      <a:pt x="27" y="37"/>
                    </a:lnTo>
                    <a:lnTo>
                      <a:pt x="28" y="40"/>
                    </a:lnTo>
                    <a:lnTo>
                      <a:pt x="29" y="43"/>
                    </a:lnTo>
                    <a:lnTo>
                      <a:pt x="29" y="50"/>
                    </a:lnTo>
                    <a:lnTo>
                      <a:pt x="28" y="53"/>
                    </a:lnTo>
                    <a:lnTo>
                      <a:pt x="25" y="54"/>
                    </a:lnTo>
                    <a:lnTo>
                      <a:pt x="22" y="54"/>
                    </a:lnTo>
                    <a:lnTo>
                      <a:pt x="17" y="51"/>
                    </a:lnTo>
                    <a:lnTo>
                      <a:pt x="13" y="47"/>
                    </a:lnTo>
                    <a:lnTo>
                      <a:pt x="10" y="42"/>
                    </a:lnTo>
                    <a:lnTo>
                      <a:pt x="10" y="41"/>
                    </a:lnTo>
                    <a:lnTo>
                      <a:pt x="11" y="40"/>
                    </a:lnTo>
                    <a:lnTo>
                      <a:pt x="12" y="40"/>
                    </a:lnTo>
                    <a:lnTo>
                      <a:pt x="14" y="39"/>
                    </a:lnTo>
                    <a:lnTo>
                      <a:pt x="15" y="38"/>
                    </a:lnTo>
                    <a:lnTo>
                      <a:pt x="16" y="38"/>
                    </a:lnTo>
                    <a:lnTo>
                      <a:pt x="17" y="37"/>
                    </a:lnTo>
                    <a:lnTo>
                      <a:pt x="18" y="36"/>
                    </a:lnTo>
                    <a:lnTo>
                      <a:pt x="18" y="36"/>
                    </a:lnTo>
                    <a:lnTo>
                      <a:pt x="18" y="35"/>
                    </a:lnTo>
                    <a:lnTo>
                      <a:pt x="16" y="34"/>
                    </a:lnTo>
                    <a:lnTo>
                      <a:pt x="15" y="35"/>
                    </a:lnTo>
                    <a:lnTo>
                      <a:pt x="12" y="37"/>
                    </a:lnTo>
                    <a:lnTo>
                      <a:pt x="10" y="38"/>
                    </a:lnTo>
                    <a:lnTo>
                      <a:pt x="8" y="38"/>
                    </a:lnTo>
                    <a:lnTo>
                      <a:pt x="7" y="36"/>
                    </a:lnTo>
                    <a:lnTo>
                      <a:pt x="8" y="34"/>
                    </a:lnTo>
                    <a:lnTo>
                      <a:pt x="9" y="31"/>
                    </a:lnTo>
                    <a:lnTo>
                      <a:pt x="9" y="29"/>
                    </a:lnTo>
                    <a:lnTo>
                      <a:pt x="8" y="28"/>
                    </a:lnTo>
                    <a:lnTo>
                      <a:pt x="7" y="27"/>
                    </a:lnTo>
                    <a:lnTo>
                      <a:pt x="6" y="27"/>
                    </a:lnTo>
                    <a:lnTo>
                      <a:pt x="4" y="27"/>
                    </a:lnTo>
                    <a:lnTo>
                      <a:pt x="3" y="27"/>
                    </a:lnTo>
                    <a:lnTo>
                      <a:pt x="2" y="26"/>
                    </a:lnTo>
                    <a:lnTo>
                      <a:pt x="1" y="25"/>
                    </a:lnTo>
                    <a:lnTo>
                      <a:pt x="0" y="22"/>
                    </a:lnTo>
                    <a:lnTo>
                      <a:pt x="0" y="17"/>
                    </a:lnTo>
                    <a:lnTo>
                      <a:pt x="0" y="12"/>
                    </a:lnTo>
                    <a:lnTo>
                      <a:pt x="1" y="8"/>
                    </a:lnTo>
                    <a:lnTo>
                      <a:pt x="2" y="3"/>
                    </a:lnTo>
                    <a:lnTo>
                      <a:pt x="3" y="1"/>
                    </a:lnTo>
                    <a:lnTo>
                      <a:pt x="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145"/>
              <p:cNvSpPr>
                <a:spLocks/>
              </p:cNvSpPr>
              <p:nvPr/>
            </p:nvSpPr>
            <p:spPr bwMode="auto">
              <a:xfrm>
                <a:off x="4991100" y="2371725"/>
                <a:ext cx="39688" cy="15875"/>
              </a:xfrm>
              <a:custGeom>
                <a:avLst/>
                <a:gdLst/>
                <a:ahLst/>
                <a:cxnLst>
                  <a:cxn ang="0">
                    <a:pos x="0" y="0"/>
                  </a:cxn>
                  <a:cxn ang="0">
                    <a:pos x="9" y="2"/>
                  </a:cxn>
                  <a:cxn ang="0">
                    <a:pos x="16" y="4"/>
                  </a:cxn>
                  <a:cxn ang="0">
                    <a:pos x="24" y="8"/>
                  </a:cxn>
                  <a:cxn ang="0">
                    <a:pos x="25" y="9"/>
                  </a:cxn>
                  <a:cxn ang="0">
                    <a:pos x="24" y="9"/>
                  </a:cxn>
                  <a:cxn ang="0">
                    <a:pos x="24" y="9"/>
                  </a:cxn>
                  <a:cxn ang="0">
                    <a:pos x="23" y="10"/>
                  </a:cxn>
                  <a:cxn ang="0">
                    <a:pos x="19" y="10"/>
                  </a:cxn>
                  <a:cxn ang="0">
                    <a:pos x="16" y="8"/>
                  </a:cxn>
                  <a:cxn ang="0">
                    <a:pos x="8" y="4"/>
                  </a:cxn>
                  <a:cxn ang="0">
                    <a:pos x="4" y="2"/>
                  </a:cxn>
                  <a:cxn ang="0">
                    <a:pos x="1" y="0"/>
                  </a:cxn>
                  <a:cxn ang="0">
                    <a:pos x="0" y="0"/>
                  </a:cxn>
                </a:cxnLst>
                <a:rect l="0" t="0" r="r" b="b"/>
                <a:pathLst>
                  <a:path w="25" h="10">
                    <a:moveTo>
                      <a:pt x="0" y="0"/>
                    </a:moveTo>
                    <a:lnTo>
                      <a:pt x="9" y="2"/>
                    </a:lnTo>
                    <a:lnTo>
                      <a:pt x="16" y="4"/>
                    </a:lnTo>
                    <a:lnTo>
                      <a:pt x="24" y="8"/>
                    </a:lnTo>
                    <a:lnTo>
                      <a:pt x="25" y="9"/>
                    </a:lnTo>
                    <a:lnTo>
                      <a:pt x="24" y="9"/>
                    </a:lnTo>
                    <a:lnTo>
                      <a:pt x="24" y="9"/>
                    </a:lnTo>
                    <a:lnTo>
                      <a:pt x="23" y="10"/>
                    </a:lnTo>
                    <a:lnTo>
                      <a:pt x="19" y="10"/>
                    </a:lnTo>
                    <a:lnTo>
                      <a:pt x="16" y="8"/>
                    </a:lnTo>
                    <a:lnTo>
                      <a:pt x="8" y="4"/>
                    </a:lnTo>
                    <a:lnTo>
                      <a:pt x="4" y="2"/>
                    </a:lnTo>
                    <a:lnTo>
                      <a:pt x="1"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146"/>
              <p:cNvSpPr>
                <a:spLocks/>
              </p:cNvSpPr>
              <p:nvPr/>
            </p:nvSpPr>
            <p:spPr bwMode="auto">
              <a:xfrm>
                <a:off x="5176837" y="2336800"/>
                <a:ext cx="20638" cy="65088"/>
              </a:xfrm>
              <a:custGeom>
                <a:avLst/>
                <a:gdLst/>
                <a:ahLst/>
                <a:cxnLst>
                  <a:cxn ang="0">
                    <a:pos x="2" y="0"/>
                  </a:cxn>
                  <a:cxn ang="0">
                    <a:pos x="2" y="2"/>
                  </a:cxn>
                  <a:cxn ang="0">
                    <a:pos x="5" y="9"/>
                  </a:cxn>
                  <a:cxn ang="0">
                    <a:pos x="7" y="16"/>
                  </a:cxn>
                  <a:cxn ang="0">
                    <a:pos x="10" y="25"/>
                  </a:cxn>
                  <a:cxn ang="0">
                    <a:pos x="13" y="38"/>
                  </a:cxn>
                  <a:cxn ang="0">
                    <a:pos x="13" y="39"/>
                  </a:cxn>
                  <a:cxn ang="0">
                    <a:pos x="12" y="39"/>
                  </a:cxn>
                  <a:cxn ang="0">
                    <a:pos x="9" y="41"/>
                  </a:cxn>
                  <a:cxn ang="0">
                    <a:pos x="8" y="40"/>
                  </a:cxn>
                  <a:cxn ang="0">
                    <a:pos x="5" y="37"/>
                  </a:cxn>
                  <a:cxn ang="0">
                    <a:pos x="4" y="33"/>
                  </a:cxn>
                  <a:cxn ang="0">
                    <a:pos x="4" y="30"/>
                  </a:cxn>
                  <a:cxn ang="0">
                    <a:pos x="2" y="26"/>
                  </a:cxn>
                  <a:cxn ang="0">
                    <a:pos x="0" y="24"/>
                  </a:cxn>
                  <a:cxn ang="0">
                    <a:pos x="1" y="22"/>
                  </a:cxn>
                  <a:cxn ang="0">
                    <a:pos x="1" y="3"/>
                  </a:cxn>
                  <a:cxn ang="0">
                    <a:pos x="1" y="1"/>
                  </a:cxn>
                  <a:cxn ang="0">
                    <a:pos x="2" y="0"/>
                  </a:cxn>
                </a:cxnLst>
                <a:rect l="0" t="0" r="r" b="b"/>
                <a:pathLst>
                  <a:path w="13" h="41">
                    <a:moveTo>
                      <a:pt x="2" y="0"/>
                    </a:moveTo>
                    <a:lnTo>
                      <a:pt x="2" y="2"/>
                    </a:lnTo>
                    <a:lnTo>
                      <a:pt x="5" y="9"/>
                    </a:lnTo>
                    <a:lnTo>
                      <a:pt x="7" y="16"/>
                    </a:lnTo>
                    <a:lnTo>
                      <a:pt x="10" y="25"/>
                    </a:lnTo>
                    <a:lnTo>
                      <a:pt x="13" y="38"/>
                    </a:lnTo>
                    <a:lnTo>
                      <a:pt x="13" y="39"/>
                    </a:lnTo>
                    <a:lnTo>
                      <a:pt x="12" y="39"/>
                    </a:lnTo>
                    <a:lnTo>
                      <a:pt x="9" y="41"/>
                    </a:lnTo>
                    <a:lnTo>
                      <a:pt x="8" y="40"/>
                    </a:lnTo>
                    <a:lnTo>
                      <a:pt x="5" y="37"/>
                    </a:lnTo>
                    <a:lnTo>
                      <a:pt x="4" y="33"/>
                    </a:lnTo>
                    <a:lnTo>
                      <a:pt x="4" y="30"/>
                    </a:lnTo>
                    <a:lnTo>
                      <a:pt x="2" y="26"/>
                    </a:lnTo>
                    <a:lnTo>
                      <a:pt x="0" y="24"/>
                    </a:lnTo>
                    <a:lnTo>
                      <a:pt x="1" y="22"/>
                    </a:lnTo>
                    <a:lnTo>
                      <a:pt x="1" y="3"/>
                    </a:lnTo>
                    <a:lnTo>
                      <a:pt x="1" y="1"/>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147"/>
              <p:cNvSpPr>
                <a:spLocks/>
              </p:cNvSpPr>
              <p:nvPr/>
            </p:nvSpPr>
            <p:spPr bwMode="auto">
              <a:xfrm>
                <a:off x="5075237" y="2279650"/>
                <a:ext cx="95250" cy="131763"/>
              </a:xfrm>
              <a:custGeom>
                <a:avLst/>
                <a:gdLst/>
                <a:ahLst/>
                <a:cxnLst>
                  <a:cxn ang="0">
                    <a:pos x="10" y="7"/>
                  </a:cxn>
                  <a:cxn ang="0">
                    <a:pos x="12" y="16"/>
                  </a:cxn>
                  <a:cxn ang="0">
                    <a:pos x="20" y="24"/>
                  </a:cxn>
                  <a:cxn ang="0">
                    <a:pos x="25" y="29"/>
                  </a:cxn>
                  <a:cxn ang="0">
                    <a:pos x="23" y="33"/>
                  </a:cxn>
                  <a:cxn ang="0">
                    <a:pos x="22" y="38"/>
                  </a:cxn>
                  <a:cxn ang="0">
                    <a:pos x="22" y="42"/>
                  </a:cxn>
                  <a:cxn ang="0">
                    <a:pos x="28" y="43"/>
                  </a:cxn>
                  <a:cxn ang="0">
                    <a:pos x="34" y="42"/>
                  </a:cxn>
                  <a:cxn ang="0">
                    <a:pos x="35" y="36"/>
                  </a:cxn>
                  <a:cxn ang="0">
                    <a:pos x="37" y="30"/>
                  </a:cxn>
                  <a:cxn ang="0">
                    <a:pos x="41" y="27"/>
                  </a:cxn>
                  <a:cxn ang="0">
                    <a:pos x="48" y="31"/>
                  </a:cxn>
                  <a:cxn ang="0">
                    <a:pos x="48" y="36"/>
                  </a:cxn>
                  <a:cxn ang="0">
                    <a:pos x="47" y="43"/>
                  </a:cxn>
                  <a:cxn ang="0">
                    <a:pos x="48" y="43"/>
                  </a:cxn>
                  <a:cxn ang="0">
                    <a:pos x="53" y="41"/>
                  </a:cxn>
                  <a:cxn ang="0">
                    <a:pos x="53" y="44"/>
                  </a:cxn>
                  <a:cxn ang="0">
                    <a:pos x="50" y="48"/>
                  </a:cxn>
                  <a:cxn ang="0">
                    <a:pos x="51" y="49"/>
                  </a:cxn>
                  <a:cxn ang="0">
                    <a:pos x="55" y="45"/>
                  </a:cxn>
                  <a:cxn ang="0">
                    <a:pos x="60" y="41"/>
                  </a:cxn>
                  <a:cxn ang="0">
                    <a:pos x="59" y="44"/>
                  </a:cxn>
                  <a:cxn ang="0">
                    <a:pos x="55" y="48"/>
                  </a:cxn>
                  <a:cxn ang="0">
                    <a:pos x="55" y="52"/>
                  </a:cxn>
                  <a:cxn ang="0">
                    <a:pos x="56" y="56"/>
                  </a:cxn>
                  <a:cxn ang="0">
                    <a:pos x="56" y="58"/>
                  </a:cxn>
                  <a:cxn ang="0">
                    <a:pos x="54" y="58"/>
                  </a:cxn>
                  <a:cxn ang="0">
                    <a:pos x="56" y="61"/>
                  </a:cxn>
                  <a:cxn ang="0">
                    <a:pos x="58" y="66"/>
                  </a:cxn>
                  <a:cxn ang="0">
                    <a:pos x="51" y="76"/>
                  </a:cxn>
                  <a:cxn ang="0">
                    <a:pos x="47" y="79"/>
                  </a:cxn>
                  <a:cxn ang="0">
                    <a:pos x="49" y="75"/>
                  </a:cxn>
                  <a:cxn ang="0">
                    <a:pos x="54" y="67"/>
                  </a:cxn>
                  <a:cxn ang="0">
                    <a:pos x="51" y="61"/>
                  </a:cxn>
                  <a:cxn ang="0">
                    <a:pos x="44" y="61"/>
                  </a:cxn>
                  <a:cxn ang="0">
                    <a:pos x="39" y="65"/>
                  </a:cxn>
                  <a:cxn ang="0">
                    <a:pos x="37" y="72"/>
                  </a:cxn>
                  <a:cxn ang="0">
                    <a:pos x="31" y="75"/>
                  </a:cxn>
                  <a:cxn ang="0">
                    <a:pos x="18" y="76"/>
                  </a:cxn>
                  <a:cxn ang="0">
                    <a:pos x="13" y="81"/>
                  </a:cxn>
                  <a:cxn ang="0">
                    <a:pos x="7" y="82"/>
                  </a:cxn>
                  <a:cxn ang="0">
                    <a:pos x="6" y="79"/>
                  </a:cxn>
                  <a:cxn ang="0">
                    <a:pos x="10" y="70"/>
                  </a:cxn>
                  <a:cxn ang="0">
                    <a:pos x="12" y="63"/>
                  </a:cxn>
                  <a:cxn ang="0">
                    <a:pos x="8" y="63"/>
                  </a:cxn>
                  <a:cxn ang="0">
                    <a:pos x="4" y="66"/>
                  </a:cxn>
                  <a:cxn ang="0">
                    <a:pos x="1" y="65"/>
                  </a:cxn>
                  <a:cxn ang="0">
                    <a:pos x="3" y="62"/>
                  </a:cxn>
                  <a:cxn ang="0">
                    <a:pos x="4" y="60"/>
                  </a:cxn>
                  <a:cxn ang="0">
                    <a:pos x="1" y="26"/>
                  </a:cxn>
                  <a:cxn ang="0">
                    <a:pos x="0" y="7"/>
                  </a:cxn>
                  <a:cxn ang="0">
                    <a:pos x="4" y="2"/>
                  </a:cxn>
                  <a:cxn ang="0">
                    <a:pos x="6" y="0"/>
                  </a:cxn>
                </a:cxnLst>
                <a:rect l="0" t="0" r="r" b="b"/>
                <a:pathLst>
                  <a:path w="60" h="83">
                    <a:moveTo>
                      <a:pt x="6" y="0"/>
                    </a:moveTo>
                    <a:lnTo>
                      <a:pt x="10" y="7"/>
                    </a:lnTo>
                    <a:lnTo>
                      <a:pt x="12" y="12"/>
                    </a:lnTo>
                    <a:lnTo>
                      <a:pt x="12" y="16"/>
                    </a:lnTo>
                    <a:lnTo>
                      <a:pt x="16" y="20"/>
                    </a:lnTo>
                    <a:lnTo>
                      <a:pt x="20" y="24"/>
                    </a:lnTo>
                    <a:lnTo>
                      <a:pt x="24" y="27"/>
                    </a:lnTo>
                    <a:lnTo>
                      <a:pt x="25" y="29"/>
                    </a:lnTo>
                    <a:lnTo>
                      <a:pt x="24" y="31"/>
                    </a:lnTo>
                    <a:lnTo>
                      <a:pt x="23" y="33"/>
                    </a:lnTo>
                    <a:lnTo>
                      <a:pt x="22" y="35"/>
                    </a:lnTo>
                    <a:lnTo>
                      <a:pt x="22" y="38"/>
                    </a:lnTo>
                    <a:lnTo>
                      <a:pt x="21" y="40"/>
                    </a:lnTo>
                    <a:lnTo>
                      <a:pt x="22" y="42"/>
                    </a:lnTo>
                    <a:lnTo>
                      <a:pt x="25" y="43"/>
                    </a:lnTo>
                    <a:lnTo>
                      <a:pt x="28" y="43"/>
                    </a:lnTo>
                    <a:lnTo>
                      <a:pt x="34" y="43"/>
                    </a:lnTo>
                    <a:lnTo>
                      <a:pt x="34" y="42"/>
                    </a:lnTo>
                    <a:lnTo>
                      <a:pt x="34" y="40"/>
                    </a:lnTo>
                    <a:lnTo>
                      <a:pt x="35" y="36"/>
                    </a:lnTo>
                    <a:lnTo>
                      <a:pt x="36" y="33"/>
                    </a:lnTo>
                    <a:lnTo>
                      <a:pt x="37" y="30"/>
                    </a:lnTo>
                    <a:lnTo>
                      <a:pt x="39" y="28"/>
                    </a:lnTo>
                    <a:lnTo>
                      <a:pt x="41" y="27"/>
                    </a:lnTo>
                    <a:lnTo>
                      <a:pt x="44" y="27"/>
                    </a:lnTo>
                    <a:lnTo>
                      <a:pt x="48" y="31"/>
                    </a:lnTo>
                    <a:lnTo>
                      <a:pt x="48" y="33"/>
                    </a:lnTo>
                    <a:lnTo>
                      <a:pt x="48" y="36"/>
                    </a:lnTo>
                    <a:lnTo>
                      <a:pt x="47" y="40"/>
                    </a:lnTo>
                    <a:lnTo>
                      <a:pt x="47" y="43"/>
                    </a:lnTo>
                    <a:lnTo>
                      <a:pt x="47" y="43"/>
                    </a:lnTo>
                    <a:lnTo>
                      <a:pt x="48" y="43"/>
                    </a:lnTo>
                    <a:lnTo>
                      <a:pt x="52" y="41"/>
                    </a:lnTo>
                    <a:lnTo>
                      <a:pt x="53" y="41"/>
                    </a:lnTo>
                    <a:lnTo>
                      <a:pt x="53" y="42"/>
                    </a:lnTo>
                    <a:lnTo>
                      <a:pt x="53" y="44"/>
                    </a:lnTo>
                    <a:lnTo>
                      <a:pt x="51" y="46"/>
                    </a:lnTo>
                    <a:lnTo>
                      <a:pt x="50" y="48"/>
                    </a:lnTo>
                    <a:lnTo>
                      <a:pt x="50" y="49"/>
                    </a:lnTo>
                    <a:lnTo>
                      <a:pt x="51" y="49"/>
                    </a:lnTo>
                    <a:lnTo>
                      <a:pt x="53" y="48"/>
                    </a:lnTo>
                    <a:lnTo>
                      <a:pt x="55" y="45"/>
                    </a:lnTo>
                    <a:lnTo>
                      <a:pt x="58" y="41"/>
                    </a:lnTo>
                    <a:lnTo>
                      <a:pt x="60" y="41"/>
                    </a:lnTo>
                    <a:lnTo>
                      <a:pt x="60" y="42"/>
                    </a:lnTo>
                    <a:lnTo>
                      <a:pt x="59" y="44"/>
                    </a:lnTo>
                    <a:lnTo>
                      <a:pt x="57" y="46"/>
                    </a:lnTo>
                    <a:lnTo>
                      <a:pt x="55" y="48"/>
                    </a:lnTo>
                    <a:lnTo>
                      <a:pt x="55" y="50"/>
                    </a:lnTo>
                    <a:lnTo>
                      <a:pt x="55" y="52"/>
                    </a:lnTo>
                    <a:lnTo>
                      <a:pt x="55" y="54"/>
                    </a:lnTo>
                    <a:lnTo>
                      <a:pt x="56" y="56"/>
                    </a:lnTo>
                    <a:lnTo>
                      <a:pt x="57" y="58"/>
                    </a:lnTo>
                    <a:lnTo>
                      <a:pt x="56" y="58"/>
                    </a:lnTo>
                    <a:lnTo>
                      <a:pt x="55" y="57"/>
                    </a:lnTo>
                    <a:lnTo>
                      <a:pt x="54" y="58"/>
                    </a:lnTo>
                    <a:lnTo>
                      <a:pt x="55" y="59"/>
                    </a:lnTo>
                    <a:lnTo>
                      <a:pt x="56" y="61"/>
                    </a:lnTo>
                    <a:lnTo>
                      <a:pt x="58" y="63"/>
                    </a:lnTo>
                    <a:lnTo>
                      <a:pt x="58" y="66"/>
                    </a:lnTo>
                    <a:lnTo>
                      <a:pt x="55" y="71"/>
                    </a:lnTo>
                    <a:lnTo>
                      <a:pt x="51" y="76"/>
                    </a:lnTo>
                    <a:lnTo>
                      <a:pt x="47" y="81"/>
                    </a:lnTo>
                    <a:lnTo>
                      <a:pt x="47" y="79"/>
                    </a:lnTo>
                    <a:lnTo>
                      <a:pt x="48" y="79"/>
                    </a:lnTo>
                    <a:lnTo>
                      <a:pt x="49" y="75"/>
                    </a:lnTo>
                    <a:lnTo>
                      <a:pt x="52" y="71"/>
                    </a:lnTo>
                    <a:lnTo>
                      <a:pt x="54" y="67"/>
                    </a:lnTo>
                    <a:lnTo>
                      <a:pt x="53" y="63"/>
                    </a:lnTo>
                    <a:lnTo>
                      <a:pt x="51" y="61"/>
                    </a:lnTo>
                    <a:lnTo>
                      <a:pt x="47" y="61"/>
                    </a:lnTo>
                    <a:lnTo>
                      <a:pt x="44" y="61"/>
                    </a:lnTo>
                    <a:lnTo>
                      <a:pt x="41" y="63"/>
                    </a:lnTo>
                    <a:lnTo>
                      <a:pt x="39" y="65"/>
                    </a:lnTo>
                    <a:lnTo>
                      <a:pt x="38" y="68"/>
                    </a:lnTo>
                    <a:lnTo>
                      <a:pt x="37" y="72"/>
                    </a:lnTo>
                    <a:lnTo>
                      <a:pt x="35" y="74"/>
                    </a:lnTo>
                    <a:lnTo>
                      <a:pt x="31" y="75"/>
                    </a:lnTo>
                    <a:lnTo>
                      <a:pt x="22" y="75"/>
                    </a:lnTo>
                    <a:lnTo>
                      <a:pt x="18" y="76"/>
                    </a:lnTo>
                    <a:lnTo>
                      <a:pt x="15" y="78"/>
                    </a:lnTo>
                    <a:lnTo>
                      <a:pt x="13" y="81"/>
                    </a:lnTo>
                    <a:lnTo>
                      <a:pt x="9" y="83"/>
                    </a:lnTo>
                    <a:lnTo>
                      <a:pt x="7" y="82"/>
                    </a:lnTo>
                    <a:lnTo>
                      <a:pt x="6" y="80"/>
                    </a:lnTo>
                    <a:lnTo>
                      <a:pt x="6" y="79"/>
                    </a:lnTo>
                    <a:lnTo>
                      <a:pt x="7" y="74"/>
                    </a:lnTo>
                    <a:lnTo>
                      <a:pt x="10" y="70"/>
                    </a:lnTo>
                    <a:lnTo>
                      <a:pt x="12" y="67"/>
                    </a:lnTo>
                    <a:lnTo>
                      <a:pt x="12" y="63"/>
                    </a:lnTo>
                    <a:lnTo>
                      <a:pt x="11" y="62"/>
                    </a:lnTo>
                    <a:lnTo>
                      <a:pt x="8" y="63"/>
                    </a:lnTo>
                    <a:lnTo>
                      <a:pt x="6" y="64"/>
                    </a:lnTo>
                    <a:lnTo>
                      <a:pt x="4" y="66"/>
                    </a:lnTo>
                    <a:lnTo>
                      <a:pt x="2" y="66"/>
                    </a:lnTo>
                    <a:lnTo>
                      <a:pt x="1" y="65"/>
                    </a:lnTo>
                    <a:lnTo>
                      <a:pt x="2" y="64"/>
                    </a:lnTo>
                    <a:lnTo>
                      <a:pt x="3" y="62"/>
                    </a:lnTo>
                    <a:lnTo>
                      <a:pt x="4" y="61"/>
                    </a:lnTo>
                    <a:lnTo>
                      <a:pt x="4" y="60"/>
                    </a:lnTo>
                    <a:lnTo>
                      <a:pt x="3" y="43"/>
                    </a:lnTo>
                    <a:lnTo>
                      <a:pt x="1" y="26"/>
                    </a:lnTo>
                    <a:lnTo>
                      <a:pt x="0" y="9"/>
                    </a:lnTo>
                    <a:lnTo>
                      <a:pt x="0" y="7"/>
                    </a:lnTo>
                    <a:lnTo>
                      <a:pt x="2" y="4"/>
                    </a:lnTo>
                    <a:lnTo>
                      <a:pt x="4" y="2"/>
                    </a:lnTo>
                    <a:lnTo>
                      <a:pt x="6" y="1"/>
                    </a:lnTo>
                    <a:lnTo>
                      <a:pt x="6"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148"/>
              <p:cNvSpPr>
                <a:spLocks/>
              </p:cNvSpPr>
              <p:nvPr/>
            </p:nvSpPr>
            <p:spPr bwMode="auto">
              <a:xfrm>
                <a:off x="5165725" y="2371725"/>
                <a:ext cx="11113" cy="4763"/>
              </a:xfrm>
              <a:custGeom>
                <a:avLst/>
                <a:gdLst/>
                <a:ahLst/>
                <a:cxnLst>
                  <a:cxn ang="0">
                    <a:pos x="0" y="0"/>
                  </a:cxn>
                  <a:cxn ang="0">
                    <a:pos x="3" y="0"/>
                  </a:cxn>
                  <a:cxn ang="0">
                    <a:pos x="5" y="1"/>
                  </a:cxn>
                  <a:cxn ang="0">
                    <a:pos x="6" y="1"/>
                  </a:cxn>
                  <a:cxn ang="0">
                    <a:pos x="7" y="2"/>
                  </a:cxn>
                  <a:cxn ang="0">
                    <a:pos x="7" y="3"/>
                  </a:cxn>
                  <a:cxn ang="0">
                    <a:pos x="7" y="3"/>
                  </a:cxn>
                  <a:cxn ang="0">
                    <a:pos x="5" y="3"/>
                  </a:cxn>
                  <a:cxn ang="0">
                    <a:pos x="3" y="3"/>
                  </a:cxn>
                  <a:cxn ang="0">
                    <a:pos x="0" y="0"/>
                  </a:cxn>
                </a:cxnLst>
                <a:rect l="0" t="0" r="r" b="b"/>
                <a:pathLst>
                  <a:path w="7" h="3">
                    <a:moveTo>
                      <a:pt x="0" y="0"/>
                    </a:moveTo>
                    <a:lnTo>
                      <a:pt x="3" y="0"/>
                    </a:lnTo>
                    <a:lnTo>
                      <a:pt x="5" y="1"/>
                    </a:lnTo>
                    <a:lnTo>
                      <a:pt x="6" y="1"/>
                    </a:lnTo>
                    <a:lnTo>
                      <a:pt x="7" y="2"/>
                    </a:lnTo>
                    <a:lnTo>
                      <a:pt x="7" y="3"/>
                    </a:lnTo>
                    <a:lnTo>
                      <a:pt x="7" y="3"/>
                    </a:lnTo>
                    <a:lnTo>
                      <a:pt x="5" y="3"/>
                    </a:lnTo>
                    <a:lnTo>
                      <a:pt x="3" y="3"/>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149"/>
              <p:cNvSpPr>
                <a:spLocks/>
              </p:cNvSpPr>
              <p:nvPr/>
            </p:nvSpPr>
            <p:spPr bwMode="auto">
              <a:xfrm>
                <a:off x="4879975" y="2678113"/>
                <a:ext cx="42863" cy="25400"/>
              </a:xfrm>
              <a:custGeom>
                <a:avLst/>
                <a:gdLst/>
                <a:ahLst/>
                <a:cxnLst>
                  <a:cxn ang="0">
                    <a:pos x="27" y="0"/>
                  </a:cxn>
                  <a:cxn ang="0">
                    <a:pos x="7" y="14"/>
                  </a:cxn>
                  <a:cxn ang="0">
                    <a:pos x="5" y="15"/>
                  </a:cxn>
                  <a:cxn ang="0">
                    <a:pos x="3" y="15"/>
                  </a:cxn>
                  <a:cxn ang="0">
                    <a:pos x="2" y="16"/>
                  </a:cxn>
                  <a:cxn ang="0">
                    <a:pos x="1" y="16"/>
                  </a:cxn>
                  <a:cxn ang="0">
                    <a:pos x="0" y="16"/>
                  </a:cxn>
                  <a:cxn ang="0">
                    <a:pos x="0" y="16"/>
                  </a:cxn>
                  <a:cxn ang="0">
                    <a:pos x="9" y="9"/>
                  </a:cxn>
                  <a:cxn ang="0">
                    <a:pos x="17" y="3"/>
                  </a:cxn>
                  <a:cxn ang="0">
                    <a:pos x="24" y="1"/>
                  </a:cxn>
                  <a:cxn ang="0">
                    <a:pos x="26" y="1"/>
                  </a:cxn>
                  <a:cxn ang="0">
                    <a:pos x="27" y="0"/>
                  </a:cxn>
                </a:cxnLst>
                <a:rect l="0" t="0" r="r" b="b"/>
                <a:pathLst>
                  <a:path w="27" h="16">
                    <a:moveTo>
                      <a:pt x="27" y="0"/>
                    </a:moveTo>
                    <a:lnTo>
                      <a:pt x="7" y="14"/>
                    </a:lnTo>
                    <a:lnTo>
                      <a:pt x="5" y="15"/>
                    </a:lnTo>
                    <a:lnTo>
                      <a:pt x="3" y="15"/>
                    </a:lnTo>
                    <a:lnTo>
                      <a:pt x="2" y="16"/>
                    </a:lnTo>
                    <a:lnTo>
                      <a:pt x="1" y="16"/>
                    </a:lnTo>
                    <a:lnTo>
                      <a:pt x="0" y="16"/>
                    </a:lnTo>
                    <a:lnTo>
                      <a:pt x="0" y="16"/>
                    </a:lnTo>
                    <a:lnTo>
                      <a:pt x="9" y="9"/>
                    </a:lnTo>
                    <a:lnTo>
                      <a:pt x="17" y="3"/>
                    </a:lnTo>
                    <a:lnTo>
                      <a:pt x="24" y="1"/>
                    </a:lnTo>
                    <a:lnTo>
                      <a:pt x="26" y="1"/>
                    </a:lnTo>
                    <a:lnTo>
                      <a:pt x="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150"/>
              <p:cNvSpPr>
                <a:spLocks/>
              </p:cNvSpPr>
              <p:nvPr/>
            </p:nvSpPr>
            <p:spPr bwMode="auto">
              <a:xfrm>
                <a:off x="3854450" y="3055938"/>
                <a:ext cx="7938" cy="15875"/>
              </a:xfrm>
              <a:custGeom>
                <a:avLst/>
                <a:gdLst/>
                <a:ahLst/>
                <a:cxnLst>
                  <a:cxn ang="0">
                    <a:pos x="0" y="0"/>
                  </a:cxn>
                  <a:cxn ang="0">
                    <a:pos x="4" y="6"/>
                  </a:cxn>
                  <a:cxn ang="0">
                    <a:pos x="5" y="10"/>
                  </a:cxn>
                  <a:cxn ang="0">
                    <a:pos x="5" y="10"/>
                  </a:cxn>
                  <a:cxn ang="0">
                    <a:pos x="4" y="10"/>
                  </a:cxn>
                  <a:cxn ang="0">
                    <a:pos x="3" y="10"/>
                  </a:cxn>
                  <a:cxn ang="0">
                    <a:pos x="2" y="9"/>
                  </a:cxn>
                  <a:cxn ang="0">
                    <a:pos x="2" y="8"/>
                  </a:cxn>
                  <a:cxn ang="0">
                    <a:pos x="1" y="8"/>
                  </a:cxn>
                  <a:cxn ang="0">
                    <a:pos x="1" y="7"/>
                  </a:cxn>
                  <a:cxn ang="0">
                    <a:pos x="1" y="5"/>
                  </a:cxn>
                  <a:cxn ang="0">
                    <a:pos x="0" y="4"/>
                  </a:cxn>
                  <a:cxn ang="0">
                    <a:pos x="0" y="2"/>
                  </a:cxn>
                  <a:cxn ang="0">
                    <a:pos x="0" y="1"/>
                  </a:cxn>
                  <a:cxn ang="0">
                    <a:pos x="0" y="0"/>
                  </a:cxn>
                </a:cxnLst>
                <a:rect l="0" t="0" r="r" b="b"/>
                <a:pathLst>
                  <a:path w="5" h="10">
                    <a:moveTo>
                      <a:pt x="0" y="0"/>
                    </a:moveTo>
                    <a:lnTo>
                      <a:pt x="4" y="6"/>
                    </a:lnTo>
                    <a:lnTo>
                      <a:pt x="5" y="10"/>
                    </a:lnTo>
                    <a:lnTo>
                      <a:pt x="5" y="10"/>
                    </a:lnTo>
                    <a:lnTo>
                      <a:pt x="4" y="10"/>
                    </a:lnTo>
                    <a:lnTo>
                      <a:pt x="3" y="10"/>
                    </a:lnTo>
                    <a:lnTo>
                      <a:pt x="2" y="9"/>
                    </a:lnTo>
                    <a:lnTo>
                      <a:pt x="2" y="8"/>
                    </a:lnTo>
                    <a:lnTo>
                      <a:pt x="1" y="8"/>
                    </a:lnTo>
                    <a:lnTo>
                      <a:pt x="1" y="7"/>
                    </a:lnTo>
                    <a:lnTo>
                      <a:pt x="1" y="5"/>
                    </a:lnTo>
                    <a:lnTo>
                      <a:pt x="0" y="4"/>
                    </a:lnTo>
                    <a:lnTo>
                      <a:pt x="0" y="2"/>
                    </a:lnTo>
                    <a:lnTo>
                      <a:pt x="0" y="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151"/>
              <p:cNvSpPr>
                <a:spLocks/>
              </p:cNvSpPr>
              <p:nvPr/>
            </p:nvSpPr>
            <p:spPr bwMode="auto">
              <a:xfrm>
                <a:off x="4873625" y="3163888"/>
                <a:ext cx="11113" cy="23813"/>
              </a:xfrm>
              <a:custGeom>
                <a:avLst/>
                <a:gdLst/>
                <a:ahLst/>
                <a:cxnLst>
                  <a:cxn ang="0">
                    <a:pos x="2" y="0"/>
                  </a:cxn>
                  <a:cxn ang="0">
                    <a:pos x="4" y="1"/>
                  </a:cxn>
                  <a:cxn ang="0">
                    <a:pos x="6" y="3"/>
                  </a:cxn>
                  <a:cxn ang="0">
                    <a:pos x="7" y="6"/>
                  </a:cxn>
                  <a:cxn ang="0">
                    <a:pos x="6" y="10"/>
                  </a:cxn>
                  <a:cxn ang="0">
                    <a:pos x="4" y="15"/>
                  </a:cxn>
                  <a:cxn ang="0">
                    <a:pos x="4" y="15"/>
                  </a:cxn>
                  <a:cxn ang="0">
                    <a:pos x="3" y="15"/>
                  </a:cxn>
                  <a:cxn ang="0">
                    <a:pos x="2" y="15"/>
                  </a:cxn>
                  <a:cxn ang="0">
                    <a:pos x="1" y="14"/>
                  </a:cxn>
                  <a:cxn ang="0">
                    <a:pos x="0" y="13"/>
                  </a:cxn>
                  <a:cxn ang="0">
                    <a:pos x="1" y="10"/>
                  </a:cxn>
                  <a:cxn ang="0">
                    <a:pos x="3" y="7"/>
                  </a:cxn>
                  <a:cxn ang="0">
                    <a:pos x="4" y="5"/>
                  </a:cxn>
                  <a:cxn ang="0">
                    <a:pos x="3" y="2"/>
                  </a:cxn>
                  <a:cxn ang="0">
                    <a:pos x="2" y="0"/>
                  </a:cxn>
                </a:cxnLst>
                <a:rect l="0" t="0" r="r" b="b"/>
                <a:pathLst>
                  <a:path w="7" h="15">
                    <a:moveTo>
                      <a:pt x="2" y="0"/>
                    </a:moveTo>
                    <a:lnTo>
                      <a:pt x="4" y="1"/>
                    </a:lnTo>
                    <a:lnTo>
                      <a:pt x="6" y="3"/>
                    </a:lnTo>
                    <a:lnTo>
                      <a:pt x="7" y="6"/>
                    </a:lnTo>
                    <a:lnTo>
                      <a:pt x="6" y="10"/>
                    </a:lnTo>
                    <a:lnTo>
                      <a:pt x="4" y="15"/>
                    </a:lnTo>
                    <a:lnTo>
                      <a:pt x="4" y="15"/>
                    </a:lnTo>
                    <a:lnTo>
                      <a:pt x="3" y="15"/>
                    </a:lnTo>
                    <a:lnTo>
                      <a:pt x="2" y="15"/>
                    </a:lnTo>
                    <a:lnTo>
                      <a:pt x="1" y="14"/>
                    </a:lnTo>
                    <a:lnTo>
                      <a:pt x="0" y="13"/>
                    </a:lnTo>
                    <a:lnTo>
                      <a:pt x="1" y="10"/>
                    </a:lnTo>
                    <a:lnTo>
                      <a:pt x="3" y="7"/>
                    </a:lnTo>
                    <a:lnTo>
                      <a:pt x="4" y="5"/>
                    </a:lnTo>
                    <a:lnTo>
                      <a:pt x="3" y="2"/>
                    </a:lnTo>
                    <a:lnTo>
                      <a:pt x="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152"/>
              <p:cNvSpPr>
                <a:spLocks/>
              </p:cNvSpPr>
              <p:nvPr/>
            </p:nvSpPr>
            <p:spPr bwMode="auto">
              <a:xfrm>
                <a:off x="4856162" y="3159125"/>
                <a:ext cx="20638" cy="4763"/>
              </a:xfrm>
              <a:custGeom>
                <a:avLst/>
                <a:gdLst/>
                <a:ahLst/>
                <a:cxnLst>
                  <a:cxn ang="0">
                    <a:pos x="0" y="0"/>
                  </a:cxn>
                  <a:cxn ang="0">
                    <a:pos x="1" y="0"/>
                  </a:cxn>
                  <a:cxn ang="0">
                    <a:pos x="5" y="1"/>
                  </a:cxn>
                  <a:cxn ang="0">
                    <a:pos x="9" y="2"/>
                  </a:cxn>
                  <a:cxn ang="0">
                    <a:pos x="13" y="3"/>
                  </a:cxn>
                  <a:cxn ang="0">
                    <a:pos x="7" y="2"/>
                  </a:cxn>
                  <a:cxn ang="0">
                    <a:pos x="0" y="0"/>
                  </a:cxn>
                </a:cxnLst>
                <a:rect l="0" t="0" r="r" b="b"/>
                <a:pathLst>
                  <a:path w="13" h="3">
                    <a:moveTo>
                      <a:pt x="0" y="0"/>
                    </a:moveTo>
                    <a:lnTo>
                      <a:pt x="1" y="0"/>
                    </a:lnTo>
                    <a:lnTo>
                      <a:pt x="5" y="1"/>
                    </a:lnTo>
                    <a:lnTo>
                      <a:pt x="9" y="2"/>
                    </a:lnTo>
                    <a:lnTo>
                      <a:pt x="13" y="3"/>
                    </a:lnTo>
                    <a:lnTo>
                      <a:pt x="7" y="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153"/>
              <p:cNvSpPr>
                <a:spLocks/>
              </p:cNvSpPr>
              <p:nvPr/>
            </p:nvSpPr>
            <p:spPr bwMode="auto">
              <a:xfrm>
                <a:off x="4670425" y="3290888"/>
                <a:ext cx="293688" cy="84138"/>
              </a:xfrm>
              <a:custGeom>
                <a:avLst/>
                <a:gdLst/>
                <a:ahLst/>
                <a:cxnLst>
                  <a:cxn ang="0">
                    <a:pos x="68" y="1"/>
                  </a:cxn>
                  <a:cxn ang="0">
                    <a:pos x="67" y="3"/>
                  </a:cxn>
                  <a:cxn ang="0">
                    <a:pos x="76" y="3"/>
                  </a:cxn>
                  <a:cxn ang="0">
                    <a:pos x="88" y="5"/>
                  </a:cxn>
                  <a:cxn ang="0">
                    <a:pos x="101" y="10"/>
                  </a:cxn>
                  <a:cxn ang="0">
                    <a:pos x="109" y="9"/>
                  </a:cxn>
                  <a:cxn ang="0">
                    <a:pos x="123" y="10"/>
                  </a:cxn>
                  <a:cxn ang="0">
                    <a:pos x="137" y="17"/>
                  </a:cxn>
                  <a:cxn ang="0">
                    <a:pos x="146" y="23"/>
                  </a:cxn>
                  <a:cxn ang="0">
                    <a:pos x="149" y="22"/>
                  </a:cxn>
                  <a:cxn ang="0">
                    <a:pos x="152" y="22"/>
                  </a:cxn>
                  <a:cxn ang="0">
                    <a:pos x="162" y="27"/>
                  </a:cxn>
                  <a:cxn ang="0">
                    <a:pos x="170" y="29"/>
                  </a:cxn>
                  <a:cxn ang="0">
                    <a:pos x="176" y="28"/>
                  </a:cxn>
                  <a:cxn ang="0">
                    <a:pos x="181" y="27"/>
                  </a:cxn>
                  <a:cxn ang="0">
                    <a:pos x="185" y="29"/>
                  </a:cxn>
                  <a:cxn ang="0">
                    <a:pos x="185" y="38"/>
                  </a:cxn>
                  <a:cxn ang="0">
                    <a:pos x="180" y="42"/>
                  </a:cxn>
                  <a:cxn ang="0">
                    <a:pos x="166" y="44"/>
                  </a:cxn>
                  <a:cxn ang="0">
                    <a:pos x="141" y="52"/>
                  </a:cxn>
                  <a:cxn ang="0">
                    <a:pos x="133" y="53"/>
                  </a:cxn>
                  <a:cxn ang="0">
                    <a:pos x="140" y="45"/>
                  </a:cxn>
                  <a:cxn ang="0">
                    <a:pos x="144" y="40"/>
                  </a:cxn>
                  <a:cxn ang="0">
                    <a:pos x="142" y="37"/>
                  </a:cxn>
                  <a:cxn ang="0">
                    <a:pos x="130" y="35"/>
                  </a:cxn>
                  <a:cxn ang="0">
                    <a:pos x="118" y="33"/>
                  </a:cxn>
                  <a:cxn ang="0">
                    <a:pos x="115" y="29"/>
                  </a:cxn>
                  <a:cxn ang="0">
                    <a:pos x="113" y="23"/>
                  </a:cxn>
                  <a:cxn ang="0">
                    <a:pos x="111" y="24"/>
                  </a:cxn>
                  <a:cxn ang="0">
                    <a:pos x="96" y="21"/>
                  </a:cxn>
                  <a:cxn ang="0">
                    <a:pos x="74" y="17"/>
                  </a:cxn>
                  <a:cxn ang="0">
                    <a:pos x="59" y="19"/>
                  </a:cxn>
                  <a:cxn ang="0">
                    <a:pos x="43" y="22"/>
                  </a:cxn>
                  <a:cxn ang="0">
                    <a:pos x="31" y="25"/>
                  </a:cxn>
                  <a:cxn ang="0">
                    <a:pos x="23" y="26"/>
                  </a:cxn>
                  <a:cxn ang="0">
                    <a:pos x="12" y="33"/>
                  </a:cxn>
                  <a:cxn ang="0">
                    <a:pos x="6" y="36"/>
                  </a:cxn>
                  <a:cxn ang="0">
                    <a:pos x="1" y="35"/>
                  </a:cxn>
                  <a:cxn ang="0">
                    <a:pos x="6" y="27"/>
                  </a:cxn>
                  <a:cxn ang="0">
                    <a:pos x="18" y="15"/>
                  </a:cxn>
                  <a:cxn ang="0">
                    <a:pos x="35" y="8"/>
                  </a:cxn>
                  <a:cxn ang="0">
                    <a:pos x="54" y="2"/>
                  </a:cxn>
                  <a:cxn ang="0">
                    <a:pos x="68" y="0"/>
                  </a:cxn>
                </a:cxnLst>
                <a:rect l="0" t="0" r="r" b="b"/>
                <a:pathLst>
                  <a:path w="185" h="53">
                    <a:moveTo>
                      <a:pt x="68" y="0"/>
                    </a:moveTo>
                    <a:lnTo>
                      <a:pt x="68" y="1"/>
                    </a:lnTo>
                    <a:lnTo>
                      <a:pt x="67" y="2"/>
                    </a:lnTo>
                    <a:lnTo>
                      <a:pt x="67" y="3"/>
                    </a:lnTo>
                    <a:lnTo>
                      <a:pt x="72" y="3"/>
                    </a:lnTo>
                    <a:lnTo>
                      <a:pt x="76" y="3"/>
                    </a:lnTo>
                    <a:lnTo>
                      <a:pt x="81" y="3"/>
                    </a:lnTo>
                    <a:lnTo>
                      <a:pt x="88" y="5"/>
                    </a:lnTo>
                    <a:lnTo>
                      <a:pt x="95" y="8"/>
                    </a:lnTo>
                    <a:lnTo>
                      <a:pt x="101" y="10"/>
                    </a:lnTo>
                    <a:lnTo>
                      <a:pt x="105" y="10"/>
                    </a:lnTo>
                    <a:lnTo>
                      <a:pt x="109" y="9"/>
                    </a:lnTo>
                    <a:lnTo>
                      <a:pt x="112" y="8"/>
                    </a:lnTo>
                    <a:lnTo>
                      <a:pt x="123" y="10"/>
                    </a:lnTo>
                    <a:lnTo>
                      <a:pt x="132" y="14"/>
                    </a:lnTo>
                    <a:lnTo>
                      <a:pt x="137" y="17"/>
                    </a:lnTo>
                    <a:lnTo>
                      <a:pt x="141" y="20"/>
                    </a:lnTo>
                    <a:lnTo>
                      <a:pt x="146" y="23"/>
                    </a:lnTo>
                    <a:lnTo>
                      <a:pt x="148" y="23"/>
                    </a:lnTo>
                    <a:lnTo>
                      <a:pt x="149" y="22"/>
                    </a:lnTo>
                    <a:lnTo>
                      <a:pt x="151" y="22"/>
                    </a:lnTo>
                    <a:lnTo>
                      <a:pt x="152" y="22"/>
                    </a:lnTo>
                    <a:lnTo>
                      <a:pt x="157" y="24"/>
                    </a:lnTo>
                    <a:lnTo>
                      <a:pt x="162" y="27"/>
                    </a:lnTo>
                    <a:lnTo>
                      <a:pt x="167" y="29"/>
                    </a:lnTo>
                    <a:lnTo>
                      <a:pt x="170" y="29"/>
                    </a:lnTo>
                    <a:lnTo>
                      <a:pt x="173" y="29"/>
                    </a:lnTo>
                    <a:lnTo>
                      <a:pt x="176" y="28"/>
                    </a:lnTo>
                    <a:lnTo>
                      <a:pt x="178" y="27"/>
                    </a:lnTo>
                    <a:lnTo>
                      <a:pt x="181" y="27"/>
                    </a:lnTo>
                    <a:lnTo>
                      <a:pt x="183" y="27"/>
                    </a:lnTo>
                    <a:lnTo>
                      <a:pt x="185" y="29"/>
                    </a:lnTo>
                    <a:lnTo>
                      <a:pt x="185" y="32"/>
                    </a:lnTo>
                    <a:lnTo>
                      <a:pt x="185" y="38"/>
                    </a:lnTo>
                    <a:lnTo>
                      <a:pt x="184" y="40"/>
                    </a:lnTo>
                    <a:lnTo>
                      <a:pt x="180" y="42"/>
                    </a:lnTo>
                    <a:lnTo>
                      <a:pt x="175" y="43"/>
                    </a:lnTo>
                    <a:lnTo>
                      <a:pt x="166" y="44"/>
                    </a:lnTo>
                    <a:lnTo>
                      <a:pt x="161" y="44"/>
                    </a:lnTo>
                    <a:lnTo>
                      <a:pt x="141" y="52"/>
                    </a:lnTo>
                    <a:lnTo>
                      <a:pt x="134" y="53"/>
                    </a:lnTo>
                    <a:lnTo>
                      <a:pt x="133" y="53"/>
                    </a:lnTo>
                    <a:lnTo>
                      <a:pt x="133" y="52"/>
                    </a:lnTo>
                    <a:lnTo>
                      <a:pt x="140" y="45"/>
                    </a:lnTo>
                    <a:lnTo>
                      <a:pt x="142" y="42"/>
                    </a:lnTo>
                    <a:lnTo>
                      <a:pt x="144" y="40"/>
                    </a:lnTo>
                    <a:lnTo>
                      <a:pt x="144" y="38"/>
                    </a:lnTo>
                    <a:lnTo>
                      <a:pt x="142" y="37"/>
                    </a:lnTo>
                    <a:lnTo>
                      <a:pt x="135" y="36"/>
                    </a:lnTo>
                    <a:lnTo>
                      <a:pt x="130" y="35"/>
                    </a:lnTo>
                    <a:lnTo>
                      <a:pt x="124" y="35"/>
                    </a:lnTo>
                    <a:lnTo>
                      <a:pt x="118" y="33"/>
                    </a:lnTo>
                    <a:lnTo>
                      <a:pt x="116" y="31"/>
                    </a:lnTo>
                    <a:lnTo>
                      <a:pt x="115" y="29"/>
                    </a:lnTo>
                    <a:lnTo>
                      <a:pt x="114" y="25"/>
                    </a:lnTo>
                    <a:lnTo>
                      <a:pt x="113" y="23"/>
                    </a:lnTo>
                    <a:lnTo>
                      <a:pt x="112" y="23"/>
                    </a:lnTo>
                    <a:lnTo>
                      <a:pt x="111" y="24"/>
                    </a:lnTo>
                    <a:lnTo>
                      <a:pt x="110" y="24"/>
                    </a:lnTo>
                    <a:lnTo>
                      <a:pt x="96" y="21"/>
                    </a:lnTo>
                    <a:lnTo>
                      <a:pt x="81" y="18"/>
                    </a:lnTo>
                    <a:lnTo>
                      <a:pt x="74" y="17"/>
                    </a:lnTo>
                    <a:lnTo>
                      <a:pt x="67" y="18"/>
                    </a:lnTo>
                    <a:lnTo>
                      <a:pt x="59" y="19"/>
                    </a:lnTo>
                    <a:lnTo>
                      <a:pt x="51" y="20"/>
                    </a:lnTo>
                    <a:lnTo>
                      <a:pt x="43" y="22"/>
                    </a:lnTo>
                    <a:lnTo>
                      <a:pt x="36" y="23"/>
                    </a:lnTo>
                    <a:lnTo>
                      <a:pt x="31" y="25"/>
                    </a:lnTo>
                    <a:lnTo>
                      <a:pt x="28" y="25"/>
                    </a:lnTo>
                    <a:lnTo>
                      <a:pt x="23" y="26"/>
                    </a:lnTo>
                    <a:lnTo>
                      <a:pt x="18" y="27"/>
                    </a:lnTo>
                    <a:lnTo>
                      <a:pt x="12" y="33"/>
                    </a:lnTo>
                    <a:lnTo>
                      <a:pt x="9" y="36"/>
                    </a:lnTo>
                    <a:lnTo>
                      <a:pt x="6" y="36"/>
                    </a:lnTo>
                    <a:lnTo>
                      <a:pt x="3" y="35"/>
                    </a:lnTo>
                    <a:lnTo>
                      <a:pt x="1" y="35"/>
                    </a:lnTo>
                    <a:lnTo>
                      <a:pt x="0" y="34"/>
                    </a:lnTo>
                    <a:lnTo>
                      <a:pt x="6" y="27"/>
                    </a:lnTo>
                    <a:lnTo>
                      <a:pt x="12" y="19"/>
                    </a:lnTo>
                    <a:lnTo>
                      <a:pt x="18" y="15"/>
                    </a:lnTo>
                    <a:lnTo>
                      <a:pt x="26" y="11"/>
                    </a:lnTo>
                    <a:lnTo>
                      <a:pt x="35" y="8"/>
                    </a:lnTo>
                    <a:lnTo>
                      <a:pt x="45" y="4"/>
                    </a:lnTo>
                    <a:lnTo>
                      <a:pt x="54" y="2"/>
                    </a:lnTo>
                    <a:lnTo>
                      <a:pt x="62" y="1"/>
                    </a:lnTo>
                    <a:lnTo>
                      <a:pt x="68"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154"/>
              <p:cNvSpPr>
                <a:spLocks/>
              </p:cNvSpPr>
              <p:nvPr/>
            </p:nvSpPr>
            <p:spPr bwMode="auto">
              <a:xfrm>
                <a:off x="5095875" y="1693863"/>
                <a:ext cx="6350" cy="3175"/>
              </a:xfrm>
              <a:custGeom>
                <a:avLst/>
                <a:gdLst/>
                <a:ahLst/>
                <a:cxnLst>
                  <a:cxn ang="0">
                    <a:pos x="0" y="0"/>
                  </a:cxn>
                  <a:cxn ang="0">
                    <a:pos x="2" y="1"/>
                  </a:cxn>
                  <a:cxn ang="0">
                    <a:pos x="4" y="2"/>
                  </a:cxn>
                  <a:cxn ang="0">
                    <a:pos x="1" y="1"/>
                  </a:cxn>
                  <a:cxn ang="0">
                    <a:pos x="1" y="0"/>
                  </a:cxn>
                  <a:cxn ang="0">
                    <a:pos x="0" y="0"/>
                  </a:cxn>
                  <a:cxn ang="0">
                    <a:pos x="0" y="0"/>
                  </a:cxn>
                </a:cxnLst>
                <a:rect l="0" t="0" r="r" b="b"/>
                <a:pathLst>
                  <a:path w="4" h="2">
                    <a:moveTo>
                      <a:pt x="0" y="0"/>
                    </a:moveTo>
                    <a:lnTo>
                      <a:pt x="2" y="1"/>
                    </a:lnTo>
                    <a:lnTo>
                      <a:pt x="4" y="2"/>
                    </a:lnTo>
                    <a:lnTo>
                      <a:pt x="1" y="1"/>
                    </a:lnTo>
                    <a:lnTo>
                      <a:pt x="1" y="0"/>
                    </a:lnTo>
                    <a:lnTo>
                      <a:pt x="0"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155"/>
              <p:cNvSpPr>
                <a:spLocks noEditPoints="1"/>
              </p:cNvSpPr>
              <p:nvPr/>
            </p:nvSpPr>
            <p:spPr bwMode="auto">
              <a:xfrm>
                <a:off x="5102225" y="1697038"/>
                <a:ext cx="31750" cy="19050"/>
              </a:xfrm>
              <a:custGeom>
                <a:avLst/>
                <a:gdLst/>
                <a:ahLst/>
                <a:cxnLst>
                  <a:cxn ang="0">
                    <a:pos x="2" y="1"/>
                  </a:cxn>
                  <a:cxn ang="0">
                    <a:pos x="20" y="12"/>
                  </a:cxn>
                  <a:cxn ang="0">
                    <a:pos x="2" y="1"/>
                  </a:cxn>
                  <a:cxn ang="0">
                    <a:pos x="0" y="0"/>
                  </a:cxn>
                  <a:cxn ang="0">
                    <a:pos x="1" y="1"/>
                  </a:cxn>
                  <a:cxn ang="0">
                    <a:pos x="2" y="1"/>
                  </a:cxn>
                  <a:cxn ang="0">
                    <a:pos x="0" y="0"/>
                  </a:cxn>
                </a:cxnLst>
                <a:rect l="0" t="0" r="r" b="b"/>
                <a:pathLst>
                  <a:path w="20" h="12">
                    <a:moveTo>
                      <a:pt x="2" y="1"/>
                    </a:moveTo>
                    <a:lnTo>
                      <a:pt x="20" y="12"/>
                    </a:lnTo>
                    <a:lnTo>
                      <a:pt x="2" y="1"/>
                    </a:lnTo>
                    <a:close/>
                    <a:moveTo>
                      <a:pt x="0" y="0"/>
                    </a:moveTo>
                    <a:lnTo>
                      <a:pt x="1" y="1"/>
                    </a:lnTo>
                    <a:lnTo>
                      <a:pt x="2" y="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156"/>
              <p:cNvSpPr>
                <a:spLocks/>
              </p:cNvSpPr>
              <p:nvPr/>
            </p:nvSpPr>
            <p:spPr bwMode="auto">
              <a:xfrm>
                <a:off x="5033962" y="1660525"/>
                <a:ext cx="7938" cy="3175"/>
              </a:xfrm>
              <a:custGeom>
                <a:avLst/>
                <a:gdLst/>
                <a:ahLst/>
                <a:cxnLst>
                  <a:cxn ang="0">
                    <a:pos x="0" y="0"/>
                  </a:cxn>
                  <a:cxn ang="0">
                    <a:pos x="5" y="2"/>
                  </a:cxn>
                  <a:cxn ang="0">
                    <a:pos x="3" y="2"/>
                  </a:cxn>
                  <a:cxn ang="0">
                    <a:pos x="0" y="0"/>
                  </a:cxn>
                </a:cxnLst>
                <a:rect l="0" t="0" r="r" b="b"/>
                <a:pathLst>
                  <a:path w="5" h="2">
                    <a:moveTo>
                      <a:pt x="0" y="0"/>
                    </a:moveTo>
                    <a:lnTo>
                      <a:pt x="5" y="2"/>
                    </a:lnTo>
                    <a:lnTo>
                      <a:pt x="3" y="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157"/>
              <p:cNvSpPr>
                <a:spLocks/>
              </p:cNvSpPr>
              <p:nvPr/>
            </p:nvSpPr>
            <p:spPr bwMode="auto">
              <a:xfrm>
                <a:off x="5041900" y="1663700"/>
                <a:ext cx="28575" cy="14288"/>
              </a:xfrm>
              <a:custGeom>
                <a:avLst/>
                <a:gdLst/>
                <a:ahLst/>
                <a:cxnLst>
                  <a:cxn ang="0">
                    <a:pos x="0" y="0"/>
                  </a:cxn>
                  <a:cxn ang="0">
                    <a:pos x="18" y="9"/>
                  </a:cxn>
                  <a:cxn ang="0">
                    <a:pos x="9" y="5"/>
                  </a:cxn>
                  <a:cxn ang="0">
                    <a:pos x="0" y="0"/>
                  </a:cxn>
                </a:cxnLst>
                <a:rect l="0" t="0" r="r" b="b"/>
                <a:pathLst>
                  <a:path w="18" h="9">
                    <a:moveTo>
                      <a:pt x="0" y="0"/>
                    </a:moveTo>
                    <a:lnTo>
                      <a:pt x="18" y="9"/>
                    </a:lnTo>
                    <a:lnTo>
                      <a:pt x="9" y="5"/>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158"/>
              <p:cNvSpPr>
                <a:spLocks/>
              </p:cNvSpPr>
              <p:nvPr/>
            </p:nvSpPr>
            <p:spPr bwMode="auto">
              <a:xfrm>
                <a:off x="4854575" y="1582738"/>
                <a:ext cx="15875" cy="4763"/>
              </a:xfrm>
              <a:custGeom>
                <a:avLst/>
                <a:gdLst/>
                <a:ahLst/>
                <a:cxnLst>
                  <a:cxn ang="0">
                    <a:pos x="0" y="0"/>
                  </a:cxn>
                  <a:cxn ang="0">
                    <a:pos x="10" y="3"/>
                  </a:cxn>
                  <a:cxn ang="0">
                    <a:pos x="0" y="0"/>
                  </a:cxn>
                  <a:cxn ang="0">
                    <a:pos x="0" y="0"/>
                  </a:cxn>
                  <a:cxn ang="0">
                    <a:pos x="0" y="0"/>
                  </a:cxn>
                </a:cxnLst>
                <a:rect l="0" t="0" r="r" b="b"/>
                <a:pathLst>
                  <a:path w="10" h="3">
                    <a:moveTo>
                      <a:pt x="0" y="0"/>
                    </a:moveTo>
                    <a:lnTo>
                      <a:pt x="10" y="3"/>
                    </a:lnTo>
                    <a:lnTo>
                      <a:pt x="0" y="0"/>
                    </a:lnTo>
                    <a:lnTo>
                      <a:pt x="0" y="0"/>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159"/>
              <p:cNvSpPr>
                <a:spLocks/>
              </p:cNvSpPr>
              <p:nvPr/>
            </p:nvSpPr>
            <p:spPr bwMode="auto">
              <a:xfrm>
                <a:off x="4975225" y="3330575"/>
                <a:ext cx="163513" cy="73025"/>
              </a:xfrm>
              <a:custGeom>
                <a:avLst/>
                <a:gdLst/>
                <a:ahLst/>
                <a:cxnLst>
                  <a:cxn ang="0">
                    <a:pos x="72" y="0"/>
                  </a:cxn>
                  <a:cxn ang="0">
                    <a:pos x="78" y="3"/>
                  </a:cxn>
                  <a:cxn ang="0">
                    <a:pos x="84" y="1"/>
                  </a:cxn>
                  <a:cxn ang="0">
                    <a:pos x="91" y="1"/>
                  </a:cxn>
                  <a:cxn ang="0">
                    <a:pos x="99" y="4"/>
                  </a:cxn>
                  <a:cxn ang="0">
                    <a:pos x="103" y="10"/>
                  </a:cxn>
                  <a:cxn ang="0">
                    <a:pos x="97" y="17"/>
                  </a:cxn>
                  <a:cxn ang="0">
                    <a:pos x="94" y="16"/>
                  </a:cxn>
                  <a:cxn ang="0">
                    <a:pos x="84" y="16"/>
                  </a:cxn>
                  <a:cxn ang="0">
                    <a:pos x="74" y="21"/>
                  </a:cxn>
                  <a:cxn ang="0">
                    <a:pos x="67" y="27"/>
                  </a:cxn>
                  <a:cxn ang="0">
                    <a:pos x="65" y="25"/>
                  </a:cxn>
                  <a:cxn ang="0">
                    <a:pos x="60" y="25"/>
                  </a:cxn>
                  <a:cxn ang="0">
                    <a:pos x="51" y="34"/>
                  </a:cxn>
                  <a:cxn ang="0">
                    <a:pos x="45" y="36"/>
                  </a:cxn>
                  <a:cxn ang="0">
                    <a:pos x="42" y="34"/>
                  </a:cxn>
                  <a:cxn ang="0">
                    <a:pos x="37" y="35"/>
                  </a:cxn>
                  <a:cxn ang="0">
                    <a:pos x="29" y="39"/>
                  </a:cxn>
                  <a:cxn ang="0">
                    <a:pos x="22" y="39"/>
                  </a:cxn>
                  <a:cxn ang="0">
                    <a:pos x="17" y="41"/>
                  </a:cxn>
                  <a:cxn ang="0">
                    <a:pos x="11" y="46"/>
                  </a:cxn>
                  <a:cxn ang="0">
                    <a:pos x="3" y="44"/>
                  </a:cxn>
                  <a:cxn ang="0">
                    <a:pos x="0" y="40"/>
                  </a:cxn>
                  <a:cxn ang="0">
                    <a:pos x="3" y="36"/>
                  </a:cxn>
                  <a:cxn ang="0">
                    <a:pos x="9" y="35"/>
                  </a:cxn>
                  <a:cxn ang="0">
                    <a:pos x="19" y="35"/>
                  </a:cxn>
                  <a:cxn ang="0">
                    <a:pos x="25" y="35"/>
                  </a:cxn>
                  <a:cxn ang="0">
                    <a:pos x="30" y="31"/>
                  </a:cxn>
                  <a:cxn ang="0">
                    <a:pos x="29" y="24"/>
                  </a:cxn>
                  <a:cxn ang="0">
                    <a:pos x="17" y="15"/>
                  </a:cxn>
                  <a:cxn ang="0">
                    <a:pos x="17" y="9"/>
                  </a:cxn>
                  <a:cxn ang="0">
                    <a:pos x="21" y="6"/>
                  </a:cxn>
                  <a:cxn ang="0">
                    <a:pos x="28" y="6"/>
                  </a:cxn>
                  <a:cxn ang="0">
                    <a:pos x="34" y="7"/>
                  </a:cxn>
                  <a:cxn ang="0">
                    <a:pos x="45" y="6"/>
                  </a:cxn>
                  <a:cxn ang="0">
                    <a:pos x="61" y="1"/>
                  </a:cxn>
                </a:cxnLst>
                <a:rect l="0" t="0" r="r" b="b"/>
                <a:pathLst>
                  <a:path w="103" h="46">
                    <a:moveTo>
                      <a:pt x="69" y="0"/>
                    </a:moveTo>
                    <a:lnTo>
                      <a:pt x="72" y="0"/>
                    </a:lnTo>
                    <a:lnTo>
                      <a:pt x="75" y="2"/>
                    </a:lnTo>
                    <a:lnTo>
                      <a:pt x="78" y="3"/>
                    </a:lnTo>
                    <a:lnTo>
                      <a:pt x="81" y="2"/>
                    </a:lnTo>
                    <a:lnTo>
                      <a:pt x="84" y="1"/>
                    </a:lnTo>
                    <a:lnTo>
                      <a:pt x="88" y="0"/>
                    </a:lnTo>
                    <a:lnTo>
                      <a:pt x="91" y="1"/>
                    </a:lnTo>
                    <a:lnTo>
                      <a:pt x="95" y="2"/>
                    </a:lnTo>
                    <a:lnTo>
                      <a:pt x="99" y="4"/>
                    </a:lnTo>
                    <a:lnTo>
                      <a:pt x="102" y="7"/>
                    </a:lnTo>
                    <a:lnTo>
                      <a:pt x="103" y="10"/>
                    </a:lnTo>
                    <a:lnTo>
                      <a:pt x="102" y="14"/>
                    </a:lnTo>
                    <a:lnTo>
                      <a:pt x="97" y="17"/>
                    </a:lnTo>
                    <a:lnTo>
                      <a:pt x="96" y="17"/>
                    </a:lnTo>
                    <a:lnTo>
                      <a:pt x="94" y="16"/>
                    </a:lnTo>
                    <a:lnTo>
                      <a:pt x="92" y="15"/>
                    </a:lnTo>
                    <a:lnTo>
                      <a:pt x="84" y="16"/>
                    </a:lnTo>
                    <a:lnTo>
                      <a:pt x="77" y="19"/>
                    </a:lnTo>
                    <a:lnTo>
                      <a:pt x="74" y="21"/>
                    </a:lnTo>
                    <a:lnTo>
                      <a:pt x="71" y="25"/>
                    </a:lnTo>
                    <a:lnTo>
                      <a:pt x="67" y="27"/>
                    </a:lnTo>
                    <a:lnTo>
                      <a:pt x="66" y="26"/>
                    </a:lnTo>
                    <a:lnTo>
                      <a:pt x="65" y="25"/>
                    </a:lnTo>
                    <a:lnTo>
                      <a:pt x="64" y="24"/>
                    </a:lnTo>
                    <a:lnTo>
                      <a:pt x="60" y="25"/>
                    </a:lnTo>
                    <a:lnTo>
                      <a:pt x="57" y="28"/>
                    </a:lnTo>
                    <a:lnTo>
                      <a:pt x="51" y="34"/>
                    </a:lnTo>
                    <a:lnTo>
                      <a:pt x="47" y="36"/>
                    </a:lnTo>
                    <a:lnTo>
                      <a:pt x="45" y="36"/>
                    </a:lnTo>
                    <a:lnTo>
                      <a:pt x="43" y="34"/>
                    </a:lnTo>
                    <a:lnTo>
                      <a:pt x="42" y="34"/>
                    </a:lnTo>
                    <a:lnTo>
                      <a:pt x="41" y="34"/>
                    </a:lnTo>
                    <a:lnTo>
                      <a:pt x="37" y="35"/>
                    </a:lnTo>
                    <a:lnTo>
                      <a:pt x="33" y="38"/>
                    </a:lnTo>
                    <a:lnTo>
                      <a:pt x="29" y="39"/>
                    </a:lnTo>
                    <a:lnTo>
                      <a:pt x="26" y="40"/>
                    </a:lnTo>
                    <a:lnTo>
                      <a:pt x="22" y="39"/>
                    </a:lnTo>
                    <a:lnTo>
                      <a:pt x="19" y="40"/>
                    </a:lnTo>
                    <a:lnTo>
                      <a:pt x="17" y="41"/>
                    </a:lnTo>
                    <a:lnTo>
                      <a:pt x="13" y="45"/>
                    </a:lnTo>
                    <a:lnTo>
                      <a:pt x="11" y="46"/>
                    </a:lnTo>
                    <a:lnTo>
                      <a:pt x="7" y="45"/>
                    </a:lnTo>
                    <a:lnTo>
                      <a:pt x="3" y="44"/>
                    </a:lnTo>
                    <a:lnTo>
                      <a:pt x="0" y="41"/>
                    </a:lnTo>
                    <a:lnTo>
                      <a:pt x="0" y="40"/>
                    </a:lnTo>
                    <a:lnTo>
                      <a:pt x="0" y="39"/>
                    </a:lnTo>
                    <a:lnTo>
                      <a:pt x="3" y="36"/>
                    </a:lnTo>
                    <a:lnTo>
                      <a:pt x="4" y="36"/>
                    </a:lnTo>
                    <a:lnTo>
                      <a:pt x="9" y="35"/>
                    </a:lnTo>
                    <a:lnTo>
                      <a:pt x="15" y="34"/>
                    </a:lnTo>
                    <a:lnTo>
                      <a:pt x="19" y="35"/>
                    </a:lnTo>
                    <a:lnTo>
                      <a:pt x="22" y="35"/>
                    </a:lnTo>
                    <a:lnTo>
                      <a:pt x="25" y="35"/>
                    </a:lnTo>
                    <a:lnTo>
                      <a:pt x="27" y="34"/>
                    </a:lnTo>
                    <a:lnTo>
                      <a:pt x="30" y="31"/>
                    </a:lnTo>
                    <a:lnTo>
                      <a:pt x="31" y="27"/>
                    </a:lnTo>
                    <a:lnTo>
                      <a:pt x="29" y="24"/>
                    </a:lnTo>
                    <a:lnTo>
                      <a:pt x="20" y="16"/>
                    </a:lnTo>
                    <a:lnTo>
                      <a:pt x="17" y="15"/>
                    </a:lnTo>
                    <a:lnTo>
                      <a:pt x="16" y="13"/>
                    </a:lnTo>
                    <a:lnTo>
                      <a:pt x="17" y="9"/>
                    </a:lnTo>
                    <a:lnTo>
                      <a:pt x="18" y="6"/>
                    </a:lnTo>
                    <a:lnTo>
                      <a:pt x="21" y="6"/>
                    </a:lnTo>
                    <a:lnTo>
                      <a:pt x="24" y="6"/>
                    </a:lnTo>
                    <a:lnTo>
                      <a:pt x="28" y="6"/>
                    </a:lnTo>
                    <a:lnTo>
                      <a:pt x="31" y="7"/>
                    </a:lnTo>
                    <a:lnTo>
                      <a:pt x="34" y="7"/>
                    </a:lnTo>
                    <a:lnTo>
                      <a:pt x="35" y="8"/>
                    </a:lnTo>
                    <a:lnTo>
                      <a:pt x="45" y="6"/>
                    </a:lnTo>
                    <a:lnTo>
                      <a:pt x="53" y="3"/>
                    </a:lnTo>
                    <a:lnTo>
                      <a:pt x="61" y="1"/>
                    </a:lnTo>
                    <a:lnTo>
                      <a:pt x="69"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160"/>
              <p:cNvSpPr>
                <a:spLocks/>
              </p:cNvSpPr>
              <p:nvPr/>
            </p:nvSpPr>
            <p:spPr bwMode="auto">
              <a:xfrm>
                <a:off x="5164137" y="3328988"/>
                <a:ext cx="31750" cy="23813"/>
              </a:xfrm>
              <a:custGeom>
                <a:avLst/>
                <a:gdLst/>
                <a:ahLst/>
                <a:cxnLst>
                  <a:cxn ang="0">
                    <a:pos x="15" y="0"/>
                  </a:cxn>
                  <a:cxn ang="0">
                    <a:pos x="17" y="0"/>
                  </a:cxn>
                  <a:cxn ang="0">
                    <a:pos x="20" y="3"/>
                  </a:cxn>
                  <a:cxn ang="0">
                    <a:pos x="20" y="6"/>
                  </a:cxn>
                  <a:cxn ang="0">
                    <a:pos x="18" y="9"/>
                  </a:cxn>
                  <a:cxn ang="0">
                    <a:pos x="14" y="12"/>
                  </a:cxn>
                  <a:cxn ang="0">
                    <a:pos x="10" y="14"/>
                  </a:cxn>
                  <a:cxn ang="0">
                    <a:pos x="6" y="15"/>
                  </a:cxn>
                  <a:cxn ang="0">
                    <a:pos x="2" y="15"/>
                  </a:cxn>
                  <a:cxn ang="0">
                    <a:pos x="1" y="14"/>
                  </a:cxn>
                  <a:cxn ang="0">
                    <a:pos x="1" y="13"/>
                  </a:cxn>
                  <a:cxn ang="0">
                    <a:pos x="1" y="12"/>
                  </a:cxn>
                  <a:cxn ang="0">
                    <a:pos x="0" y="11"/>
                  </a:cxn>
                  <a:cxn ang="0">
                    <a:pos x="0" y="7"/>
                  </a:cxn>
                  <a:cxn ang="0">
                    <a:pos x="2" y="6"/>
                  </a:cxn>
                  <a:cxn ang="0">
                    <a:pos x="4" y="4"/>
                  </a:cxn>
                  <a:cxn ang="0">
                    <a:pos x="8" y="2"/>
                  </a:cxn>
                  <a:cxn ang="0">
                    <a:pos x="12" y="1"/>
                  </a:cxn>
                  <a:cxn ang="0">
                    <a:pos x="15" y="0"/>
                  </a:cxn>
                </a:cxnLst>
                <a:rect l="0" t="0" r="r" b="b"/>
                <a:pathLst>
                  <a:path w="20" h="15">
                    <a:moveTo>
                      <a:pt x="15" y="0"/>
                    </a:moveTo>
                    <a:lnTo>
                      <a:pt x="17" y="0"/>
                    </a:lnTo>
                    <a:lnTo>
                      <a:pt x="20" y="3"/>
                    </a:lnTo>
                    <a:lnTo>
                      <a:pt x="20" y="6"/>
                    </a:lnTo>
                    <a:lnTo>
                      <a:pt x="18" y="9"/>
                    </a:lnTo>
                    <a:lnTo>
                      <a:pt x="14" y="12"/>
                    </a:lnTo>
                    <a:lnTo>
                      <a:pt x="10" y="14"/>
                    </a:lnTo>
                    <a:lnTo>
                      <a:pt x="6" y="15"/>
                    </a:lnTo>
                    <a:lnTo>
                      <a:pt x="2" y="15"/>
                    </a:lnTo>
                    <a:lnTo>
                      <a:pt x="1" y="14"/>
                    </a:lnTo>
                    <a:lnTo>
                      <a:pt x="1" y="13"/>
                    </a:lnTo>
                    <a:lnTo>
                      <a:pt x="1" y="12"/>
                    </a:lnTo>
                    <a:lnTo>
                      <a:pt x="0" y="11"/>
                    </a:lnTo>
                    <a:lnTo>
                      <a:pt x="0" y="7"/>
                    </a:lnTo>
                    <a:lnTo>
                      <a:pt x="2" y="6"/>
                    </a:lnTo>
                    <a:lnTo>
                      <a:pt x="4" y="4"/>
                    </a:lnTo>
                    <a:lnTo>
                      <a:pt x="8" y="2"/>
                    </a:lnTo>
                    <a:lnTo>
                      <a:pt x="12" y="1"/>
                    </a:lnTo>
                    <a:lnTo>
                      <a:pt x="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161"/>
              <p:cNvSpPr>
                <a:spLocks/>
              </p:cNvSpPr>
              <p:nvPr/>
            </p:nvSpPr>
            <p:spPr bwMode="auto">
              <a:xfrm>
                <a:off x="4471987" y="3932238"/>
                <a:ext cx="22225" cy="23813"/>
              </a:xfrm>
              <a:custGeom>
                <a:avLst/>
                <a:gdLst/>
                <a:ahLst/>
                <a:cxnLst>
                  <a:cxn ang="0">
                    <a:pos x="0" y="0"/>
                  </a:cxn>
                  <a:cxn ang="0">
                    <a:pos x="3" y="2"/>
                  </a:cxn>
                  <a:cxn ang="0">
                    <a:pos x="7" y="4"/>
                  </a:cxn>
                  <a:cxn ang="0">
                    <a:pos x="10" y="5"/>
                  </a:cxn>
                  <a:cxn ang="0">
                    <a:pos x="13" y="7"/>
                  </a:cxn>
                  <a:cxn ang="0">
                    <a:pos x="14" y="10"/>
                  </a:cxn>
                  <a:cxn ang="0">
                    <a:pos x="13" y="13"/>
                  </a:cxn>
                  <a:cxn ang="0">
                    <a:pos x="10" y="15"/>
                  </a:cxn>
                  <a:cxn ang="0">
                    <a:pos x="6" y="15"/>
                  </a:cxn>
                  <a:cxn ang="0">
                    <a:pos x="2" y="14"/>
                  </a:cxn>
                  <a:cxn ang="0">
                    <a:pos x="1" y="12"/>
                  </a:cxn>
                  <a:cxn ang="0">
                    <a:pos x="0" y="8"/>
                  </a:cxn>
                  <a:cxn ang="0">
                    <a:pos x="0" y="4"/>
                  </a:cxn>
                  <a:cxn ang="0">
                    <a:pos x="0" y="1"/>
                  </a:cxn>
                  <a:cxn ang="0">
                    <a:pos x="0" y="0"/>
                  </a:cxn>
                </a:cxnLst>
                <a:rect l="0" t="0" r="r" b="b"/>
                <a:pathLst>
                  <a:path w="14" h="15">
                    <a:moveTo>
                      <a:pt x="0" y="0"/>
                    </a:moveTo>
                    <a:lnTo>
                      <a:pt x="3" y="2"/>
                    </a:lnTo>
                    <a:lnTo>
                      <a:pt x="7" y="4"/>
                    </a:lnTo>
                    <a:lnTo>
                      <a:pt x="10" y="5"/>
                    </a:lnTo>
                    <a:lnTo>
                      <a:pt x="13" y="7"/>
                    </a:lnTo>
                    <a:lnTo>
                      <a:pt x="14" y="10"/>
                    </a:lnTo>
                    <a:lnTo>
                      <a:pt x="13" y="13"/>
                    </a:lnTo>
                    <a:lnTo>
                      <a:pt x="10" y="15"/>
                    </a:lnTo>
                    <a:lnTo>
                      <a:pt x="6" y="15"/>
                    </a:lnTo>
                    <a:lnTo>
                      <a:pt x="2" y="14"/>
                    </a:lnTo>
                    <a:lnTo>
                      <a:pt x="1" y="12"/>
                    </a:lnTo>
                    <a:lnTo>
                      <a:pt x="0" y="8"/>
                    </a:lnTo>
                    <a:lnTo>
                      <a:pt x="0" y="4"/>
                    </a:lnTo>
                    <a:lnTo>
                      <a:pt x="0" y="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162"/>
              <p:cNvSpPr>
                <a:spLocks noEditPoints="1"/>
              </p:cNvSpPr>
              <p:nvPr/>
            </p:nvSpPr>
            <p:spPr bwMode="auto">
              <a:xfrm>
                <a:off x="3505200" y="1763713"/>
                <a:ext cx="2163763" cy="2459038"/>
              </a:xfrm>
              <a:custGeom>
                <a:avLst/>
                <a:gdLst/>
                <a:ahLst/>
                <a:cxnLst>
                  <a:cxn ang="0">
                    <a:pos x="782" y="897"/>
                  </a:cxn>
                  <a:cxn ang="0">
                    <a:pos x="586" y="158"/>
                  </a:cxn>
                  <a:cxn ang="0">
                    <a:pos x="232" y="0"/>
                  </a:cxn>
                  <a:cxn ang="0">
                    <a:pos x="289" y="51"/>
                  </a:cxn>
                  <a:cxn ang="0">
                    <a:pos x="376" y="78"/>
                  </a:cxn>
                  <a:cxn ang="0">
                    <a:pos x="458" y="132"/>
                  </a:cxn>
                  <a:cxn ang="0">
                    <a:pos x="545" y="128"/>
                  </a:cxn>
                  <a:cxn ang="0">
                    <a:pos x="553" y="51"/>
                  </a:cxn>
                  <a:cxn ang="0">
                    <a:pos x="615" y="130"/>
                  </a:cxn>
                  <a:cxn ang="0">
                    <a:pos x="631" y="133"/>
                  </a:cxn>
                  <a:cxn ang="0">
                    <a:pos x="604" y="179"/>
                  </a:cxn>
                  <a:cxn ang="0">
                    <a:pos x="573" y="211"/>
                  </a:cxn>
                  <a:cxn ang="0">
                    <a:pos x="574" y="302"/>
                  </a:cxn>
                  <a:cxn ang="0">
                    <a:pos x="712" y="381"/>
                  </a:cxn>
                  <a:cxn ang="0">
                    <a:pos x="745" y="364"/>
                  </a:cxn>
                  <a:cxn ang="0">
                    <a:pos x="713" y="225"/>
                  </a:cxn>
                  <a:cxn ang="0">
                    <a:pos x="792" y="209"/>
                  </a:cxn>
                  <a:cxn ang="0">
                    <a:pos x="835" y="246"/>
                  </a:cxn>
                  <a:cxn ang="0">
                    <a:pos x="869" y="234"/>
                  </a:cxn>
                  <a:cxn ang="0">
                    <a:pos x="934" y="306"/>
                  </a:cxn>
                  <a:cxn ang="0">
                    <a:pos x="897" y="394"/>
                  </a:cxn>
                  <a:cxn ang="0">
                    <a:pos x="914" y="427"/>
                  </a:cxn>
                  <a:cxn ang="0">
                    <a:pos x="919" y="498"/>
                  </a:cxn>
                  <a:cxn ang="0">
                    <a:pos x="861" y="637"/>
                  </a:cxn>
                  <a:cxn ang="0">
                    <a:pos x="860" y="686"/>
                  </a:cxn>
                  <a:cxn ang="0">
                    <a:pos x="812" y="760"/>
                  </a:cxn>
                  <a:cxn ang="0">
                    <a:pos x="800" y="920"/>
                  </a:cxn>
                  <a:cxn ang="0">
                    <a:pos x="716" y="841"/>
                  </a:cxn>
                  <a:cxn ang="0">
                    <a:pos x="630" y="860"/>
                  </a:cxn>
                  <a:cxn ang="0">
                    <a:pos x="547" y="851"/>
                  </a:cxn>
                  <a:cxn ang="0">
                    <a:pos x="495" y="946"/>
                  </a:cxn>
                  <a:cxn ang="0">
                    <a:pos x="625" y="1046"/>
                  </a:cxn>
                  <a:cxn ang="0">
                    <a:pos x="675" y="1075"/>
                  </a:cxn>
                  <a:cxn ang="0">
                    <a:pos x="761" y="1164"/>
                  </a:cxn>
                  <a:cxn ang="0">
                    <a:pos x="927" y="1156"/>
                  </a:cxn>
                  <a:cxn ang="0">
                    <a:pos x="1036" y="1130"/>
                  </a:cxn>
                  <a:cxn ang="0">
                    <a:pos x="1117" y="1100"/>
                  </a:cxn>
                  <a:cxn ang="0">
                    <a:pos x="1220" y="1115"/>
                  </a:cxn>
                  <a:cxn ang="0">
                    <a:pos x="1253" y="1165"/>
                  </a:cxn>
                  <a:cxn ang="0">
                    <a:pos x="1307" y="1135"/>
                  </a:cxn>
                  <a:cxn ang="0">
                    <a:pos x="853" y="1549"/>
                  </a:cxn>
                  <a:cxn ang="0">
                    <a:pos x="835" y="1436"/>
                  </a:cxn>
                  <a:cxn ang="0">
                    <a:pos x="818" y="1351"/>
                  </a:cxn>
                  <a:cxn ang="0">
                    <a:pos x="870" y="1232"/>
                  </a:cxn>
                  <a:cxn ang="0">
                    <a:pos x="787" y="1231"/>
                  </a:cxn>
                  <a:cxn ang="0">
                    <a:pos x="685" y="1167"/>
                  </a:cxn>
                  <a:cxn ang="0">
                    <a:pos x="541" y="1110"/>
                  </a:cxn>
                  <a:cxn ang="0">
                    <a:pos x="374" y="1056"/>
                  </a:cxn>
                  <a:cxn ang="0">
                    <a:pos x="310" y="935"/>
                  </a:cxn>
                  <a:cxn ang="0">
                    <a:pos x="231" y="793"/>
                  </a:cxn>
                  <a:cxn ang="0">
                    <a:pos x="231" y="856"/>
                  </a:cxn>
                  <a:cxn ang="0">
                    <a:pos x="232" y="886"/>
                  </a:cxn>
                  <a:cxn ang="0">
                    <a:pos x="177" y="746"/>
                  </a:cxn>
                  <a:cxn ang="0">
                    <a:pos x="121" y="586"/>
                  </a:cxn>
                  <a:cxn ang="0">
                    <a:pos x="188" y="427"/>
                  </a:cxn>
                  <a:cxn ang="0">
                    <a:pos x="171" y="358"/>
                  </a:cxn>
                  <a:cxn ang="0">
                    <a:pos x="185" y="277"/>
                  </a:cxn>
                  <a:cxn ang="0">
                    <a:pos x="190" y="212"/>
                  </a:cxn>
                  <a:cxn ang="0">
                    <a:pos x="169" y="172"/>
                  </a:cxn>
                  <a:cxn ang="0">
                    <a:pos x="113" y="133"/>
                  </a:cxn>
                  <a:cxn ang="0">
                    <a:pos x="28" y="149"/>
                  </a:cxn>
                  <a:cxn ang="0">
                    <a:pos x="75" y="84"/>
                  </a:cxn>
                  <a:cxn ang="0">
                    <a:pos x="162" y="20"/>
                  </a:cxn>
                </a:cxnLst>
                <a:rect l="0" t="0" r="r" b="b"/>
                <a:pathLst>
                  <a:path w="1363" h="1549">
                    <a:moveTo>
                      <a:pt x="1254" y="1171"/>
                    </a:moveTo>
                    <a:lnTo>
                      <a:pt x="1253" y="1173"/>
                    </a:lnTo>
                    <a:lnTo>
                      <a:pt x="1253" y="1175"/>
                    </a:lnTo>
                    <a:lnTo>
                      <a:pt x="1254" y="1176"/>
                    </a:lnTo>
                    <a:lnTo>
                      <a:pt x="1256" y="1176"/>
                    </a:lnTo>
                    <a:lnTo>
                      <a:pt x="1257" y="1175"/>
                    </a:lnTo>
                    <a:lnTo>
                      <a:pt x="1260" y="1173"/>
                    </a:lnTo>
                    <a:lnTo>
                      <a:pt x="1258" y="1174"/>
                    </a:lnTo>
                    <a:lnTo>
                      <a:pt x="1257" y="1174"/>
                    </a:lnTo>
                    <a:lnTo>
                      <a:pt x="1256" y="1174"/>
                    </a:lnTo>
                    <a:lnTo>
                      <a:pt x="1255" y="1173"/>
                    </a:lnTo>
                    <a:lnTo>
                      <a:pt x="1254" y="1172"/>
                    </a:lnTo>
                    <a:lnTo>
                      <a:pt x="1254" y="1172"/>
                    </a:lnTo>
                    <a:lnTo>
                      <a:pt x="1254" y="1171"/>
                    </a:lnTo>
                    <a:close/>
                    <a:moveTo>
                      <a:pt x="765" y="1160"/>
                    </a:moveTo>
                    <a:lnTo>
                      <a:pt x="765" y="1161"/>
                    </a:lnTo>
                    <a:lnTo>
                      <a:pt x="765" y="1160"/>
                    </a:lnTo>
                    <a:close/>
                    <a:moveTo>
                      <a:pt x="981" y="1148"/>
                    </a:moveTo>
                    <a:lnTo>
                      <a:pt x="981" y="1150"/>
                    </a:lnTo>
                    <a:lnTo>
                      <a:pt x="979" y="1152"/>
                    </a:lnTo>
                    <a:lnTo>
                      <a:pt x="977" y="1154"/>
                    </a:lnTo>
                    <a:lnTo>
                      <a:pt x="973" y="1161"/>
                    </a:lnTo>
                    <a:lnTo>
                      <a:pt x="972" y="1165"/>
                    </a:lnTo>
                    <a:lnTo>
                      <a:pt x="972" y="1169"/>
                    </a:lnTo>
                    <a:lnTo>
                      <a:pt x="973" y="1171"/>
                    </a:lnTo>
                    <a:lnTo>
                      <a:pt x="976" y="1173"/>
                    </a:lnTo>
                    <a:lnTo>
                      <a:pt x="980" y="1175"/>
                    </a:lnTo>
                    <a:lnTo>
                      <a:pt x="983" y="1174"/>
                    </a:lnTo>
                    <a:lnTo>
                      <a:pt x="987" y="1172"/>
                    </a:lnTo>
                    <a:lnTo>
                      <a:pt x="990" y="1169"/>
                    </a:lnTo>
                    <a:lnTo>
                      <a:pt x="991" y="1165"/>
                    </a:lnTo>
                    <a:lnTo>
                      <a:pt x="991" y="1161"/>
                    </a:lnTo>
                    <a:lnTo>
                      <a:pt x="989" y="1158"/>
                    </a:lnTo>
                    <a:lnTo>
                      <a:pt x="986" y="1155"/>
                    </a:lnTo>
                    <a:lnTo>
                      <a:pt x="983" y="1152"/>
                    </a:lnTo>
                    <a:lnTo>
                      <a:pt x="981" y="1148"/>
                    </a:lnTo>
                    <a:close/>
                    <a:moveTo>
                      <a:pt x="1102" y="1104"/>
                    </a:moveTo>
                    <a:lnTo>
                      <a:pt x="1101" y="1105"/>
                    </a:lnTo>
                    <a:lnTo>
                      <a:pt x="1100" y="1105"/>
                    </a:lnTo>
                    <a:lnTo>
                      <a:pt x="1102" y="1104"/>
                    </a:lnTo>
                    <a:close/>
                    <a:moveTo>
                      <a:pt x="1103" y="1104"/>
                    </a:moveTo>
                    <a:lnTo>
                      <a:pt x="1103" y="1104"/>
                    </a:lnTo>
                    <a:lnTo>
                      <a:pt x="1102" y="1104"/>
                    </a:lnTo>
                    <a:lnTo>
                      <a:pt x="1103" y="1104"/>
                    </a:lnTo>
                    <a:close/>
                    <a:moveTo>
                      <a:pt x="784" y="894"/>
                    </a:moveTo>
                    <a:lnTo>
                      <a:pt x="783" y="895"/>
                    </a:lnTo>
                    <a:lnTo>
                      <a:pt x="783" y="895"/>
                    </a:lnTo>
                    <a:lnTo>
                      <a:pt x="782" y="897"/>
                    </a:lnTo>
                    <a:lnTo>
                      <a:pt x="782" y="897"/>
                    </a:lnTo>
                    <a:lnTo>
                      <a:pt x="783" y="896"/>
                    </a:lnTo>
                    <a:lnTo>
                      <a:pt x="784" y="895"/>
                    </a:lnTo>
                    <a:lnTo>
                      <a:pt x="784" y="895"/>
                    </a:lnTo>
                    <a:lnTo>
                      <a:pt x="784" y="894"/>
                    </a:lnTo>
                    <a:lnTo>
                      <a:pt x="784" y="894"/>
                    </a:lnTo>
                    <a:close/>
                    <a:moveTo>
                      <a:pt x="797" y="850"/>
                    </a:moveTo>
                    <a:lnTo>
                      <a:pt x="797" y="851"/>
                    </a:lnTo>
                    <a:lnTo>
                      <a:pt x="797" y="852"/>
                    </a:lnTo>
                    <a:lnTo>
                      <a:pt x="797" y="853"/>
                    </a:lnTo>
                    <a:lnTo>
                      <a:pt x="798" y="854"/>
                    </a:lnTo>
                    <a:lnTo>
                      <a:pt x="798" y="855"/>
                    </a:lnTo>
                    <a:lnTo>
                      <a:pt x="800" y="857"/>
                    </a:lnTo>
                    <a:lnTo>
                      <a:pt x="801" y="860"/>
                    </a:lnTo>
                    <a:lnTo>
                      <a:pt x="802" y="862"/>
                    </a:lnTo>
                    <a:lnTo>
                      <a:pt x="800" y="856"/>
                    </a:lnTo>
                    <a:lnTo>
                      <a:pt x="797" y="850"/>
                    </a:lnTo>
                    <a:close/>
                    <a:moveTo>
                      <a:pt x="852" y="610"/>
                    </a:moveTo>
                    <a:lnTo>
                      <a:pt x="850" y="614"/>
                    </a:lnTo>
                    <a:lnTo>
                      <a:pt x="849" y="619"/>
                    </a:lnTo>
                    <a:lnTo>
                      <a:pt x="851" y="614"/>
                    </a:lnTo>
                    <a:lnTo>
                      <a:pt x="852" y="610"/>
                    </a:lnTo>
                    <a:close/>
                    <a:moveTo>
                      <a:pt x="731" y="397"/>
                    </a:moveTo>
                    <a:lnTo>
                      <a:pt x="730" y="398"/>
                    </a:lnTo>
                    <a:lnTo>
                      <a:pt x="729" y="399"/>
                    </a:lnTo>
                    <a:lnTo>
                      <a:pt x="727" y="399"/>
                    </a:lnTo>
                    <a:lnTo>
                      <a:pt x="727" y="400"/>
                    </a:lnTo>
                    <a:lnTo>
                      <a:pt x="726" y="401"/>
                    </a:lnTo>
                    <a:lnTo>
                      <a:pt x="727" y="402"/>
                    </a:lnTo>
                    <a:lnTo>
                      <a:pt x="727" y="402"/>
                    </a:lnTo>
                    <a:lnTo>
                      <a:pt x="730" y="400"/>
                    </a:lnTo>
                    <a:lnTo>
                      <a:pt x="730" y="399"/>
                    </a:lnTo>
                    <a:lnTo>
                      <a:pt x="731" y="398"/>
                    </a:lnTo>
                    <a:lnTo>
                      <a:pt x="731" y="397"/>
                    </a:lnTo>
                    <a:close/>
                    <a:moveTo>
                      <a:pt x="563" y="179"/>
                    </a:moveTo>
                    <a:lnTo>
                      <a:pt x="563" y="181"/>
                    </a:lnTo>
                    <a:lnTo>
                      <a:pt x="564" y="184"/>
                    </a:lnTo>
                    <a:lnTo>
                      <a:pt x="564" y="184"/>
                    </a:lnTo>
                    <a:lnTo>
                      <a:pt x="569" y="185"/>
                    </a:lnTo>
                    <a:lnTo>
                      <a:pt x="574" y="186"/>
                    </a:lnTo>
                    <a:lnTo>
                      <a:pt x="570" y="181"/>
                    </a:lnTo>
                    <a:lnTo>
                      <a:pt x="567" y="180"/>
                    </a:lnTo>
                    <a:lnTo>
                      <a:pt x="563" y="179"/>
                    </a:lnTo>
                    <a:lnTo>
                      <a:pt x="563" y="179"/>
                    </a:lnTo>
                    <a:close/>
                    <a:moveTo>
                      <a:pt x="583" y="150"/>
                    </a:moveTo>
                    <a:lnTo>
                      <a:pt x="581" y="150"/>
                    </a:lnTo>
                    <a:lnTo>
                      <a:pt x="581" y="152"/>
                    </a:lnTo>
                    <a:lnTo>
                      <a:pt x="586" y="158"/>
                    </a:lnTo>
                    <a:lnTo>
                      <a:pt x="589" y="161"/>
                    </a:lnTo>
                    <a:lnTo>
                      <a:pt x="592" y="163"/>
                    </a:lnTo>
                    <a:lnTo>
                      <a:pt x="595" y="163"/>
                    </a:lnTo>
                    <a:lnTo>
                      <a:pt x="597" y="162"/>
                    </a:lnTo>
                    <a:lnTo>
                      <a:pt x="599" y="161"/>
                    </a:lnTo>
                    <a:lnTo>
                      <a:pt x="602" y="161"/>
                    </a:lnTo>
                    <a:lnTo>
                      <a:pt x="609" y="161"/>
                    </a:lnTo>
                    <a:lnTo>
                      <a:pt x="611" y="161"/>
                    </a:lnTo>
                    <a:lnTo>
                      <a:pt x="612" y="161"/>
                    </a:lnTo>
                    <a:lnTo>
                      <a:pt x="609" y="160"/>
                    </a:lnTo>
                    <a:lnTo>
                      <a:pt x="606" y="157"/>
                    </a:lnTo>
                    <a:lnTo>
                      <a:pt x="601" y="153"/>
                    </a:lnTo>
                    <a:lnTo>
                      <a:pt x="596" y="151"/>
                    </a:lnTo>
                    <a:lnTo>
                      <a:pt x="593" y="151"/>
                    </a:lnTo>
                    <a:lnTo>
                      <a:pt x="586" y="150"/>
                    </a:lnTo>
                    <a:lnTo>
                      <a:pt x="583" y="150"/>
                    </a:lnTo>
                    <a:close/>
                    <a:moveTo>
                      <a:pt x="88" y="92"/>
                    </a:moveTo>
                    <a:lnTo>
                      <a:pt x="86" y="93"/>
                    </a:lnTo>
                    <a:lnTo>
                      <a:pt x="87" y="93"/>
                    </a:lnTo>
                    <a:lnTo>
                      <a:pt x="88" y="92"/>
                    </a:lnTo>
                    <a:close/>
                    <a:moveTo>
                      <a:pt x="340" y="66"/>
                    </a:moveTo>
                    <a:lnTo>
                      <a:pt x="334" y="67"/>
                    </a:lnTo>
                    <a:lnTo>
                      <a:pt x="320" y="70"/>
                    </a:lnTo>
                    <a:lnTo>
                      <a:pt x="314" y="71"/>
                    </a:lnTo>
                    <a:lnTo>
                      <a:pt x="311" y="72"/>
                    </a:lnTo>
                    <a:lnTo>
                      <a:pt x="311" y="73"/>
                    </a:lnTo>
                    <a:lnTo>
                      <a:pt x="311" y="75"/>
                    </a:lnTo>
                    <a:lnTo>
                      <a:pt x="311" y="75"/>
                    </a:lnTo>
                    <a:lnTo>
                      <a:pt x="316" y="75"/>
                    </a:lnTo>
                    <a:lnTo>
                      <a:pt x="321" y="73"/>
                    </a:lnTo>
                    <a:lnTo>
                      <a:pt x="327" y="71"/>
                    </a:lnTo>
                    <a:lnTo>
                      <a:pt x="335" y="68"/>
                    </a:lnTo>
                    <a:lnTo>
                      <a:pt x="340" y="66"/>
                    </a:lnTo>
                    <a:close/>
                    <a:moveTo>
                      <a:pt x="182" y="28"/>
                    </a:moveTo>
                    <a:lnTo>
                      <a:pt x="181" y="30"/>
                    </a:lnTo>
                    <a:lnTo>
                      <a:pt x="180" y="32"/>
                    </a:lnTo>
                    <a:lnTo>
                      <a:pt x="178" y="35"/>
                    </a:lnTo>
                    <a:lnTo>
                      <a:pt x="177" y="37"/>
                    </a:lnTo>
                    <a:lnTo>
                      <a:pt x="177" y="39"/>
                    </a:lnTo>
                    <a:lnTo>
                      <a:pt x="179" y="39"/>
                    </a:lnTo>
                    <a:lnTo>
                      <a:pt x="181" y="37"/>
                    </a:lnTo>
                    <a:lnTo>
                      <a:pt x="182" y="33"/>
                    </a:lnTo>
                    <a:lnTo>
                      <a:pt x="183" y="30"/>
                    </a:lnTo>
                    <a:lnTo>
                      <a:pt x="183" y="29"/>
                    </a:lnTo>
                    <a:lnTo>
                      <a:pt x="183" y="29"/>
                    </a:lnTo>
                    <a:lnTo>
                      <a:pt x="182" y="29"/>
                    </a:lnTo>
                    <a:lnTo>
                      <a:pt x="182" y="28"/>
                    </a:lnTo>
                    <a:close/>
                    <a:moveTo>
                      <a:pt x="232" y="0"/>
                    </a:moveTo>
                    <a:lnTo>
                      <a:pt x="233" y="0"/>
                    </a:lnTo>
                    <a:lnTo>
                      <a:pt x="234" y="0"/>
                    </a:lnTo>
                    <a:lnTo>
                      <a:pt x="234" y="2"/>
                    </a:lnTo>
                    <a:lnTo>
                      <a:pt x="235" y="2"/>
                    </a:lnTo>
                    <a:lnTo>
                      <a:pt x="235" y="4"/>
                    </a:lnTo>
                    <a:lnTo>
                      <a:pt x="235" y="4"/>
                    </a:lnTo>
                    <a:lnTo>
                      <a:pt x="236" y="5"/>
                    </a:lnTo>
                    <a:lnTo>
                      <a:pt x="238" y="5"/>
                    </a:lnTo>
                    <a:lnTo>
                      <a:pt x="241" y="5"/>
                    </a:lnTo>
                    <a:lnTo>
                      <a:pt x="242" y="4"/>
                    </a:lnTo>
                    <a:lnTo>
                      <a:pt x="244" y="4"/>
                    </a:lnTo>
                    <a:lnTo>
                      <a:pt x="245" y="3"/>
                    </a:lnTo>
                    <a:lnTo>
                      <a:pt x="245" y="2"/>
                    </a:lnTo>
                    <a:lnTo>
                      <a:pt x="244" y="1"/>
                    </a:lnTo>
                    <a:lnTo>
                      <a:pt x="244" y="1"/>
                    </a:lnTo>
                    <a:lnTo>
                      <a:pt x="250" y="2"/>
                    </a:lnTo>
                    <a:lnTo>
                      <a:pt x="256" y="4"/>
                    </a:lnTo>
                    <a:lnTo>
                      <a:pt x="262" y="6"/>
                    </a:lnTo>
                    <a:lnTo>
                      <a:pt x="262" y="7"/>
                    </a:lnTo>
                    <a:lnTo>
                      <a:pt x="261" y="7"/>
                    </a:lnTo>
                    <a:lnTo>
                      <a:pt x="260" y="7"/>
                    </a:lnTo>
                    <a:lnTo>
                      <a:pt x="256" y="7"/>
                    </a:lnTo>
                    <a:lnTo>
                      <a:pt x="255" y="8"/>
                    </a:lnTo>
                    <a:lnTo>
                      <a:pt x="255" y="8"/>
                    </a:lnTo>
                    <a:lnTo>
                      <a:pt x="255" y="9"/>
                    </a:lnTo>
                    <a:lnTo>
                      <a:pt x="257" y="11"/>
                    </a:lnTo>
                    <a:lnTo>
                      <a:pt x="260" y="12"/>
                    </a:lnTo>
                    <a:lnTo>
                      <a:pt x="263" y="13"/>
                    </a:lnTo>
                    <a:lnTo>
                      <a:pt x="266" y="15"/>
                    </a:lnTo>
                    <a:lnTo>
                      <a:pt x="266" y="16"/>
                    </a:lnTo>
                    <a:lnTo>
                      <a:pt x="264" y="16"/>
                    </a:lnTo>
                    <a:lnTo>
                      <a:pt x="263" y="17"/>
                    </a:lnTo>
                    <a:lnTo>
                      <a:pt x="260" y="17"/>
                    </a:lnTo>
                    <a:lnTo>
                      <a:pt x="259" y="18"/>
                    </a:lnTo>
                    <a:lnTo>
                      <a:pt x="259" y="20"/>
                    </a:lnTo>
                    <a:lnTo>
                      <a:pt x="260" y="20"/>
                    </a:lnTo>
                    <a:lnTo>
                      <a:pt x="262" y="22"/>
                    </a:lnTo>
                    <a:lnTo>
                      <a:pt x="263" y="22"/>
                    </a:lnTo>
                    <a:lnTo>
                      <a:pt x="264" y="22"/>
                    </a:lnTo>
                    <a:lnTo>
                      <a:pt x="265" y="23"/>
                    </a:lnTo>
                    <a:lnTo>
                      <a:pt x="267" y="23"/>
                    </a:lnTo>
                    <a:lnTo>
                      <a:pt x="269" y="24"/>
                    </a:lnTo>
                    <a:lnTo>
                      <a:pt x="271" y="28"/>
                    </a:lnTo>
                    <a:lnTo>
                      <a:pt x="274" y="34"/>
                    </a:lnTo>
                    <a:lnTo>
                      <a:pt x="276" y="38"/>
                    </a:lnTo>
                    <a:lnTo>
                      <a:pt x="281" y="44"/>
                    </a:lnTo>
                    <a:lnTo>
                      <a:pt x="287" y="49"/>
                    </a:lnTo>
                    <a:lnTo>
                      <a:pt x="289" y="51"/>
                    </a:lnTo>
                    <a:lnTo>
                      <a:pt x="292" y="53"/>
                    </a:lnTo>
                    <a:lnTo>
                      <a:pt x="293" y="54"/>
                    </a:lnTo>
                    <a:lnTo>
                      <a:pt x="293" y="56"/>
                    </a:lnTo>
                    <a:lnTo>
                      <a:pt x="292" y="57"/>
                    </a:lnTo>
                    <a:lnTo>
                      <a:pt x="292" y="57"/>
                    </a:lnTo>
                    <a:lnTo>
                      <a:pt x="292" y="59"/>
                    </a:lnTo>
                    <a:lnTo>
                      <a:pt x="295" y="65"/>
                    </a:lnTo>
                    <a:lnTo>
                      <a:pt x="301" y="71"/>
                    </a:lnTo>
                    <a:lnTo>
                      <a:pt x="301" y="68"/>
                    </a:lnTo>
                    <a:lnTo>
                      <a:pt x="301" y="68"/>
                    </a:lnTo>
                    <a:lnTo>
                      <a:pt x="321" y="66"/>
                    </a:lnTo>
                    <a:lnTo>
                      <a:pt x="334" y="63"/>
                    </a:lnTo>
                    <a:lnTo>
                      <a:pt x="347" y="62"/>
                    </a:lnTo>
                    <a:lnTo>
                      <a:pt x="347" y="62"/>
                    </a:lnTo>
                    <a:lnTo>
                      <a:pt x="347" y="62"/>
                    </a:lnTo>
                    <a:lnTo>
                      <a:pt x="346" y="63"/>
                    </a:lnTo>
                    <a:lnTo>
                      <a:pt x="345" y="65"/>
                    </a:lnTo>
                    <a:lnTo>
                      <a:pt x="348" y="64"/>
                    </a:lnTo>
                    <a:lnTo>
                      <a:pt x="353" y="62"/>
                    </a:lnTo>
                    <a:lnTo>
                      <a:pt x="356" y="61"/>
                    </a:lnTo>
                    <a:lnTo>
                      <a:pt x="358" y="60"/>
                    </a:lnTo>
                    <a:lnTo>
                      <a:pt x="360" y="62"/>
                    </a:lnTo>
                    <a:lnTo>
                      <a:pt x="360" y="64"/>
                    </a:lnTo>
                    <a:lnTo>
                      <a:pt x="357" y="73"/>
                    </a:lnTo>
                    <a:lnTo>
                      <a:pt x="356" y="76"/>
                    </a:lnTo>
                    <a:lnTo>
                      <a:pt x="356" y="77"/>
                    </a:lnTo>
                    <a:lnTo>
                      <a:pt x="358" y="79"/>
                    </a:lnTo>
                    <a:lnTo>
                      <a:pt x="358" y="79"/>
                    </a:lnTo>
                    <a:lnTo>
                      <a:pt x="359" y="79"/>
                    </a:lnTo>
                    <a:lnTo>
                      <a:pt x="362" y="78"/>
                    </a:lnTo>
                    <a:lnTo>
                      <a:pt x="364" y="75"/>
                    </a:lnTo>
                    <a:lnTo>
                      <a:pt x="366" y="73"/>
                    </a:lnTo>
                    <a:lnTo>
                      <a:pt x="369" y="71"/>
                    </a:lnTo>
                    <a:lnTo>
                      <a:pt x="372" y="70"/>
                    </a:lnTo>
                    <a:lnTo>
                      <a:pt x="373" y="71"/>
                    </a:lnTo>
                    <a:lnTo>
                      <a:pt x="372" y="73"/>
                    </a:lnTo>
                    <a:lnTo>
                      <a:pt x="370" y="74"/>
                    </a:lnTo>
                    <a:lnTo>
                      <a:pt x="366" y="78"/>
                    </a:lnTo>
                    <a:lnTo>
                      <a:pt x="365" y="80"/>
                    </a:lnTo>
                    <a:lnTo>
                      <a:pt x="365" y="81"/>
                    </a:lnTo>
                    <a:lnTo>
                      <a:pt x="366" y="81"/>
                    </a:lnTo>
                    <a:lnTo>
                      <a:pt x="367" y="82"/>
                    </a:lnTo>
                    <a:lnTo>
                      <a:pt x="368" y="82"/>
                    </a:lnTo>
                    <a:lnTo>
                      <a:pt x="369" y="81"/>
                    </a:lnTo>
                    <a:lnTo>
                      <a:pt x="370" y="81"/>
                    </a:lnTo>
                    <a:lnTo>
                      <a:pt x="373" y="80"/>
                    </a:lnTo>
                    <a:lnTo>
                      <a:pt x="375" y="78"/>
                    </a:lnTo>
                    <a:lnTo>
                      <a:pt x="376" y="78"/>
                    </a:lnTo>
                    <a:lnTo>
                      <a:pt x="377" y="77"/>
                    </a:lnTo>
                    <a:lnTo>
                      <a:pt x="378" y="76"/>
                    </a:lnTo>
                    <a:lnTo>
                      <a:pt x="380" y="76"/>
                    </a:lnTo>
                    <a:lnTo>
                      <a:pt x="382" y="77"/>
                    </a:lnTo>
                    <a:lnTo>
                      <a:pt x="384" y="78"/>
                    </a:lnTo>
                    <a:lnTo>
                      <a:pt x="385" y="79"/>
                    </a:lnTo>
                    <a:lnTo>
                      <a:pt x="389" y="82"/>
                    </a:lnTo>
                    <a:lnTo>
                      <a:pt x="390" y="84"/>
                    </a:lnTo>
                    <a:lnTo>
                      <a:pt x="391" y="85"/>
                    </a:lnTo>
                    <a:lnTo>
                      <a:pt x="390" y="86"/>
                    </a:lnTo>
                    <a:lnTo>
                      <a:pt x="389" y="86"/>
                    </a:lnTo>
                    <a:lnTo>
                      <a:pt x="388" y="87"/>
                    </a:lnTo>
                    <a:lnTo>
                      <a:pt x="388" y="88"/>
                    </a:lnTo>
                    <a:lnTo>
                      <a:pt x="389" y="89"/>
                    </a:lnTo>
                    <a:lnTo>
                      <a:pt x="392" y="90"/>
                    </a:lnTo>
                    <a:lnTo>
                      <a:pt x="397" y="93"/>
                    </a:lnTo>
                    <a:lnTo>
                      <a:pt x="404" y="96"/>
                    </a:lnTo>
                    <a:lnTo>
                      <a:pt x="407" y="96"/>
                    </a:lnTo>
                    <a:lnTo>
                      <a:pt x="410" y="96"/>
                    </a:lnTo>
                    <a:lnTo>
                      <a:pt x="413" y="96"/>
                    </a:lnTo>
                    <a:lnTo>
                      <a:pt x="416" y="96"/>
                    </a:lnTo>
                    <a:lnTo>
                      <a:pt x="418" y="98"/>
                    </a:lnTo>
                    <a:lnTo>
                      <a:pt x="418" y="101"/>
                    </a:lnTo>
                    <a:lnTo>
                      <a:pt x="416" y="104"/>
                    </a:lnTo>
                    <a:lnTo>
                      <a:pt x="412" y="107"/>
                    </a:lnTo>
                    <a:lnTo>
                      <a:pt x="410" y="109"/>
                    </a:lnTo>
                    <a:lnTo>
                      <a:pt x="410" y="112"/>
                    </a:lnTo>
                    <a:lnTo>
                      <a:pt x="411" y="115"/>
                    </a:lnTo>
                    <a:lnTo>
                      <a:pt x="413" y="116"/>
                    </a:lnTo>
                    <a:lnTo>
                      <a:pt x="417" y="116"/>
                    </a:lnTo>
                    <a:lnTo>
                      <a:pt x="420" y="116"/>
                    </a:lnTo>
                    <a:lnTo>
                      <a:pt x="423" y="117"/>
                    </a:lnTo>
                    <a:lnTo>
                      <a:pt x="437" y="121"/>
                    </a:lnTo>
                    <a:lnTo>
                      <a:pt x="451" y="125"/>
                    </a:lnTo>
                    <a:lnTo>
                      <a:pt x="451" y="125"/>
                    </a:lnTo>
                    <a:lnTo>
                      <a:pt x="452" y="124"/>
                    </a:lnTo>
                    <a:lnTo>
                      <a:pt x="453" y="122"/>
                    </a:lnTo>
                    <a:lnTo>
                      <a:pt x="453" y="121"/>
                    </a:lnTo>
                    <a:lnTo>
                      <a:pt x="453" y="121"/>
                    </a:lnTo>
                    <a:lnTo>
                      <a:pt x="453" y="121"/>
                    </a:lnTo>
                    <a:lnTo>
                      <a:pt x="455" y="126"/>
                    </a:lnTo>
                    <a:lnTo>
                      <a:pt x="456" y="136"/>
                    </a:lnTo>
                    <a:lnTo>
                      <a:pt x="458" y="141"/>
                    </a:lnTo>
                    <a:lnTo>
                      <a:pt x="459" y="142"/>
                    </a:lnTo>
                    <a:lnTo>
                      <a:pt x="459" y="140"/>
                    </a:lnTo>
                    <a:lnTo>
                      <a:pt x="458" y="138"/>
                    </a:lnTo>
                    <a:lnTo>
                      <a:pt x="458" y="135"/>
                    </a:lnTo>
                    <a:lnTo>
                      <a:pt x="458" y="132"/>
                    </a:lnTo>
                    <a:lnTo>
                      <a:pt x="458" y="130"/>
                    </a:lnTo>
                    <a:lnTo>
                      <a:pt x="462" y="124"/>
                    </a:lnTo>
                    <a:lnTo>
                      <a:pt x="467" y="120"/>
                    </a:lnTo>
                    <a:lnTo>
                      <a:pt x="472" y="116"/>
                    </a:lnTo>
                    <a:lnTo>
                      <a:pt x="473" y="115"/>
                    </a:lnTo>
                    <a:lnTo>
                      <a:pt x="474" y="113"/>
                    </a:lnTo>
                    <a:lnTo>
                      <a:pt x="476" y="113"/>
                    </a:lnTo>
                    <a:lnTo>
                      <a:pt x="477" y="112"/>
                    </a:lnTo>
                    <a:lnTo>
                      <a:pt x="478" y="111"/>
                    </a:lnTo>
                    <a:lnTo>
                      <a:pt x="479" y="110"/>
                    </a:lnTo>
                    <a:lnTo>
                      <a:pt x="479" y="109"/>
                    </a:lnTo>
                    <a:lnTo>
                      <a:pt x="479" y="108"/>
                    </a:lnTo>
                    <a:lnTo>
                      <a:pt x="478" y="108"/>
                    </a:lnTo>
                    <a:lnTo>
                      <a:pt x="478" y="109"/>
                    </a:lnTo>
                    <a:lnTo>
                      <a:pt x="477" y="109"/>
                    </a:lnTo>
                    <a:lnTo>
                      <a:pt x="474" y="112"/>
                    </a:lnTo>
                    <a:lnTo>
                      <a:pt x="472" y="113"/>
                    </a:lnTo>
                    <a:lnTo>
                      <a:pt x="467" y="115"/>
                    </a:lnTo>
                    <a:lnTo>
                      <a:pt x="462" y="115"/>
                    </a:lnTo>
                    <a:lnTo>
                      <a:pt x="458" y="113"/>
                    </a:lnTo>
                    <a:lnTo>
                      <a:pt x="457" y="113"/>
                    </a:lnTo>
                    <a:lnTo>
                      <a:pt x="457" y="112"/>
                    </a:lnTo>
                    <a:lnTo>
                      <a:pt x="458" y="111"/>
                    </a:lnTo>
                    <a:lnTo>
                      <a:pt x="458" y="110"/>
                    </a:lnTo>
                    <a:lnTo>
                      <a:pt x="459" y="109"/>
                    </a:lnTo>
                    <a:lnTo>
                      <a:pt x="460" y="108"/>
                    </a:lnTo>
                    <a:lnTo>
                      <a:pt x="464" y="106"/>
                    </a:lnTo>
                    <a:lnTo>
                      <a:pt x="468" y="104"/>
                    </a:lnTo>
                    <a:lnTo>
                      <a:pt x="473" y="104"/>
                    </a:lnTo>
                    <a:lnTo>
                      <a:pt x="476" y="105"/>
                    </a:lnTo>
                    <a:lnTo>
                      <a:pt x="479" y="107"/>
                    </a:lnTo>
                    <a:lnTo>
                      <a:pt x="480" y="109"/>
                    </a:lnTo>
                    <a:lnTo>
                      <a:pt x="481" y="112"/>
                    </a:lnTo>
                    <a:lnTo>
                      <a:pt x="483" y="116"/>
                    </a:lnTo>
                    <a:lnTo>
                      <a:pt x="485" y="118"/>
                    </a:lnTo>
                    <a:lnTo>
                      <a:pt x="490" y="121"/>
                    </a:lnTo>
                    <a:lnTo>
                      <a:pt x="500" y="124"/>
                    </a:lnTo>
                    <a:lnTo>
                      <a:pt x="506" y="125"/>
                    </a:lnTo>
                    <a:lnTo>
                      <a:pt x="511" y="123"/>
                    </a:lnTo>
                    <a:lnTo>
                      <a:pt x="517" y="120"/>
                    </a:lnTo>
                    <a:lnTo>
                      <a:pt x="522" y="117"/>
                    </a:lnTo>
                    <a:lnTo>
                      <a:pt x="528" y="115"/>
                    </a:lnTo>
                    <a:lnTo>
                      <a:pt x="534" y="113"/>
                    </a:lnTo>
                    <a:lnTo>
                      <a:pt x="537" y="115"/>
                    </a:lnTo>
                    <a:lnTo>
                      <a:pt x="540" y="118"/>
                    </a:lnTo>
                    <a:lnTo>
                      <a:pt x="543" y="121"/>
                    </a:lnTo>
                    <a:lnTo>
                      <a:pt x="545" y="125"/>
                    </a:lnTo>
                    <a:lnTo>
                      <a:pt x="545" y="128"/>
                    </a:lnTo>
                    <a:lnTo>
                      <a:pt x="544" y="131"/>
                    </a:lnTo>
                    <a:lnTo>
                      <a:pt x="544" y="132"/>
                    </a:lnTo>
                    <a:lnTo>
                      <a:pt x="544" y="132"/>
                    </a:lnTo>
                    <a:lnTo>
                      <a:pt x="547" y="133"/>
                    </a:lnTo>
                    <a:lnTo>
                      <a:pt x="549" y="132"/>
                    </a:lnTo>
                    <a:lnTo>
                      <a:pt x="550" y="130"/>
                    </a:lnTo>
                    <a:lnTo>
                      <a:pt x="550" y="122"/>
                    </a:lnTo>
                    <a:lnTo>
                      <a:pt x="551" y="121"/>
                    </a:lnTo>
                    <a:lnTo>
                      <a:pt x="554" y="118"/>
                    </a:lnTo>
                    <a:lnTo>
                      <a:pt x="563" y="115"/>
                    </a:lnTo>
                    <a:lnTo>
                      <a:pt x="566" y="112"/>
                    </a:lnTo>
                    <a:lnTo>
                      <a:pt x="567" y="110"/>
                    </a:lnTo>
                    <a:lnTo>
                      <a:pt x="567" y="108"/>
                    </a:lnTo>
                    <a:lnTo>
                      <a:pt x="565" y="107"/>
                    </a:lnTo>
                    <a:lnTo>
                      <a:pt x="563" y="106"/>
                    </a:lnTo>
                    <a:lnTo>
                      <a:pt x="561" y="106"/>
                    </a:lnTo>
                    <a:lnTo>
                      <a:pt x="559" y="104"/>
                    </a:lnTo>
                    <a:lnTo>
                      <a:pt x="559" y="103"/>
                    </a:lnTo>
                    <a:lnTo>
                      <a:pt x="560" y="102"/>
                    </a:lnTo>
                    <a:lnTo>
                      <a:pt x="561" y="102"/>
                    </a:lnTo>
                    <a:lnTo>
                      <a:pt x="563" y="102"/>
                    </a:lnTo>
                    <a:lnTo>
                      <a:pt x="564" y="101"/>
                    </a:lnTo>
                    <a:lnTo>
                      <a:pt x="565" y="101"/>
                    </a:lnTo>
                    <a:lnTo>
                      <a:pt x="565" y="101"/>
                    </a:lnTo>
                    <a:lnTo>
                      <a:pt x="560" y="98"/>
                    </a:lnTo>
                    <a:lnTo>
                      <a:pt x="555" y="96"/>
                    </a:lnTo>
                    <a:lnTo>
                      <a:pt x="549" y="94"/>
                    </a:lnTo>
                    <a:lnTo>
                      <a:pt x="545" y="91"/>
                    </a:lnTo>
                    <a:lnTo>
                      <a:pt x="544" y="91"/>
                    </a:lnTo>
                    <a:lnTo>
                      <a:pt x="545" y="90"/>
                    </a:lnTo>
                    <a:lnTo>
                      <a:pt x="546" y="89"/>
                    </a:lnTo>
                    <a:lnTo>
                      <a:pt x="548" y="89"/>
                    </a:lnTo>
                    <a:lnTo>
                      <a:pt x="549" y="87"/>
                    </a:lnTo>
                    <a:lnTo>
                      <a:pt x="550" y="86"/>
                    </a:lnTo>
                    <a:lnTo>
                      <a:pt x="550" y="85"/>
                    </a:lnTo>
                    <a:lnTo>
                      <a:pt x="549" y="85"/>
                    </a:lnTo>
                    <a:lnTo>
                      <a:pt x="548" y="84"/>
                    </a:lnTo>
                    <a:lnTo>
                      <a:pt x="545" y="83"/>
                    </a:lnTo>
                    <a:lnTo>
                      <a:pt x="545" y="82"/>
                    </a:lnTo>
                    <a:lnTo>
                      <a:pt x="545" y="78"/>
                    </a:lnTo>
                    <a:lnTo>
                      <a:pt x="548" y="74"/>
                    </a:lnTo>
                    <a:lnTo>
                      <a:pt x="551" y="70"/>
                    </a:lnTo>
                    <a:lnTo>
                      <a:pt x="555" y="68"/>
                    </a:lnTo>
                    <a:lnTo>
                      <a:pt x="554" y="67"/>
                    </a:lnTo>
                    <a:lnTo>
                      <a:pt x="554" y="67"/>
                    </a:lnTo>
                    <a:lnTo>
                      <a:pt x="552" y="62"/>
                    </a:lnTo>
                    <a:lnTo>
                      <a:pt x="552" y="56"/>
                    </a:lnTo>
                    <a:lnTo>
                      <a:pt x="553" y="51"/>
                    </a:lnTo>
                    <a:lnTo>
                      <a:pt x="554" y="46"/>
                    </a:lnTo>
                    <a:lnTo>
                      <a:pt x="555" y="41"/>
                    </a:lnTo>
                    <a:lnTo>
                      <a:pt x="559" y="44"/>
                    </a:lnTo>
                    <a:lnTo>
                      <a:pt x="567" y="50"/>
                    </a:lnTo>
                    <a:lnTo>
                      <a:pt x="570" y="53"/>
                    </a:lnTo>
                    <a:lnTo>
                      <a:pt x="572" y="57"/>
                    </a:lnTo>
                    <a:lnTo>
                      <a:pt x="572" y="59"/>
                    </a:lnTo>
                    <a:lnTo>
                      <a:pt x="568" y="62"/>
                    </a:lnTo>
                    <a:lnTo>
                      <a:pt x="565" y="64"/>
                    </a:lnTo>
                    <a:lnTo>
                      <a:pt x="561" y="67"/>
                    </a:lnTo>
                    <a:lnTo>
                      <a:pt x="563" y="69"/>
                    </a:lnTo>
                    <a:lnTo>
                      <a:pt x="565" y="75"/>
                    </a:lnTo>
                    <a:lnTo>
                      <a:pt x="566" y="80"/>
                    </a:lnTo>
                    <a:lnTo>
                      <a:pt x="567" y="87"/>
                    </a:lnTo>
                    <a:lnTo>
                      <a:pt x="568" y="92"/>
                    </a:lnTo>
                    <a:lnTo>
                      <a:pt x="568" y="96"/>
                    </a:lnTo>
                    <a:lnTo>
                      <a:pt x="568" y="98"/>
                    </a:lnTo>
                    <a:lnTo>
                      <a:pt x="569" y="99"/>
                    </a:lnTo>
                    <a:lnTo>
                      <a:pt x="570" y="99"/>
                    </a:lnTo>
                    <a:lnTo>
                      <a:pt x="573" y="99"/>
                    </a:lnTo>
                    <a:lnTo>
                      <a:pt x="574" y="100"/>
                    </a:lnTo>
                    <a:lnTo>
                      <a:pt x="575" y="100"/>
                    </a:lnTo>
                    <a:lnTo>
                      <a:pt x="576" y="101"/>
                    </a:lnTo>
                    <a:lnTo>
                      <a:pt x="582" y="104"/>
                    </a:lnTo>
                    <a:lnTo>
                      <a:pt x="587" y="109"/>
                    </a:lnTo>
                    <a:lnTo>
                      <a:pt x="587" y="111"/>
                    </a:lnTo>
                    <a:lnTo>
                      <a:pt x="587" y="116"/>
                    </a:lnTo>
                    <a:lnTo>
                      <a:pt x="588" y="118"/>
                    </a:lnTo>
                    <a:lnTo>
                      <a:pt x="589" y="118"/>
                    </a:lnTo>
                    <a:lnTo>
                      <a:pt x="590" y="116"/>
                    </a:lnTo>
                    <a:lnTo>
                      <a:pt x="591" y="113"/>
                    </a:lnTo>
                    <a:lnTo>
                      <a:pt x="592" y="110"/>
                    </a:lnTo>
                    <a:lnTo>
                      <a:pt x="593" y="107"/>
                    </a:lnTo>
                    <a:lnTo>
                      <a:pt x="594" y="104"/>
                    </a:lnTo>
                    <a:lnTo>
                      <a:pt x="596" y="103"/>
                    </a:lnTo>
                    <a:lnTo>
                      <a:pt x="599" y="104"/>
                    </a:lnTo>
                    <a:lnTo>
                      <a:pt x="602" y="107"/>
                    </a:lnTo>
                    <a:lnTo>
                      <a:pt x="604" y="111"/>
                    </a:lnTo>
                    <a:lnTo>
                      <a:pt x="606" y="115"/>
                    </a:lnTo>
                    <a:lnTo>
                      <a:pt x="606" y="116"/>
                    </a:lnTo>
                    <a:lnTo>
                      <a:pt x="603" y="116"/>
                    </a:lnTo>
                    <a:lnTo>
                      <a:pt x="602" y="116"/>
                    </a:lnTo>
                    <a:lnTo>
                      <a:pt x="602" y="116"/>
                    </a:lnTo>
                    <a:lnTo>
                      <a:pt x="602" y="117"/>
                    </a:lnTo>
                    <a:lnTo>
                      <a:pt x="607" y="124"/>
                    </a:lnTo>
                    <a:lnTo>
                      <a:pt x="614" y="131"/>
                    </a:lnTo>
                    <a:lnTo>
                      <a:pt x="615" y="131"/>
                    </a:lnTo>
                    <a:lnTo>
                      <a:pt x="615" y="130"/>
                    </a:lnTo>
                    <a:lnTo>
                      <a:pt x="616" y="129"/>
                    </a:lnTo>
                    <a:lnTo>
                      <a:pt x="616" y="129"/>
                    </a:lnTo>
                    <a:lnTo>
                      <a:pt x="617" y="129"/>
                    </a:lnTo>
                    <a:lnTo>
                      <a:pt x="617" y="129"/>
                    </a:lnTo>
                    <a:lnTo>
                      <a:pt x="618" y="130"/>
                    </a:lnTo>
                    <a:lnTo>
                      <a:pt x="618" y="129"/>
                    </a:lnTo>
                    <a:lnTo>
                      <a:pt x="617" y="128"/>
                    </a:lnTo>
                    <a:lnTo>
                      <a:pt x="617" y="126"/>
                    </a:lnTo>
                    <a:lnTo>
                      <a:pt x="617" y="125"/>
                    </a:lnTo>
                    <a:lnTo>
                      <a:pt x="617" y="124"/>
                    </a:lnTo>
                    <a:lnTo>
                      <a:pt x="619" y="118"/>
                    </a:lnTo>
                    <a:lnTo>
                      <a:pt x="621" y="111"/>
                    </a:lnTo>
                    <a:lnTo>
                      <a:pt x="623" y="105"/>
                    </a:lnTo>
                    <a:lnTo>
                      <a:pt x="626" y="99"/>
                    </a:lnTo>
                    <a:lnTo>
                      <a:pt x="630" y="95"/>
                    </a:lnTo>
                    <a:lnTo>
                      <a:pt x="634" y="94"/>
                    </a:lnTo>
                    <a:lnTo>
                      <a:pt x="637" y="94"/>
                    </a:lnTo>
                    <a:lnTo>
                      <a:pt x="641" y="96"/>
                    </a:lnTo>
                    <a:lnTo>
                      <a:pt x="645" y="98"/>
                    </a:lnTo>
                    <a:lnTo>
                      <a:pt x="648" y="101"/>
                    </a:lnTo>
                    <a:lnTo>
                      <a:pt x="649" y="101"/>
                    </a:lnTo>
                    <a:lnTo>
                      <a:pt x="648" y="102"/>
                    </a:lnTo>
                    <a:lnTo>
                      <a:pt x="646" y="103"/>
                    </a:lnTo>
                    <a:lnTo>
                      <a:pt x="645" y="105"/>
                    </a:lnTo>
                    <a:lnTo>
                      <a:pt x="645" y="106"/>
                    </a:lnTo>
                    <a:lnTo>
                      <a:pt x="645" y="106"/>
                    </a:lnTo>
                    <a:lnTo>
                      <a:pt x="646" y="107"/>
                    </a:lnTo>
                    <a:lnTo>
                      <a:pt x="647" y="107"/>
                    </a:lnTo>
                    <a:lnTo>
                      <a:pt x="648" y="107"/>
                    </a:lnTo>
                    <a:lnTo>
                      <a:pt x="649" y="107"/>
                    </a:lnTo>
                    <a:lnTo>
                      <a:pt x="650" y="108"/>
                    </a:lnTo>
                    <a:lnTo>
                      <a:pt x="651" y="108"/>
                    </a:lnTo>
                    <a:lnTo>
                      <a:pt x="653" y="112"/>
                    </a:lnTo>
                    <a:lnTo>
                      <a:pt x="655" y="117"/>
                    </a:lnTo>
                    <a:lnTo>
                      <a:pt x="656" y="122"/>
                    </a:lnTo>
                    <a:lnTo>
                      <a:pt x="656" y="128"/>
                    </a:lnTo>
                    <a:lnTo>
                      <a:pt x="656" y="133"/>
                    </a:lnTo>
                    <a:lnTo>
                      <a:pt x="654" y="137"/>
                    </a:lnTo>
                    <a:lnTo>
                      <a:pt x="650" y="140"/>
                    </a:lnTo>
                    <a:lnTo>
                      <a:pt x="645" y="143"/>
                    </a:lnTo>
                    <a:lnTo>
                      <a:pt x="644" y="143"/>
                    </a:lnTo>
                    <a:lnTo>
                      <a:pt x="643" y="142"/>
                    </a:lnTo>
                    <a:lnTo>
                      <a:pt x="641" y="139"/>
                    </a:lnTo>
                    <a:lnTo>
                      <a:pt x="641" y="138"/>
                    </a:lnTo>
                    <a:lnTo>
                      <a:pt x="640" y="136"/>
                    </a:lnTo>
                    <a:lnTo>
                      <a:pt x="639" y="135"/>
                    </a:lnTo>
                    <a:lnTo>
                      <a:pt x="634" y="134"/>
                    </a:lnTo>
                    <a:lnTo>
                      <a:pt x="631" y="133"/>
                    </a:lnTo>
                    <a:lnTo>
                      <a:pt x="629" y="134"/>
                    </a:lnTo>
                    <a:lnTo>
                      <a:pt x="629" y="135"/>
                    </a:lnTo>
                    <a:lnTo>
                      <a:pt x="631" y="138"/>
                    </a:lnTo>
                    <a:lnTo>
                      <a:pt x="635" y="140"/>
                    </a:lnTo>
                    <a:lnTo>
                      <a:pt x="639" y="143"/>
                    </a:lnTo>
                    <a:lnTo>
                      <a:pt x="643" y="145"/>
                    </a:lnTo>
                    <a:lnTo>
                      <a:pt x="642" y="145"/>
                    </a:lnTo>
                    <a:lnTo>
                      <a:pt x="641" y="145"/>
                    </a:lnTo>
                    <a:lnTo>
                      <a:pt x="640" y="144"/>
                    </a:lnTo>
                    <a:lnTo>
                      <a:pt x="639" y="143"/>
                    </a:lnTo>
                    <a:lnTo>
                      <a:pt x="638" y="143"/>
                    </a:lnTo>
                    <a:lnTo>
                      <a:pt x="637" y="143"/>
                    </a:lnTo>
                    <a:lnTo>
                      <a:pt x="635" y="143"/>
                    </a:lnTo>
                    <a:lnTo>
                      <a:pt x="636" y="143"/>
                    </a:lnTo>
                    <a:lnTo>
                      <a:pt x="636" y="144"/>
                    </a:lnTo>
                    <a:lnTo>
                      <a:pt x="637" y="144"/>
                    </a:lnTo>
                    <a:lnTo>
                      <a:pt x="638" y="145"/>
                    </a:lnTo>
                    <a:lnTo>
                      <a:pt x="638" y="146"/>
                    </a:lnTo>
                    <a:lnTo>
                      <a:pt x="636" y="147"/>
                    </a:lnTo>
                    <a:lnTo>
                      <a:pt x="634" y="146"/>
                    </a:lnTo>
                    <a:lnTo>
                      <a:pt x="632" y="146"/>
                    </a:lnTo>
                    <a:lnTo>
                      <a:pt x="631" y="145"/>
                    </a:lnTo>
                    <a:lnTo>
                      <a:pt x="630" y="144"/>
                    </a:lnTo>
                    <a:lnTo>
                      <a:pt x="629" y="142"/>
                    </a:lnTo>
                    <a:lnTo>
                      <a:pt x="629" y="142"/>
                    </a:lnTo>
                    <a:lnTo>
                      <a:pt x="629" y="140"/>
                    </a:lnTo>
                    <a:lnTo>
                      <a:pt x="628" y="140"/>
                    </a:lnTo>
                    <a:lnTo>
                      <a:pt x="627" y="140"/>
                    </a:lnTo>
                    <a:lnTo>
                      <a:pt x="624" y="145"/>
                    </a:lnTo>
                    <a:lnTo>
                      <a:pt x="621" y="150"/>
                    </a:lnTo>
                    <a:lnTo>
                      <a:pt x="619" y="156"/>
                    </a:lnTo>
                    <a:lnTo>
                      <a:pt x="616" y="160"/>
                    </a:lnTo>
                    <a:lnTo>
                      <a:pt x="615" y="161"/>
                    </a:lnTo>
                    <a:lnTo>
                      <a:pt x="614" y="161"/>
                    </a:lnTo>
                    <a:lnTo>
                      <a:pt x="616" y="161"/>
                    </a:lnTo>
                    <a:lnTo>
                      <a:pt x="617" y="162"/>
                    </a:lnTo>
                    <a:lnTo>
                      <a:pt x="618" y="162"/>
                    </a:lnTo>
                    <a:lnTo>
                      <a:pt x="619" y="163"/>
                    </a:lnTo>
                    <a:lnTo>
                      <a:pt x="620" y="164"/>
                    </a:lnTo>
                    <a:lnTo>
                      <a:pt x="620" y="167"/>
                    </a:lnTo>
                    <a:lnTo>
                      <a:pt x="619" y="170"/>
                    </a:lnTo>
                    <a:lnTo>
                      <a:pt x="617" y="174"/>
                    </a:lnTo>
                    <a:lnTo>
                      <a:pt x="613" y="178"/>
                    </a:lnTo>
                    <a:lnTo>
                      <a:pt x="610" y="180"/>
                    </a:lnTo>
                    <a:lnTo>
                      <a:pt x="607" y="181"/>
                    </a:lnTo>
                    <a:lnTo>
                      <a:pt x="606" y="181"/>
                    </a:lnTo>
                    <a:lnTo>
                      <a:pt x="605" y="180"/>
                    </a:lnTo>
                    <a:lnTo>
                      <a:pt x="604" y="179"/>
                    </a:lnTo>
                    <a:lnTo>
                      <a:pt x="603" y="179"/>
                    </a:lnTo>
                    <a:lnTo>
                      <a:pt x="602" y="179"/>
                    </a:lnTo>
                    <a:lnTo>
                      <a:pt x="602" y="179"/>
                    </a:lnTo>
                    <a:lnTo>
                      <a:pt x="603" y="180"/>
                    </a:lnTo>
                    <a:lnTo>
                      <a:pt x="604" y="181"/>
                    </a:lnTo>
                    <a:lnTo>
                      <a:pt x="605" y="181"/>
                    </a:lnTo>
                    <a:lnTo>
                      <a:pt x="605" y="182"/>
                    </a:lnTo>
                    <a:lnTo>
                      <a:pt x="603" y="181"/>
                    </a:lnTo>
                    <a:lnTo>
                      <a:pt x="600" y="180"/>
                    </a:lnTo>
                    <a:lnTo>
                      <a:pt x="598" y="179"/>
                    </a:lnTo>
                    <a:lnTo>
                      <a:pt x="596" y="179"/>
                    </a:lnTo>
                    <a:lnTo>
                      <a:pt x="595" y="180"/>
                    </a:lnTo>
                    <a:lnTo>
                      <a:pt x="595" y="181"/>
                    </a:lnTo>
                    <a:lnTo>
                      <a:pt x="595" y="182"/>
                    </a:lnTo>
                    <a:lnTo>
                      <a:pt x="595" y="183"/>
                    </a:lnTo>
                    <a:lnTo>
                      <a:pt x="595" y="184"/>
                    </a:lnTo>
                    <a:lnTo>
                      <a:pt x="596" y="185"/>
                    </a:lnTo>
                    <a:lnTo>
                      <a:pt x="596" y="186"/>
                    </a:lnTo>
                    <a:lnTo>
                      <a:pt x="595" y="188"/>
                    </a:lnTo>
                    <a:lnTo>
                      <a:pt x="594" y="188"/>
                    </a:lnTo>
                    <a:lnTo>
                      <a:pt x="593" y="189"/>
                    </a:lnTo>
                    <a:lnTo>
                      <a:pt x="580" y="189"/>
                    </a:lnTo>
                    <a:lnTo>
                      <a:pt x="577" y="188"/>
                    </a:lnTo>
                    <a:lnTo>
                      <a:pt x="577" y="188"/>
                    </a:lnTo>
                    <a:lnTo>
                      <a:pt x="576" y="189"/>
                    </a:lnTo>
                    <a:lnTo>
                      <a:pt x="575" y="189"/>
                    </a:lnTo>
                    <a:lnTo>
                      <a:pt x="575" y="189"/>
                    </a:lnTo>
                    <a:lnTo>
                      <a:pt x="575" y="190"/>
                    </a:lnTo>
                    <a:lnTo>
                      <a:pt x="579" y="192"/>
                    </a:lnTo>
                    <a:lnTo>
                      <a:pt x="583" y="193"/>
                    </a:lnTo>
                    <a:lnTo>
                      <a:pt x="588" y="194"/>
                    </a:lnTo>
                    <a:lnTo>
                      <a:pt x="592" y="197"/>
                    </a:lnTo>
                    <a:lnTo>
                      <a:pt x="592" y="198"/>
                    </a:lnTo>
                    <a:lnTo>
                      <a:pt x="591" y="199"/>
                    </a:lnTo>
                    <a:lnTo>
                      <a:pt x="589" y="200"/>
                    </a:lnTo>
                    <a:lnTo>
                      <a:pt x="588" y="200"/>
                    </a:lnTo>
                    <a:lnTo>
                      <a:pt x="587" y="201"/>
                    </a:lnTo>
                    <a:lnTo>
                      <a:pt x="586" y="201"/>
                    </a:lnTo>
                    <a:lnTo>
                      <a:pt x="581" y="203"/>
                    </a:lnTo>
                    <a:lnTo>
                      <a:pt x="577" y="204"/>
                    </a:lnTo>
                    <a:lnTo>
                      <a:pt x="572" y="206"/>
                    </a:lnTo>
                    <a:lnTo>
                      <a:pt x="568" y="208"/>
                    </a:lnTo>
                    <a:lnTo>
                      <a:pt x="568" y="209"/>
                    </a:lnTo>
                    <a:lnTo>
                      <a:pt x="569" y="209"/>
                    </a:lnTo>
                    <a:lnTo>
                      <a:pt x="570" y="209"/>
                    </a:lnTo>
                    <a:lnTo>
                      <a:pt x="572" y="210"/>
                    </a:lnTo>
                    <a:lnTo>
                      <a:pt x="572" y="210"/>
                    </a:lnTo>
                    <a:lnTo>
                      <a:pt x="573" y="211"/>
                    </a:lnTo>
                    <a:lnTo>
                      <a:pt x="573" y="211"/>
                    </a:lnTo>
                    <a:lnTo>
                      <a:pt x="572" y="212"/>
                    </a:lnTo>
                    <a:lnTo>
                      <a:pt x="571" y="213"/>
                    </a:lnTo>
                    <a:lnTo>
                      <a:pt x="569" y="213"/>
                    </a:lnTo>
                    <a:lnTo>
                      <a:pt x="568" y="213"/>
                    </a:lnTo>
                    <a:lnTo>
                      <a:pt x="567" y="214"/>
                    </a:lnTo>
                    <a:lnTo>
                      <a:pt x="566" y="214"/>
                    </a:lnTo>
                    <a:lnTo>
                      <a:pt x="565" y="215"/>
                    </a:lnTo>
                    <a:lnTo>
                      <a:pt x="565" y="216"/>
                    </a:lnTo>
                    <a:lnTo>
                      <a:pt x="565" y="216"/>
                    </a:lnTo>
                    <a:lnTo>
                      <a:pt x="566" y="217"/>
                    </a:lnTo>
                    <a:lnTo>
                      <a:pt x="567" y="217"/>
                    </a:lnTo>
                    <a:lnTo>
                      <a:pt x="568" y="217"/>
                    </a:lnTo>
                    <a:lnTo>
                      <a:pt x="568" y="218"/>
                    </a:lnTo>
                    <a:lnTo>
                      <a:pt x="568" y="218"/>
                    </a:lnTo>
                    <a:lnTo>
                      <a:pt x="567" y="220"/>
                    </a:lnTo>
                    <a:lnTo>
                      <a:pt x="565" y="222"/>
                    </a:lnTo>
                    <a:lnTo>
                      <a:pt x="562" y="224"/>
                    </a:lnTo>
                    <a:lnTo>
                      <a:pt x="560" y="227"/>
                    </a:lnTo>
                    <a:lnTo>
                      <a:pt x="556" y="232"/>
                    </a:lnTo>
                    <a:lnTo>
                      <a:pt x="553" y="239"/>
                    </a:lnTo>
                    <a:lnTo>
                      <a:pt x="553" y="240"/>
                    </a:lnTo>
                    <a:lnTo>
                      <a:pt x="554" y="241"/>
                    </a:lnTo>
                    <a:lnTo>
                      <a:pt x="555" y="241"/>
                    </a:lnTo>
                    <a:lnTo>
                      <a:pt x="555" y="241"/>
                    </a:lnTo>
                    <a:lnTo>
                      <a:pt x="556" y="257"/>
                    </a:lnTo>
                    <a:lnTo>
                      <a:pt x="558" y="274"/>
                    </a:lnTo>
                    <a:lnTo>
                      <a:pt x="559" y="273"/>
                    </a:lnTo>
                    <a:lnTo>
                      <a:pt x="559" y="270"/>
                    </a:lnTo>
                    <a:lnTo>
                      <a:pt x="560" y="269"/>
                    </a:lnTo>
                    <a:lnTo>
                      <a:pt x="563" y="268"/>
                    </a:lnTo>
                    <a:lnTo>
                      <a:pt x="566" y="268"/>
                    </a:lnTo>
                    <a:lnTo>
                      <a:pt x="569" y="269"/>
                    </a:lnTo>
                    <a:lnTo>
                      <a:pt x="570" y="270"/>
                    </a:lnTo>
                    <a:lnTo>
                      <a:pt x="570" y="271"/>
                    </a:lnTo>
                    <a:lnTo>
                      <a:pt x="571" y="272"/>
                    </a:lnTo>
                    <a:lnTo>
                      <a:pt x="571" y="274"/>
                    </a:lnTo>
                    <a:lnTo>
                      <a:pt x="572" y="275"/>
                    </a:lnTo>
                    <a:lnTo>
                      <a:pt x="574" y="281"/>
                    </a:lnTo>
                    <a:lnTo>
                      <a:pt x="577" y="288"/>
                    </a:lnTo>
                    <a:lnTo>
                      <a:pt x="579" y="294"/>
                    </a:lnTo>
                    <a:lnTo>
                      <a:pt x="578" y="295"/>
                    </a:lnTo>
                    <a:lnTo>
                      <a:pt x="578" y="297"/>
                    </a:lnTo>
                    <a:lnTo>
                      <a:pt x="576" y="298"/>
                    </a:lnTo>
                    <a:lnTo>
                      <a:pt x="574" y="300"/>
                    </a:lnTo>
                    <a:lnTo>
                      <a:pt x="574" y="301"/>
                    </a:lnTo>
                    <a:lnTo>
                      <a:pt x="574" y="302"/>
                    </a:lnTo>
                    <a:lnTo>
                      <a:pt x="574" y="302"/>
                    </a:lnTo>
                    <a:lnTo>
                      <a:pt x="576" y="302"/>
                    </a:lnTo>
                    <a:lnTo>
                      <a:pt x="577" y="302"/>
                    </a:lnTo>
                    <a:lnTo>
                      <a:pt x="579" y="299"/>
                    </a:lnTo>
                    <a:lnTo>
                      <a:pt x="580" y="299"/>
                    </a:lnTo>
                    <a:lnTo>
                      <a:pt x="587" y="297"/>
                    </a:lnTo>
                    <a:lnTo>
                      <a:pt x="594" y="295"/>
                    </a:lnTo>
                    <a:lnTo>
                      <a:pt x="597" y="295"/>
                    </a:lnTo>
                    <a:lnTo>
                      <a:pt x="599" y="296"/>
                    </a:lnTo>
                    <a:lnTo>
                      <a:pt x="601" y="297"/>
                    </a:lnTo>
                    <a:lnTo>
                      <a:pt x="603" y="298"/>
                    </a:lnTo>
                    <a:lnTo>
                      <a:pt x="606" y="299"/>
                    </a:lnTo>
                    <a:lnTo>
                      <a:pt x="610" y="300"/>
                    </a:lnTo>
                    <a:lnTo>
                      <a:pt x="615" y="301"/>
                    </a:lnTo>
                    <a:lnTo>
                      <a:pt x="619" y="302"/>
                    </a:lnTo>
                    <a:lnTo>
                      <a:pt x="624" y="304"/>
                    </a:lnTo>
                    <a:lnTo>
                      <a:pt x="626" y="306"/>
                    </a:lnTo>
                    <a:lnTo>
                      <a:pt x="628" y="308"/>
                    </a:lnTo>
                    <a:lnTo>
                      <a:pt x="630" y="310"/>
                    </a:lnTo>
                    <a:lnTo>
                      <a:pt x="631" y="313"/>
                    </a:lnTo>
                    <a:lnTo>
                      <a:pt x="634" y="316"/>
                    </a:lnTo>
                    <a:lnTo>
                      <a:pt x="634" y="316"/>
                    </a:lnTo>
                    <a:lnTo>
                      <a:pt x="634" y="315"/>
                    </a:lnTo>
                    <a:lnTo>
                      <a:pt x="642" y="317"/>
                    </a:lnTo>
                    <a:lnTo>
                      <a:pt x="656" y="323"/>
                    </a:lnTo>
                    <a:lnTo>
                      <a:pt x="663" y="326"/>
                    </a:lnTo>
                    <a:lnTo>
                      <a:pt x="664" y="327"/>
                    </a:lnTo>
                    <a:lnTo>
                      <a:pt x="664" y="328"/>
                    </a:lnTo>
                    <a:lnTo>
                      <a:pt x="663" y="328"/>
                    </a:lnTo>
                    <a:lnTo>
                      <a:pt x="662" y="330"/>
                    </a:lnTo>
                    <a:lnTo>
                      <a:pt x="661" y="332"/>
                    </a:lnTo>
                    <a:lnTo>
                      <a:pt x="661" y="333"/>
                    </a:lnTo>
                    <a:lnTo>
                      <a:pt x="661" y="333"/>
                    </a:lnTo>
                    <a:lnTo>
                      <a:pt x="669" y="333"/>
                    </a:lnTo>
                    <a:lnTo>
                      <a:pt x="676" y="332"/>
                    </a:lnTo>
                    <a:lnTo>
                      <a:pt x="684" y="331"/>
                    </a:lnTo>
                    <a:lnTo>
                      <a:pt x="691" y="331"/>
                    </a:lnTo>
                    <a:lnTo>
                      <a:pt x="698" y="332"/>
                    </a:lnTo>
                    <a:lnTo>
                      <a:pt x="701" y="335"/>
                    </a:lnTo>
                    <a:lnTo>
                      <a:pt x="702" y="340"/>
                    </a:lnTo>
                    <a:lnTo>
                      <a:pt x="703" y="346"/>
                    </a:lnTo>
                    <a:lnTo>
                      <a:pt x="703" y="352"/>
                    </a:lnTo>
                    <a:lnTo>
                      <a:pt x="703" y="359"/>
                    </a:lnTo>
                    <a:lnTo>
                      <a:pt x="704" y="364"/>
                    </a:lnTo>
                    <a:lnTo>
                      <a:pt x="704" y="367"/>
                    </a:lnTo>
                    <a:lnTo>
                      <a:pt x="706" y="374"/>
                    </a:lnTo>
                    <a:lnTo>
                      <a:pt x="708" y="378"/>
                    </a:lnTo>
                    <a:lnTo>
                      <a:pt x="710" y="380"/>
                    </a:lnTo>
                    <a:lnTo>
                      <a:pt x="712" y="381"/>
                    </a:lnTo>
                    <a:lnTo>
                      <a:pt x="715" y="381"/>
                    </a:lnTo>
                    <a:lnTo>
                      <a:pt x="717" y="382"/>
                    </a:lnTo>
                    <a:lnTo>
                      <a:pt x="720" y="383"/>
                    </a:lnTo>
                    <a:lnTo>
                      <a:pt x="724" y="385"/>
                    </a:lnTo>
                    <a:lnTo>
                      <a:pt x="730" y="388"/>
                    </a:lnTo>
                    <a:lnTo>
                      <a:pt x="732" y="391"/>
                    </a:lnTo>
                    <a:lnTo>
                      <a:pt x="733" y="394"/>
                    </a:lnTo>
                    <a:lnTo>
                      <a:pt x="733" y="396"/>
                    </a:lnTo>
                    <a:lnTo>
                      <a:pt x="733" y="395"/>
                    </a:lnTo>
                    <a:lnTo>
                      <a:pt x="737" y="396"/>
                    </a:lnTo>
                    <a:lnTo>
                      <a:pt x="741" y="398"/>
                    </a:lnTo>
                    <a:lnTo>
                      <a:pt x="744" y="400"/>
                    </a:lnTo>
                    <a:lnTo>
                      <a:pt x="746" y="402"/>
                    </a:lnTo>
                    <a:lnTo>
                      <a:pt x="747" y="402"/>
                    </a:lnTo>
                    <a:lnTo>
                      <a:pt x="747" y="404"/>
                    </a:lnTo>
                    <a:lnTo>
                      <a:pt x="748" y="405"/>
                    </a:lnTo>
                    <a:lnTo>
                      <a:pt x="749" y="406"/>
                    </a:lnTo>
                    <a:lnTo>
                      <a:pt x="749" y="406"/>
                    </a:lnTo>
                    <a:lnTo>
                      <a:pt x="749" y="406"/>
                    </a:lnTo>
                    <a:lnTo>
                      <a:pt x="747" y="401"/>
                    </a:lnTo>
                    <a:lnTo>
                      <a:pt x="744" y="397"/>
                    </a:lnTo>
                    <a:lnTo>
                      <a:pt x="741" y="393"/>
                    </a:lnTo>
                    <a:lnTo>
                      <a:pt x="741" y="391"/>
                    </a:lnTo>
                    <a:lnTo>
                      <a:pt x="742" y="389"/>
                    </a:lnTo>
                    <a:lnTo>
                      <a:pt x="744" y="387"/>
                    </a:lnTo>
                    <a:lnTo>
                      <a:pt x="745" y="387"/>
                    </a:lnTo>
                    <a:lnTo>
                      <a:pt x="747" y="389"/>
                    </a:lnTo>
                    <a:lnTo>
                      <a:pt x="750" y="394"/>
                    </a:lnTo>
                    <a:lnTo>
                      <a:pt x="752" y="396"/>
                    </a:lnTo>
                    <a:lnTo>
                      <a:pt x="753" y="396"/>
                    </a:lnTo>
                    <a:lnTo>
                      <a:pt x="753" y="395"/>
                    </a:lnTo>
                    <a:lnTo>
                      <a:pt x="754" y="394"/>
                    </a:lnTo>
                    <a:lnTo>
                      <a:pt x="754" y="391"/>
                    </a:lnTo>
                    <a:lnTo>
                      <a:pt x="753" y="389"/>
                    </a:lnTo>
                    <a:lnTo>
                      <a:pt x="752" y="388"/>
                    </a:lnTo>
                    <a:lnTo>
                      <a:pt x="751" y="388"/>
                    </a:lnTo>
                    <a:lnTo>
                      <a:pt x="750" y="387"/>
                    </a:lnTo>
                    <a:lnTo>
                      <a:pt x="749" y="386"/>
                    </a:lnTo>
                    <a:lnTo>
                      <a:pt x="749" y="386"/>
                    </a:lnTo>
                    <a:lnTo>
                      <a:pt x="748" y="385"/>
                    </a:lnTo>
                    <a:lnTo>
                      <a:pt x="749" y="382"/>
                    </a:lnTo>
                    <a:lnTo>
                      <a:pt x="751" y="380"/>
                    </a:lnTo>
                    <a:lnTo>
                      <a:pt x="752" y="378"/>
                    </a:lnTo>
                    <a:lnTo>
                      <a:pt x="753" y="375"/>
                    </a:lnTo>
                    <a:lnTo>
                      <a:pt x="752" y="373"/>
                    </a:lnTo>
                    <a:lnTo>
                      <a:pt x="750" y="370"/>
                    </a:lnTo>
                    <a:lnTo>
                      <a:pt x="747" y="367"/>
                    </a:lnTo>
                    <a:lnTo>
                      <a:pt x="745" y="364"/>
                    </a:lnTo>
                    <a:lnTo>
                      <a:pt x="743" y="362"/>
                    </a:lnTo>
                    <a:lnTo>
                      <a:pt x="742" y="358"/>
                    </a:lnTo>
                    <a:lnTo>
                      <a:pt x="741" y="353"/>
                    </a:lnTo>
                    <a:lnTo>
                      <a:pt x="740" y="349"/>
                    </a:lnTo>
                    <a:lnTo>
                      <a:pt x="739" y="344"/>
                    </a:lnTo>
                    <a:lnTo>
                      <a:pt x="737" y="341"/>
                    </a:lnTo>
                    <a:lnTo>
                      <a:pt x="732" y="337"/>
                    </a:lnTo>
                    <a:lnTo>
                      <a:pt x="726" y="333"/>
                    </a:lnTo>
                    <a:lnTo>
                      <a:pt x="726" y="332"/>
                    </a:lnTo>
                    <a:lnTo>
                      <a:pt x="727" y="332"/>
                    </a:lnTo>
                    <a:lnTo>
                      <a:pt x="728" y="332"/>
                    </a:lnTo>
                    <a:lnTo>
                      <a:pt x="735" y="328"/>
                    </a:lnTo>
                    <a:lnTo>
                      <a:pt x="741" y="324"/>
                    </a:lnTo>
                    <a:lnTo>
                      <a:pt x="746" y="319"/>
                    </a:lnTo>
                    <a:lnTo>
                      <a:pt x="750" y="313"/>
                    </a:lnTo>
                    <a:lnTo>
                      <a:pt x="753" y="306"/>
                    </a:lnTo>
                    <a:lnTo>
                      <a:pt x="753" y="299"/>
                    </a:lnTo>
                    <a:lnTo>
                      <a:pt x="752" y="290"/>
                    </a:lnTo>
                    <a:lnTo>
                      <a:pt x="748" y="283"/>
                    </a:lnTo>
                    <a:lnTo>
                      <a:pt x="745" y="276"/>
                    </a:lnTo>
                    <a:lnTo>
                      <a:pt x="741" y="272"/>
                    </a:lnTo>
                    <a:lnTo>
                      <a:pt x="738" y="270"/>
                    </a:lnTo>
                    <a:lnTo>
                      <a:pt x="736" y="269"/>
                    </a:lnTo>
                    <a:lnTo>
                      <a:pt x="733" y="269"/>
                    </a:lnTo>
                    <a:lnTo>
                      <a:pt x="730" y="268"/>
                    </a:lnTo>
                    <a:lnTo>
                      <a:pt x="725" y="266"/>
                    </a:lnTo>
                    <a:lnTo>
                      <a:pt x="720" y="262"/>
                    </a:lnTo>
                    <a:lnTo>
                      <a:pt x="719" y="259"/>
                    </a:lnTo>
                    <a:lnTo>
                      <a:pt x="719" y="255"/>
                    </a:lnTo>
                    <a:lnTo>
                      <a:pt x="720" y="250"/>
                    </a:lnTo>
                    <a:lnTo>
                      <a:pt x="723" y="245"/>
                    </a:lnTo>
                    <a:lnTo>
                      <a:pt x="725" y="241"/>
                    </a:lnTo>
                    <a:lnTo>
                      <a:pt x="726" y="236"/>
                    </a:lnTo>
                    <a:lnTo>
                      <a:pt x="726" y="235"/>
                    </a:lnTo>
                    <a:lnTo>
                      <a:pt x="725" y="235"/>
                    </a:lnTo>
                    <a:lnTo>
                      <a:pt x="725" y="236"/>
                    </a:lnTo>
                    <a:lnTo>
                      <a:pt x="724" y="236"/>
                    </a:lnTo>
                    <a:lnTo>
                      <a:pt x="723" y="236"/>
                    </a:lnTo>
                    <a:lnTo>
                      <a:pt x="722" y="236"/>
                    </a:lnTo>
                    <a:lnTo>
                      <a:pt x="722" y="235"/>
                    </a:lnTo>
                    <a:lnTo>
                      <a:pt x="722" y="233"/>
                    </a:lnTo>
                    <a:lnTo>
                      <a:pt x="722" y="232"/>
                    </a:lnTo>
                    <a:lnTo>
                      <a:pt x="722" y="229"/>
                    </a:lnTo>
                    <a:lnTo>
                      <a:pt x="722" y="228"/>
                    </a:lnTo>
                    <a:lnTo>
                      <a:pt x="720" y="227"/>
                    </a:lnTo>
                    <a:lnTo>
                      <a:pt x="717" y="227"/>
                    </a:lnTo>
                    <a:lnTo>
                      <a:pt x="715" y="226"/>
                    </a:lnTo>
                    <a:lnTo>
                      <a:pt x="713" y="225"/>
                    </a:lnTo>
                    <a:lnTo>
                      <a:pt x="713" y="222"/>
                    </a:lnTo>
                    <a:lnTo>
                      <a:pt x="715" y="218"/>
                    </a:lnTo>
                    <a:lnTo>
                      <a:pt x="716" y="215"/>
                    </a:lnTo>
                    <a:lnTo>
                      <a:pt x="716" y="212"/>
                    </a:lnTo>
                    <a:lnTo>
                      <a:pt x="715" y="208"/>
                    </a:lnTo>
                    <a:lnTo>
                      <a:pt x="710" y="203"/>
                    </a:lnTo>
                    <a:lnTo>
                      <a:pt x="708" y="202"/>
                    </a:lnTo>
                    <a:lnTo>
                      <a:pt x="706" y="201"/>
                    </a:lnTo>
                    <a:lnTo>
                      <a:pt x="706" y="200"/>
                    </a:lnTo>
                    <a:lnTo>
                      <a:pt x="707" y="198"/>
                    </a:lnTo>
                    <a:lnTo>
                      <a:pt x="710" y="195"/>
                    </a:lnTo>
                    <a:lnTo>
                      <a:pt x="711" y="195"/>
                    </a:lnTo>
                    <a:lnTo>
                      <a:pt x="711" y="195"/>
                    </a:lnTo>
                    <a:lnTo>
                      <a:pt x="711" y="195"/>
                    </a:lnTo>
                    <a:lnTo>
                      <a:pt x="728" y="198"/>
                    </a:lnTo>
                    <a:lnTo>
                      <a:pt x="728" y="198"/>
                    </a:lnTo>
                    <a:lnTo>
                      <a:pt x="727" y="199"/>
                    </a:lnTo>
                    <a:lnTo>
                      <a:pt x="727" y="199"/>
                    </a:lnTo>
                    <a:lnTo>
                      <a:pt x="726" y="200"/>
                    </a:lnTo>
                    <a:lnTo>
                      <a:pt x="732" y="198"/>
                    </a:lnTo>
                    <a:lnTo>
                      <a:pt x="737" y="194"/>
                    </a:lnTo>
                    <a:lnTo>
                      <a:pt x="743" y="192"/>
                    </a:lnTo>
                    <a:lnTo>
                      <a:pt x="744" y="192"/>
                    </a:lnTo>
                    <a:lnTo>
                      <a:pt x="746" y="192"/>
                    </a:lnTo>
                    <a:lnTo>
                      <a:pt x="748" y="194"/>
                    </a:lnTo>
                    <a:lnTo>
                      <a:pt x="749" y="195"/>
                    </a:lnTo>
                    <a:lnTo>
                      <a:pt x="755" y="198"/>
                    </a:lnTo>
                    <a:lnTo>
                      <a:pt x="762" y="201"/>
                    </a:lnTo>
                    <a:lnTo>
                      <a:pt x="762" y="203"/>
                    </a:lnTo>
                    <a:lnTo>
                      <a:pt x="761" y="204"/>
                    </a:lnTo>
                    <a:lnTo>
                      <a:pt x="761" y="204"/>
                    </a:lnTo>
                    <a:lnTo>
                      <a:pt x="762" y="204"/>
                    </a:lnTo>
                    <a:lnTo>
                      <a:pt x="764" y="204"/>
                    </a:lnTo>
                    <a:lnTo>
                      <a:pt x="765" y="203"/>
                    </a:lnTo>
                    <a:lnTo>
                      <a:pt x="767" y="203"/>
                    </a:lnTo>
                    <a:lnTo>
                      <a:pt x="768" y="205"/>
                    </a:lnTo>
                    <a:lnTo>
                      <a:pt x="768" y="206"/>
                    </a:lnTo>
                    <a:lnTo>
                      <a:pt x="769" y="207"/>
                    </a:lnTo>
                    <a:lnTo>
                      <a:pt x="769" y="208"/>
                    </a:lnTo>
                    <a:lnTo>
                      <a:pt x="769" y="209"/>
                    </a:lnTo>
                    <a:lnTo>
                      <a:pt x="770" y="210"/>
                    </a:lnTo>
                    <a:lnTo>
                      <a:pt x="773" y="211"/>
                    </a:lnTo>
                    <a:lnTo>
                      <a:pt x="777" y="210"/>
                    </a:lnTo>
                    <a:lnTo>
                      <a:pt x="780" y="209"/>
                    </a:lnTo>
                    <a:lnTo>
                      <a:pt x="783" y="208"/>
                    </a:lnTo>
                    <a:lnTo>
                      <a:pt x="786" y="208"/>
                    </a:lnTo>
                    <a:lnTo>
                      <a:pt x="789" y="208"/>
                    </a:lnTo>
                    <a:lnTo>
                      <a:pt x="792" y="209"/>
                    </a:lnTo>
                    <a:lnTo>
                      <a:pt x="794" y="212"/>
                    </a:lnTo>
                    <a:lnTo>
                      <a:pt x="795" y="217"/>
                    </a:lnTo>
                    <a:lnTo>
                      <a:pt x="795" y="223"/>
                    </a:lnTo>
                    <a:lnTo>
                      <a:pt x="795" y="225"/>
                    </a:lnTo>
                    <a:lnTo>
                      <a:pt x="793" y="226"/>
                    </a:lnTo>
                    <a:lnTo>
                      <a:pt x="790" y="226"/>
                    </a:lnTo>
                    <a:lnTo>
                      <a:pt x="787" y="225"/>
                    </a:lnTo>
                    <a:lnTo>
                      <a:pt x="783" y="225"/>
                    </a:lnTo>
                    <a:lnTo>
                      <a:pt x="783" y="226"/>
                    </a:lnTo>
                    <a:lnTo>
                      <a:pt x="786" y="232"/>
                    </a:lnTo>
                    <a:lnTo>
                      <a:pt x="789" y="235"/>
                    </a:lnTo>
                    <a:lnTo>
                      <a:pt x="793" y="236"/>
                    </a:lnTo>
                    <a:lnTo>
                      <a:pt x="796" y="236"/>
                    </a:lnTo>
                    <a:lnTo>
                      <a:pt x="805" y="235"/>
                    </a:lnTo>
                    <a:lnTo>
                      <a:pt x="809" y="235"/>
                    </a:lnTo>
                    <a:lnTo>
                      <a:pt x="813" y="237"/>
                    </a:lnTo>
                    <a:lnTo>
                      <a:pt x="817" y="240"/>
                    </a:lnTo>
                    <a:lnTo>
                      <a:pt x="820" y="245"/>
                    </a:lnTo>
                    <a:lnTo>
                      <a:pt x="820" y="249"/>
                    </a:lnTo>
                    <a:lnTo>
                      <a:pt x="818" y="253"/>
                    </a:lnTo>
                    <a:lnTo>
                      <a:pt x="816" y="257"/>
                    </a:lnTo>
                    <a:lnTo>
                      <a:pt x="815" y="261"/>
                    </a:lnTo>
                    <a:lnTo>
                      <a:pt x="816" y="261"/>
                    </a:lnTo>
                    <a:lnTo>
                      <a:pt x="817" y="261"/>
                    </a:lnTo>
                    <a:lnTo>
                      <a:pt x="818" y="260"/>
                    </a:lnTo>
                    <a:lnTo>
                      <a:pt x="819" y="259"/>
                    </a:lnTo>
                    <a:lnTo>
                      <a:pt x="820" y="258"/>
                    </a:lnTo>
                    <a:lnTo>
                      <a:pt x="821" y="257"/>
                    </a:lnTo>
                    <a:lnTo>
                      <a:pt x="822" y="255"/>
                    </a:lnTo>
                    <a:lnTo>
                      <a:pt x="822" y="253"/>
                    </a:lnTo>
                    <a:lnTo>
                      <a:pt x="821" y="250"/>
                    </a:lnTo>
                    <a:lnTo>
                      <a:pt x="821" y="248"/>
                    </a:lnTo>
                    <a:lnTo>
                      <a:pt x="820" y="246"/>
                    </a:lnTo>
                    <a:lnTo>
                      <a:pt x="821" y="245"/>
                    </a:lnTo>
                    <a:lnTo>
                      <a:pt x="822" y="245"/>
                    </a:lnTo>
                    <a:lnTo>
                      <a:pt x="823" y="247"/>
                    </a:lnTo>
                    <a:lnTo>
                      <a:pt x="823" y="249"/>
                    </a:lnTo>
                    <a:lnTo>
                      <a:pt x="823" y="252"/>
                    </a:lnTo>
                    <a:lnTo>
                      <a:pt x="824" y="254"/>
                    </a:lnTo>
                    <a:lnTo>
                      <a:pt x="825" y="254"/>
                    </a:lnTo>
                    <a:lnTo>
                      <a:pt x="825" y="252"/>
                    </a:lnTo>
                    <a:lnTo>
                      <a:pt x="824" y="251"/>
                    </a:lnTo>
                    <a:lnTo>
                      <a:pt x="824" y="250"/>
                    </a:lnTo>
                    <a:lnTo>
                      <a:pt x="824" y="248"/>
                    </a:lnTo>
                    <a:lnTo>
                      <a:pt x="824" y="246"/>
                    </a:lnTo>
                    <a:lnTo>
                      <a:pt x="824" y="246"/>
                    </a:lnTo>
                    <a:lnTo>
                      <a:pt x="827" y="245"/>
                    </a:lnTo>
                    <a:lnTo>
                      <a:pt x="835" y="246"/>
                    </a:lnTo>
                    <a:lnTo>
                      <a:pt x="838" y="246"/>
                    </a:lnTo>
                    <a:lnTo>
                      <a:pt x="840" y="245"/>
                    </a:lnTo>
                    <a:lnTo>
                      <a:pt x="841" y="243"/>
                    </a:lnTo>
                    <a:lnTo>
                      <a:pt x="840" y="241"/>
                    </a:lnTo>
                    <a:lnTo>
                      <a:pt x="839" y="238"/>
                    </a:lnTo>
                    <a:lnTo>
                      <a:pt x="837" y="236"/>
                    </a:lnTo>
                    <a:lnTo>
                      <a:pt x="836" y="233"/>
                    </a:lnTo>
                    <a:lnTo>
                      <a:pt x="836" y="233"/>
                    </a:lnTo>
                    <a:lnTo>
                      <a:pt x="837" y="232"/>
                    </a:lnTo>
                    <a:lnTo>
                      <a:pt x="840" y="232"/>
                    </a:lnTo>
                    <a:lnTo>
                      <a:pt x="841" y="232"/>
                    </a:lnTo>
                    <a:lnTo>
                      <a:pt x="841" y="227"/>
                    </a:lnTo>
                    <a:lnTo>
                      <a:pt x="841" y="223"/>
                    </a:lnTo>
                    <a:lnTo>
                      <a:pt x="841" y="218"/>
                    </a:lnTo>
                    <a:lnTo>
                      <a:pt x="843" y="214"/>
                    </a:lnTo>
                    <a:lnTo>
                      <a:pt x="843" y="214"/>
                    </a:lnTo>
                    <a:lnTo>
                      <a:pt x="844" y="214"/>
                    </a:lnTo>
                    <a:lnTo>
                      <a:pt x="844" y="215"/>
                    </a:lnTo>
                    <a:lnTo>
                      <a:pt x="844" y="216"/>
                    </a:lnTo>
                    <a:lnTo>
                      <a:pt x="845" y="217"/>
                    </a:lnTo>
                    <a:lnTo>
                      <a:pt x="845" y="219"/>
                    </a:lnTo>
                    <a:lnTo>
                      <a:pt x="846" y="220"/>
                    </a:lnTo>
                    <a:lnTo>
                      <a:pt x="847" y="221"/>
                    </a:lnTo>
                    <a:lnTo>
                      <a:pt x="847" y="221"/>
                    </a:lnTo>
                    <a:lnTo>
                      <a:pt x="848" y="221"/>
                    </a:lnTo>
                    <a:lnTo>
                      <a:pt x="849" y="221"/>
                    </a:lnTo>
                    <a:lnTo>
                      <a:pt x="849" y="220"/>
                    </a:lnTo>
                    <a:lnTo>
                      <a:pt x="850" y="220"/>
                    </a:lnTo>
                    <a:lnTo>
                      <a:pt x="850" y="221"/>
                    </a:lnTo>
                    <a:lnTo>
                      <a:pt x="848" y="223"/>
                    </a:lnTo>
                    <a:lnTo>
                      <a:pt x="848" y="223"/>
                    </a:lnTo>
                    <a:lnTo>
                      <a:pt x="851" y="225"/>
                    </a:lnTo>
                    <a:lnTo>
                      <a:pt x="853" y="225"/>
                    </a:lnTo>
                    <a:lnTo>
                      <a:pt x="855" y="223"/>
                    </a:lnTo>
                    <a:lnTo>
                      <a:pt x="857" y="222"/>
                    </a:lnTo>
                    <a:lnTo>
                      <a:pt x="858" y="222"/>
                    </a:lnTo>
                    <a:lnTo>
                      <a:pt x="859" y="223"/>
                    </a:lnTo>
                    <a:lnTo>
                      <a:pt x="861" y="226"/>
                    </a:lnTo>
                    <a:lnTo>
                      <a:pt x="863" y="230"/>
                    </a:lnTo>
                    <a:lnTo>
                      <a:pt x="863" y="232"/>
                    </a:lnTo>
                    <a:lnTo>
                      <a:pt x="862" y="235"/>
                    </a:lnTo>
                    <a:lnTo>
                      <a:pt x="862" y="237"/>
                    </a:lnTo>
                    <a:lnTo>
                      <a:pt x="862" y="240"/>
                    </a:lnTo>
                    <a:lnTo>
                      <a:pt x="864" y="240"/>
                    </a:lnTo>
                    <a:lnTo>
                      <a:pt x="866" y="237"/>
                    </a:lnTo>
                    <a:lnTo>
                      <a:pt x="866" y="236"/>
                    </a:lnTo>
                    <a:lnTo>
                      <a:pt x="868" y="234"/>
                    </a:lnTo>
                    <a:lnTo>
                      <a:pt x="869" y="234"/>
                    </a:lnTo>
                    <a:lnTo>
                      <a:pt x="870" y="234"/>
                    </a:lnTo>
                    <a:lnTo>
                      <a:pt x="870" y="234"/>
                    </a:lnTo>
                    <a:lnTo>
                      <a:pt x="869" y="235"/>
                    </a:lnTo>
                    <a:lnTo>
                      <a:pt x="869" y="236"/>
                    </a:lnTo>
                    <a:lnTo>
                      <a:pt x="868" y="238"/>
                    </a:lnTo>
                    <a:lnTo>
                      <a:pt x="868" y="239"/>
                    </a:lnTo>
                    <a:lnTo>
                      <a:pt x="869" y="239"/>
                    </a:lnTo>
                    <a:lnTo>
                      <a:pt x="872" y="240"/>
                    </a:lnTo>
                    <a:lnTo>
                      <a:pt x="878" y="241"/>
                    </a:lnTo>
                    <a:lnTo>
                      <a:pt x="879" y="242"/>
                    </a:lnTo>
                    <a:lnTo>
                      <a:pt x="882" y="245"/>
                    </a:lnTo>
                    <a:lnTo>
                      <a:pt x="883" y="246"/>
                    </a:lnTo>
                    <a:lnTo>
                      <a:pt x="887" y="250"/>
                    </a:lnTo>
                    <a:lnTo>
                      <a:pt x="890" y="254"/>
                    </a:lnTo>
                    <a:lnTo>
                      <a:pt x="894" y="259"/>
                    </a:lnTo>
                    <a:lnTo>
                      <a:pt x="895" y="263"/>
                    </a:lnTo>
                    <a:lnTo>
                      <a:pt x="895" y="263"/>
                    </a:lnTo>
                    <a:lnTo>
                      <a:pt x="894" y="264"/>
                    </a:lnTo>
                    <a:lnTo>
                      <a:pt x="894" y="264"/>
                    </a:lnTo>
                    <a:lnTo>
                      <a:pt x="893" y="264"/>
                    </a:lnTo>
                    <a:lnTo>
                      <a:pt x="892" y="265"/>
                    </a:lnTo>
                    <a:lnTo>
                      <a:pt x="892" y="265"/>
                    </a:lnTo>
                    <a:lnTo>
                      <a:pt x="892" y="266"/>
                    </a:lnTo>
                    <a:lnTo>
                      <a:pt x="895" y="269"/>
                    </a:lnTo>
                    <a:lnTo>
                      <a:pt x="897" y="271"/>
                    </a:lnTo>
                    <a:lnTo>
                      <a:pt x="903" y="271"/>
                    </a:lnTo>
                    <a:lnTo>
                      <a:pt x="906" y="272"/>
                    </a:lnTo>
                    <a:lnTo>
                      <a:pt x="909" y="274"/>
                    </a:lnTo>
                    <a:lnTo>
                      <a:pt x="911" y="277"/>
                    </a:lnTo>
                    <a:lnTo>
                      <a:pt x="913" y="280"/>
                    </a:lnTo>
                    <a:lnTo>
                      <a:pt x="915" y="283"/>
                    </a:lnTo>
                    <a:lnTo>
                      <a:pt x="918" y="285"/>
                    </a:lnTo>
                    <a:lnTo>
                      <a:pt x="919" y="285"/>
                    </a:lnTo>
                    <a:lnTo>
                      <a:pt x="919" y="285"/>
                    </a:lnTo>
                    <a:lnTo>
                      <a:pt x="919" y="280"/>
                    </a:lnTo>
                    <a:lnTo>
                      <a:pt x="920" y="279"/>
                    </a:lnTo>
                    <a:lnTo>
                      <a:pt x="925" y="277"/>
                    </a:lnTo>
                    <a:lnTo>
                      <a:pt x="930" y="277"/>
                    </a:lnTo>
                    <a:lnTo>
                      <a:pt x="935" y="280"/>
                    </a:lnTo>
                    <a:lnTo>
                      <a:pt x="939" y="283"/>
                    </a:lnTo>
                    <a:lnTo>
                      <a:pt x="943" y="287"/>
                    </a:lnTo>
                    <a:lnTo>
                      <a:pt x="946" y="291"/>
                    </a:lnTo>
                    <a:lnTo>
                      <a:pt x="947" y="293"/>
                    </a:lnTo>
                    <a:lnTo>
                      <a:pt x="946" y="295"/>
                    </a:lnTo>
                    <a:lnTo>
                      <a:pt x="943" y="296"/>
                    </a:lnTo>
                    <a:lnTo>
                      <a:pt x="937" y="300"/>
                    </a:lnTo>
                    <a:lnTo>
                      <a:pt x="934" y="304"/>
                    </a:lnTo>
                    <a:lnTo>
                      <a:pt x="934" y="306"/>
                    </a:lnTo>
                    <a:lnTo>
                      <a:pt x="934" y="310"/>
                    </a:lnTo>
                    <a:lnTo>
                      <a:pt x="935" y="312"/>
                    </a:lnTo>
                    <a:lnTo>
                      <a:pt x="937" y="313"/>
                    </a:lnTo>
                    <a:lnTo>
                      <a:pt x="939" y="312"/>
                    </a:lnTo>
                    <a:lnTo>
                      <a:pt x="941" y="309"/>
                    </a:lnTo>
                    <a:lnTo>
                      <a:pt x="943" y="305"/>
                    </a:lnTo>
                    <a:lnTo>
                      <a:pt x="945" y="302"/>
                    </a:lnTo>
                    <a:lnTo>
                      <a:pt x="949" y="298"/>
                    </a:lnTo>
                    <a:lnTo>
                      <a:pt x="952" y="293"/>
                    </a:lnTo>
                    <a:lnTo>
                      <a:pt x="955" y="297"/>
                    </a:lnTo>
                    <a:lnTo>
                      <a:pt x="959" y="299"/>
                    </a:lnTo>
                    <a:lnTo>
                      <a:pt x="962" y="301"/>
                    </a:lnTo>
                    <a:lnTo>
                      <a:pt x="966" y="301"/>
                    </a:lnTo>
                    <a:lnTo>
                      <a:pt x="971" y="301"/>
                    </a:lnTo>
                    <a:lnTo>
                      <a:pt x="974" y="300"/>
                    </a:lnTo>
                    <a:lnTo>
                      <a:pt x="978" y="300"/>
                    </a:lnTo>
                    <a:lnTo>
                      <a:pt x="979" y="300"/>
                    </a:lnTo>
                    <a:lnTo>
                      <a:pt x="980" y="302"/>
                    </a:lnTo>
                    <a:lnTo>
                      <a:pt x="980" y="303"/>
                    </a:lnTo>
                    <a:lnTo>
                      <a:pt x="981" y="305"/>
                    </a:lnTo>
                    <a:lnTo>
                      <a:pt x="986" y="310"/>
                    </a:lnTo>
                    <a:lnTo>
                      <a:pt x="989" y="315"/>
                    </a:lnTo>
                    <a:lnTo>
                      <a:pt x="988" y="315"/>
                    </a:lnTo>
                    <a:lnTo>
                      <a:pt x="988" y="316"/>
                    </a:lnTo>
                    <a:lnTo>
                      <a:pt x="982" y="324"/>
                    </a:lnTo>
                    <a:lnTo>
                      <a:pt x="976" y="333"/>
                    </a:lnTo>
                    <a:lnTo>
                      <a:pt x="972" y="342"/>
                    </a:lnTo>
                    <a:lnTo>
                      <a:pt x="972" y="344"/>
                    </a:lnTo>
                    <a:lnTo>
                      <a:pt x="974" y="350"/>
                    </a:lnTo>
                    <a:lnTo>
                      <a:pt x="973" y="352"/>
                    </a:lnTo>
                    <a:lnTo>
                      <a:pt x="967" y="359"/>
                    </a:lnTo>
                    <a:lnTo>
                      <a:pt x="960" y="366"/>
                    </a:lnTo>
                    <a:lnTo>
                      <a:pt x="953" y="372"/>
                    </a:lnTo>
                    <a:lnTo>
                      <a:pt x="953" y="372"/>
                    </a:lnTo>
                    <a:lnTo>
                      <a:pt x="953" y="371"/>
                    </a:lnTo>
                    <a:lnTo>
                      <a:pt x="953" y="370"/>
                    </a:lnTo>
                    <a:lnTo>
                      <a:pt x="947" y="370"/>
                    </a:lnTo>
                    <a:lnTo>
                      <a:pt x="940" y="372"/>
                    </a:lnTo>
                    <a:lnTo>
                      <a:pt x="939" y="372"/>
                    </a:lnTo>
                    <a:lnTo>
                      <a:pt x="937" y="374"/>
                    </a:lnTo>
                    <a:lnTo>
                      <a:pt x="935" y="375"/>
                    </a:lnTo>
                    <a:lnTo>
                      <a:pt x="934" y="376"/>
                    </a:lnTo>
                    <a:lnTo>
                      <a:pt x="907" y="382"/>
                    </a:lnTo>
                    <a:lnTo>
                      <a:pt x="906" y="383"/>
                    </a:lnTo>
                    <a:lnTo>
                      <a:pt x="905" y="383"/>
                    </a:lnTo>
                    <a:lnTo>
                      <a:pt x="902" y="384"/>
                    </a:lnTo>
                    <a:lnTo>
                      <a:pt x="899" y="389"/>
                    </a:lnTo>
                    <a:lnTo>
                      <a:pt x="897" y="394"/>
                    </a:lnTo>
                    <a:lnTo>
                      <a:pt x="897" y="397"/>
                    </a:lnTo>
                    <a:lnTo>
                      <a:pt x="898" y="399"/>
                    </a:lnTo>
                    <a:lnTo>
                      <a:pt x="899" y="401"/>
                    </a:lnTo>
                    <a:lnTo>
                      <a:pt x="898" y="404"/>
                    </a:lnTo>
                    <a:lnTo>
                      <a:pt x="896" y="406"/>
                    </a:lnTo>
                    <a:lnTo>
                      <a:pt x="893" y="407"/>
                    </a:lnTo>
                    <a:lnTo>
                      <a:pt x="890" y="408"/>
                    </a:lnTo>
                    <a:lnTo>
                      <a:pt x="888" y="410"/>
                    </a:lnTo>
                    <a:lnTo>
                      <a:pt x="886" y="413"/>
                    </a:lnTo>
                    <a:lnTo>
                      <a:pt x="883" y="419"/>
                    </a:lnTo>
                    <a:lnTo>
                      <a:pt x="880" y="433"/>
                    </a:lnTo>
                    <a:lnTo>
                      <a:pt x="879" y="433"/>
                    </a:lnTo>
                    <a:lnTo>
                      <a:pt x="875" y="443"/>
                    </a:lnTo>
                    <a:lnTo>
                      <a:pt x="872" y="453"/>
                    </a:lnTo>
                    <a:lnTo>
                      <a:pt x="869" y="463"/>
                    </a:lnTo>
                    <a:lnTo>
                      <a:pt x="870" y="464"/>
                    </a:lnTo>
                    <a:lnTo>
                      <a:pt x="872" y="463"/>
                    </a:lnTo>
                    <a:lnTo>
                      <a:pt x="874" y="461"/>
                    </a:lnTo>
                    <a:lnTo>
                      <a:pt x="876" y="458"/>
                    </a:lnTo>
                    <a:lnTo>
                      <a:pt x="878" y="456"/>
                    </a:lnTo>
                    <a:lnTo>
                      <a:pt x="880" y="451"/>
                    </a:lnTo>
                    <a:lnTo>
                      <a:pt x="882" y="446"/>
                    </a:lnTo>
                    <a:lnTo>
                      <a:pt x="883" y="440"/>
                    </a:lnTo>
                    <a:lnTo>
                      <a:pt x="884" y="435"/>
                    </a:lnTo>
                    <a:lnTo>
                      <a:pt x="887" y="429"/>
                    </a:lnTo>
                    <a:lnTo>
                      <a:pt x="891" y="423"/>
                    </a:lnTo>
                    <a:lnTo>
                      <a:pt x="896" y="416"/>
                    </a:lnTo>
                    <a:lnTo>
                      <a:pt x="902" y="411"/>
                    </a:lnTo>
                    <a:lnTo>
                      <a:pt x="908" y="406"/>
                    </a:lnTo>
                    <a:lnTo>
                      <a:pt x="915" y="402"/>
                    </a:lnTo>
                    <a:lnTo>
                      <a:pt x="922" y="399"/>
                    </a:lnTo>
                    <a:lnTo>
                      <a:pt x="929" y="399"/>
                    </a:lnTo>
                    <a:lnTo>
                      <a:pt x="935" y="401"/>
                    </a:lnTo>
                    <a:lnTo>
                      <a:pt x="938" y="404"/>
                    </a:lnTo>
                    <a:lnTo>
                      <a:pt x="939" y="407"/>
                    </a:lnTo>
                    <a:lnTo>
                      <a:pt x="939" y="410"/>
                    </a:lnTo>
                    <a:lnTo>
                      <a:pt x="938" y="414"/>
                    </a:lnTo>
                    <a:lnTo>
                      <a:pt x="936" y="417"/>
                    </a:lnTo>
                    <a:lnTo>
                      <a:pt x="934" y="420"/>
                    </a:lnTo>
                    <a:lnTo>
                      <a:pt x="932" y="422"/>
                    </a:lnTo>
                    <a:lnTo>
                      <a:pt x="930" y="422"/>
                    </a:lnTo>
                    <a:lnTo>
                      <a:pt x="928" y="421"/>
                    </a:lnTo>
                    <a:lnTo>
                      <a:pt x="925" y="420"/>
                    </a:lnTo>
                    <a:lnTo>
                      <a:pt x="923" y="420"/>
                    </a:lnTo>
                    <a:lnTo>
                      <a:pt x="920" y="421"/>
                    </a:lnTo>
                    <a:lnTo>
                      <a:pt x="917" y="422"/>
                    </a:lnTo>
                    <a:lnTo>
                      <a:pt x="915" y="424"/>
                    </a:lnTo>
                    <a:lnTo>
                      <a:pt x="914" y="427"/>
                    </a:lnTo>
                    <a:lnTo>
                      <a:pt x="916" y="428"/>
                    </a:lnTo>
                    <a:lnTo>
                      <a:pt x="918" y="427"/>
                    </a:lnTo>
                    <a:lnTo>
                      <a:pt x="921" y="426"/>
                    </a:lnTo>
                    <a:lnTo>
                      <a:pt x="924" y="425"/>
                    </a:lnTo>
                    <a:lnTo>
                      <a:pt x="926" y="425"/>
                    </a:lnTo>
                    <a:lnTo>
                      <a:pt x="930" y="428"/>
                    </a:lnTo>
                    <a:lnTo>
                      <a:pt x="932" y="432"/>
                    </a:lnTo>
                    <a:lnTo>
                      <a:pt x="935" y="436"/>
                    </a:lnTo>
                    <a:lnTo>
                      <a:pt x="938" y="439"/>
                    </a:lnTo>
                    <a:lnTo>
                      <a:pt x="941" y="438"/>
                    </a:lnTo>
                    <a:lnTo>
                      <a:pt x="943" y="437"/>
                    </a:lnTo>
                    <a:lnTo>
                      <a:pt x="944" y="437"/>
                    </a:lnTo>
                    <a:lnTo>
                      <a:pt x="949" y="441"/>
                    </a:lnTo>
                    <a:lnTo>
                      <a:pt x="951" y="445"/>
                    </a:lnTo>
                    <a:lnTo>
                      <a:pt x="951" y="448"/>
                    </a:lnTo>
                    <a:lnTo>
                      <a:pt x="951" y="449"/>
                    </a:lnTo>
                    <a:lnTo>
                      <a:pt x="951" y="451"/>
                    </a:lnTo>
                    <a:lnTo>
                      <a:pt x="951" y="452"/>
                    </a:lnTo>
                    <a:lnTo>
                      <a:pt x="951" y="452"/>
                    </a:lnTo>
                    <a:lnTo>
                      <a:pt x="953" y="453"/>
                    </a:lnTo>
                    <a:lnTo>
                      <a:pt x="957" y="454"/>
                    </a:lnTo>
                    <a:lnTo>
                      <a:pt x="955" y="454"/>
                    </a:lnTo>
                    <a:lnTo>
                      <a:pt x="953" y="455"/>
                    </a:lnTo>
                    <a:lnTo>
                      <a:pt x="952" y="455"/>
                    </a:lnTo>
                    <a:lnTo>
                      <a:pt x="950" y="457"/>
                    </a:lnTo>
                    <a:lnTo>
                      <a:pt x="949" y="460"/>
                    </a:lnTo>
                    <a:lnTo>
                      <a:pt x="948" y="463"/>
                    </a:lnTo>
                    <a:lnTo>
                      <a:pt x="948" y="467"/>
                    </a:lnTo>
                    <a:lnTo>
                      <a:pt x="948" y="471"/>
                    </a:lnTo>
                    <a:lnTo>
                      <a:pt x="947" y="474"/>
                    </a:lnTo>
                    <a:lnTo>
                      <a:pt x="946" y="475"/>
                    </a:lnTo>
                    <a:lnTo>
                      <a:pt x="941" y="475"/>
                    </a:lnTo>
                    <a:lnTo>
                      <a:pt x="938" y="476"/>
                    </a:lnTo>
                    <a:lnTo>
                      <a:pt x="935" y="477"/>
                    </a:lnTo>
                    <a:lnTo>
                      <a:pt x="932" y="478"/>
                    </a:lnTo>
                    <a:lnTo>
                      <a:pt x="930" y="481"/>
                    </a:lnTo>
                    <a:lnTo>
                      <a:pt x="930" y="483"/>
                    </a:lnTo>
                    <a:lnTo>
                      <a:pt x="931" y="485"/>
                    </a:lnTo>
                    <a:lnTo>
                      <a:pt x="933" y="488"/>
                    </a:lnTo>
                    <a:lnTo>
                      <a:pt x="933" y="490"/>
                    </a:lnTo>
                    <a:lnTo>
                      <a:pt x="932" y="494"/>
                    </a:lnTo>
                    <a:lnTo>
                      <a:pt x="929" y="497"/>
                    </a:lnTo>
                    <a:lnTo>
                      <a:pt x="925" y="499"/>
                    </a:lnTo>
                    <a:lnTo>
                      <a:pt x="923" y="499"/>
                    </a:lnTo>
                    <a:lnTo>
                      <a:pt x="922" y="498"/>
                    </a:lnTo>
                    <a:lnTo>
                      <a:pt x="920" y="497"/>
                    </a:lnTo>
                    <a:lnTo>
                      <a:pt x="919" y="497"/>
                    </a:lnTo>
                    <a:lnTo>
                      <a:pt x="919" y="498"/>
                    </a:lnTo>
                    <a:lnTo>
                      <a:pt x="917" y="501"/>
                    </a:lnTo>
                    <a:lnTo>
                      <a:pt x="915" y="507"/>
                    </a:lnTo>
                    <a:lnTo>
                      <a:pt x="914" y="509"/>
                    </a:lnTo>
                    <a:lnTo>
                      <a:pt x="912" y="510"/>
                    </a:lnTo>
                    <a:lnTo>
                      <a:pt x="910" y="510"/>
                    </a:lnTo>
                    <a:lnTo>
                      <a:pt x="909" y="510"/>
                    </a:lnTo>
                    <a:lnTo>
                      <a:pt x="908" y="510"/>
                    </a:lnTo>
                    <a:lnTo>
                      <a:pt x="907" y="511"/>
                    </a:lnTo>
                    <a:lnTo>
                      <a:pt x="906" y="511"/>
                    </a:lnTo>
                    <a:lnTo>
                      <a:pt x="906" y="512"/>
                    </a:lnTo>
                    <a:lnTo>
                      <a:pt x="907" y="513"/>
                    </a:lnTo>
                    <a:lnTo>
                      <a:pt x="907" y="516"/>
                    </a:lnTo>
                    <a:lnTo>
                      <a:pt x="905" y="521"/>
                    </a:lnTo>
                    <a:lnTo>
                      <a:pt x="900" y="531"/>
                    </a:lnTo>
                    <a:lnTo>
                      <a:pt x="898" y="535"/>
                    </a:lnTo>
                    <a:lnTo>
                      <a:pt x="898" y="540"/>
                    </a:lnTo>
                    <a:lnTo>
                      <a:pt x="900" y="546"/>
                    </a:lnTo>
                    <a:lnTo>
                      <a:pt x="900" y="547"/>
                    </a:lnTo>
                    <a:lnTo>
                      <a:pt x="901" y="547"/>
                    </a:lnTo>
                    <a:lnTo>
                      <a:pt x="902" y="547"/>
                    </a:lnTo>
                    <a:lnTo>
                      <a:pt x="903" y="548"/>
                    </a:lnTo>
                    <a:lnTo>
                      <a:pt x="904" y="549"/>
                    </a:lnTo>
                    <a:lnTo>
                      <a:pt x="904" y="549"/>
                    </a:lnTo>
                    <a:lnTo>
                      <a:pt x="901" y="559"/>
                    </a:lnTo>
                    <a:lnTo>
                      <a:pt x="898" y="565"/>
                    </a:lnTo>
                    <a:lnTo>
                      <a:pt x="895" y="568"/>
                    </a:lnTo>
                    <a:lnTo>
                      <a:pt x="892" y="571"/>
                    </a:lnTo>
                    <a:lnTo>
                      <a:pt x="890" y="571"/>
                    </a:lnTo>
                    <a:lnTo>
                      <a:pt x="886" y="572"/>
                    </a:lnTo>
                    <a:lnTo>
                      <a:pt x="882" y="573"/>
                    </a:lnTo>
                    <a:lnTo>
                      <a:pt x="879" y="574"/>
                    </a:lnTo>
                    <a:lnTo>
                      <a:pt x="875" y="577"/>
                    </a:lnTo>
                    <a:lnTo>
                      <a:pt x="870" y="582"/>
                    </a:lnTo>
                    <a:lnTo>
                      <a:pt x="866" y="588"/>
                    </a:lnTo>
                    <a:lnTo>
                      <a:pt x="863" y="594"/>
                    </a:lnTo>
                    <a:lnTo>
                      <a:pt x="863" y="594"/>
                    </a:lnTo>
                    <a:lnTo>
                      <a:pt x="868" y="594"/>
                    </a:lnTo>
                    <a:lnTo>
                      <a:pt x="868" y="595"/>
                    </a:lnTo>
                    <a:lnTo>
                      <a:pt x="869" y="600"/>
                    </a:lnTo>
                    <a:lnTo>
                      <a:pt x="869" y="606"/>
                    </a:lnTo>
                    <a:lnTo>
                      <a:pt x="868" y="613"/>
                    </a:lnTo>
                    <a:lnTo>
                      <a:pt x="867" y="619"/>
                    </a:lnTo>
                    <a:lnTo>
                      <a:pt x="865" y="624"/>
                    </a:lnTo>
                    <a:lnTo>
                      <a:pt x="862" y="627"/>
                    </a:lnTo>
                    <a:lnTo>
                      <a:pt x="855" y="629"/>
                    </a:lnTo>
                    <a:lnTo>
                      <a:pt x="858" y="631"/>
                    </a:lnTo>
                    <a:lnTo>
                      <a:pt x="860" y="634"/>
                    </a:lnTo>
                    <a:lnTo>
                      <a:pt x="861" y="637"/>
                    </a:lnTo>
                    <a:lnTo>
                      <a:pt x="861" y="641"/>
                    </a:lnTo>
                    <a:lnTo>
                      <a:pt x="860" y="644"/>
                    </a:lnTo>
                    <a:lnTo>
                      <a:pt x="858" y="647"/>
                    </a:lnTo>
                    <a:lnTo>
                      <a:pt x="857" y="654"/>
                    </a:lnTo>
                    <a:lnTo>
                      <a:pt x="854" y="663"/>
                    </a:lnTo>
                    <a:lnTo>
                      <a:pt x="853" y="666"/>
                    </a:lnTo>
                    <a:lnTo>
                      <a:pt x="853" y="667"/>
                    </a:lnTo>
                    <a:lnTo>
                      <a:pt x="849" y="661"/>
                    </a:lnTo>
                    <a:lnTo>
                      <a:pt x="846" y="654"/>
                    </a:lnTo>
                    <a:lnTo>
                      <a:pt x="844" y="647"/>
                    </a:lnTo>
                    <a:lnTo>
                      <a:pt x="843" y="640"/>
                    </a:lnTo>
                    <a:lnTo>
                      <a:pt x="843" y="640"/>
                    </a:lnTo>
                    <a:lnTo>
                      <a:pt x="844" y="639"/>
                    </a:lnTo>
                    <a:lnTo>
                      <a:pt x="845" y="639"/>
                    </a:lnTo>
                    <a:lnTo>
                      <a:pt x="846" y="639"/>
                    </a:lnTo>
                    <a:lnTo>
                      <a:pt x="847" y="637"/>
                    </a:lnTo>
                    <a:lnTo>
                      <a:pt x="847" y="637"/>
                    </a:lnTo>
                    <a:lnTo>
                      <a:pt x="844" y="634"/>
                    </a:lnTo>
                    <a:lnTo>
                      <a:pt x="837" y="628"/>
                    </a:lnTo>
                    <a:lnTo>
                      <a:pt x="837" y="629"/>
                    </a:lnTo>
                    <a:lnTo>
                      <a:pt x="838" y="630"/>
                    </a:lnTo>
                    <a:lnTo>
                      <a:pt x="840" y="636"/>
                    </a:lnTo>
                    <a:lnTo>
                      <a:pt x="841" y="643"/>
                    </a:lnTo>
                    <a:lnTo>
                      <a:pt x="842" y="644"/>
                    </a:lnTo>
                    <a:lnTo>
                      <a:pt x="843" y="645"/>
                    </a:lnTo>
                    <a:lnTo>
                      <a:pt x="844" y="648"/>
                    </a:lnTo>
                    <a:lnTo>
                      <a:pt x="844" y="649"/>
                    </a:lnTo>
                    <a:lnTo>
                      <a:pt x="844" y="649"/>
                    </a:lnTo>
                    <a:lnTo>
                      <a:pt x="840" y="649"/>
                    </a:lnTo>
                    <a:lnTo>
                      <a:pt x="837" y="649"/>
                    </a:lnTo>
                    <a:lnTo>
                      <a:pt x="839" y="654"/>
                    </a:lnTo>
                    <a:lnTo>
                      <a:pt x="842" y="658"/>
                    </a:lnTo>
                    <a:lnTo>
                      <a:pt x="843" y="659"/>
                    </a:lnTo>
                    <a:lnTo>
                      <a:pt x="846" y="659"/>
                    </a:lnTo>
                    <a:lnTo>
                      <a:pt x="843" y="660"/>
                    </a:lnTo>
                    <a:lnTo>
                      <a:pt x="840" y="661"/>
                    </a:lnTo>
                    <a:lnTo>
                      <a:pt x="836" y="662"/>
                    </a:lnTo>
                    <a:lnTo>
                      <a:pt x="833" y="663"/>
                    </a:lnTo>
                    <a:lnTo>
                      <a:pt x="832" y="665"/>
                    </a:lnTo>
                    <a:lnTo>
                      <a:pt x="832" y="667"/>
                    </a:lnTo>
                    <a:lnTo>
                      <a:pt x="835" y="671"/>
                    </a:lnTo>
                    <a:lnTo>
                      <a:pt x="840" y="672"/>
                    </a:lnTo>
                    <a:lnTo>
                      <a:pt x="845" y="674"/>
                    </a:lnTo>
                    <a:lnTo>
                      <a:pt x="851" y="675"/>
                    </a:lnTo>
                    <a:lnTo>
                      <a:pt x="855" y="677"/>
                    </a:lnTo>
                    <a:lnTo>
                      <a:pt x="857" y="680"/>
                    </a:lnTo>
                    <a:lnTo>
                      <a:pt x="859" y="683"/>
                    </a:lnTo>
                    <a:lnTo>
                      <a:pt x="860" y="686"/>
                    </a:lnTo>
                    <a:lnTo>
                      <a:pt x="859" y="688"/>
                    </a:lnTo>
                    <a:lnTo>
                      <a:pt x="857" y="690"/>
                    </a:lnTo>
                    <a:lnTo>
                      <a:pt x="848" y="691"/>
                    </a:lnTo>
                    <a:lnTo>
                      <a:pt x="845" y="693"/>
                    </a:lnTo>
                    <a:lnTo>
                      <a:pt x="845" y="694"/>
                    </a:lnTo>
                    <a:lnTo>
                      <a:pt x="846" y="694"/>
                    </a:lnTo>
                    <a:lnTo>
                      <a:pt x="848" y="693"/>
                    </a:lnTo>
                    <a:lnTo>
                      <a:pt x="851" y="692"/>
                    </a:lnTo>
                    <a:lnTo>
                      <a:pt x="854" y="691"/>
                    </a:lnTo>
                    <a:lnTo>
                      <a:pt x="856" y="691"/>
                    </a:lnTo>
                    <a:lnTo>
                      <a:pt x="858" y="692"/>
                    </a:lnTo>
                    <a:lnTo>
                      <a:pt x="860" y="694"/>
                    </a:lnTo>
                    <a:lnTo>
                      <a:pt x="861" y="695"/>
                    </a:lnTo>
                    <a:lnTo>
                      <a:pt x="861" y="697"/>
                    </a:lnTo>
                    <a:lnTo>
                      <a:pt x="860" y="700"/>
                    </a:lnTo>
                    <a:lnTo>
                      <a:pt x="858" y="703"/>
                    </a:lnTo>
                    <a:lnTo>
                      <a:pt x="856" y="704"/>
                    </a:lnTo>
                    <a:lnTo>
                      <a:pt x="855" y="704"/>
                    </a:lnTo>
                    <a:lnTo>
                      <a:pt x="854" y="704"/>
                    </a:lnTo>
                    <a:lnTo>
                      <a:pt x="853" y="705"/>
                    </a:lnTo>
                    <a:lnTo>
                      <a:pt x="852" y="705"/>
                    </a:lnTo>
                    <a:lnTo>
                      <a:pt x="851" y="706"/>
                    </a:lnTo>
                    <a:lnTo>
                      <a:pt x="852" y="707"/>
                    </a:lnTo>
                    <a:lnTo>
                      <a:pt x="852" y="709"/>
                    </a:lnTo>
                    <a:lnTo>
                      <a:pt x="854" y="711"/>
                    </a:lnTo>
                    <a:lnTo>
                      <a:pt x="855" y="713"/>
                    </a:lnTo>
                    <a:lnTo>
                      <a:pt x="855" y="714"/>
                    </a:lnTo>
                    <a:lnTo>
                      <a:pt x="851" y="718"/>
                    </a:lnTo>
                    <a:lnTo>
                      <a:pt x="846" y="721"/>
                    </a:lnTo>
                    <a:lnTo>
                      <a:pt x="840" y="723"/>
                    </a:lnTo>
                    <a:lnTo>
                      <a:pt x="840" y="723"/>
                    </a:lnTo>
                    <a:lnTo>
                      <a:pt x="839" y="723"/>
                    </a:lnTo>
                    <a:lnTo>
                      <a:pt x="839" y="722"/>
                    </a:lnTo>
                    <a:lnTo>
                      <a:pt x="839" y="720"/>
                    </a:lnTo>
                    <a:lnTo>
                      <a:pt x="838" y="720"/>
                    </a:lnTo>
                    <a:lnTo>
                      <a:pt x="838" y="719"/>
                    </a:lnTo>
                    <a:lnTo>
                      <a:pt x="838" y="719"/>
                    </a:lnTo>
                    <a:lnTo>
                      <a:pt x="833" y="726"/>
                    </a:lnTo>
                    <a:lnTo>
                      <a:pt x="828" y="733"/>
                    </a:lnTo>
                    <a:lnTo>
                      <a:pt x="823" y="741"/>
                    </a:lnTo>
                    <a:lnTo>
                      <a:pt x="821" y="742"/>
                    </a:lnTo>
                    <a:lnTo>
                      <a:pt x="820" y="744"/>
                    </a:lnTo>
                    <a:lnTo>
                      <a:pt x="819" y="745"/>
                    </a:lnTo>
                    <a:lnTo>
                      <a:pt x="818" y="746"/>
                    </a:lnTo>
                    <a:lnTo>
                      <a:pt x="815" y="753"/>
                    </a:lnTo>
                    <a:lnTo>
                      <a:pt x="815" y="756"/>
                    </a:lnTo>
                    <a:lnTo>
                      <a:pt x="814" y="757"/>
                    </a:lnTo>
                    <a:lnTo>
                      <a:pt x="812" y="760"/>
                    </a:lnTo>
                    <a:lnTo>
                      <a:pt x="807" y="766"/>
                    </a:lnTo>
                    <a:lnTo>
                      <a:pt x="803" y="770"/>
                    </a:lnTo>
                    <a:lnTo>
                      <a:pt x="800" y="771"/>
                    </a:lnTo>
                    <a:lnTo>
                      <a:pt x="797" y="772"/>
                    </a:lnTo>
                    <a:lnTo>
                      <a:pt x="794" y="772"/>
                    </a:lnTo>
                    <a:lnTo>
                      <a:pt x="792" y="773"/>
                    </a:lnTo>
                    <a:lnTo>
                      <a:pt x="791" y="776"/>
                    </a:lnTo>
                    <a:lnTo>
                      <a:pt x="790" y="779"/>
                    </a:lnTo>
                    <a:lnTo>
                      <a:pt x="790" y="782"/>
                    </a:lnTo>
                    <a:lnTo>
                      <a:pt x="789" y="784"/>
                    </a:lnTo>
                    <a:lnTo>
                      <a:pt x="787" y="788"/>
                    </a:lnTo>
                    <a:lnTo>
                      <a:pt x="785" y="789"/>
                    </a:lnTo>
                    <a:lnTo>
                      <a:pt x="784" y="791"/>
                    </a:lnTo>
                    <a:lnTo>
                      <a:pt x="783" y="791"/>
                    </a:lnTo>
                    <a:lnTo>
                      <a:pt x="782" y="792"/>
                    </a:lnTo>
                    <a:lnTo>
                      <a:pt x="781" y="794"/>
                    </a:lnTo>
                    <a:lnTo>
                      <a:pt x="781" y="799"/>
                    </a:lnTo>
                    <a:lnTo>
                      <a:pt x="781" y="809"/>
                    </a:lnTo>
                    <a:lnTo>
                      <a:pt x="783" y="818"/>
                    </a:lnTo>
                    <a:lnTo>
                      <a:pt x="787" y="827"/>
                    </a:lnTo>
                    <a:lnTo>
                      <a:pt x="791" y="836"/>
                    </a:lnTo>
                    <a:lnTo>
                      <a:pt x="795" y="844"/>
                    </a:lnTo>
                    <a:lnTo>
                      <a:pt x="800" y="850"/>
                    </a:lnTo>
                    <a:lnTo>
                      <a:pt x="803" y="855"/>
                    </a:lnTo>
                    <a:lnTo>
                      <a:pt x="804" y="858"/>
                    </a:lnTo>
                    <a:lnTo>
                      <a:pt x="806" y="864"/>
                    </a:lnTo>
                    <a:lnTo>
                      <a:pt x="807" y="866"/>
                    </a:lnTo>
                    <a:lnTo>
                      <a:pt x="807" y="868"/>
                    </a:lnTo>
                    <a:lnTo>
                      <a:pt x="806" y="867"/>
                    </a:lnTo>
                    <a:lnTo>
                      <a:pt x="804" y="866"/>
                    </a:lnTo>
                    <a:lnTo>
                      <a:pt x="806" y="869"/>
                    </a:lnTo>
                    <a:lnTo>
                      <a:pt x="807" y="871"/>
                    </a:lnTo>
                    <a:lnTo>
                      <a:pt x="811" y="878"/>
                    </a:lnTo>
                    <a:lnTo>
                      <a:pt x="814" y="885"/>
                    </a:lnTo>
                    <a:lnTo>
                      <a:pt x="816" y="892"/>
                    </a:lnTo>
                    <a:lnTo>
                      <a:pt x="816" y="899"/>
                    </a:lnTo>
                    <a:lnTo>
                      <a:pt x="816" y="907"/>
                    </a:lnTo>
                    <a:lnTo>
                      <a:pt x="815" y="915"/>
                    </a:lnTo>
                    <a:lnTo>
                      <a:pt x="814" y="918"/>
                    </a:lnTo>
                    <a:lnTo>
                      <a:pt x="811" y="921"/>
                    </a:lnTo>
                    <a:lnTo>
                      <a:pt x="808" y="923"/>
                    </a:lnTo>
                    <a:lnTo>
                      <a:pt x="804" y="924"/>
                    </a:lnTo>
                    <a:lnTo>
                      <a:pt x="800" y="924"/>
                    </a:lnTo>
                    <a:lnTo>
                      <a:pt x="798" y="923"/>
                    </a:lnTo>
                    <a:lnTo>
                      <a:pt x="798" y="923"/>
                    </a:lnTo>
                    <a:lnTo>
                      <a:pt x="798" y="921"/>
                    </a:lnTo>
                    <a:lnTo>
                      <a:pt x="798" y="920"/>
                    </a:lnTo>
                    <a:lnTo>
                      <a:pt x="800" y="920"/>
                    </a:lnTo>
                    <a:lnTo>
                      <a:pt x="801" y="920"/>
                    </a:lnTo>
                    <a:lnTo>
                      <a:pt x="802" y="921"/>
                    </a:lnTo>
                    <a:lnTo>
                      <a:pt x="802" y="921"/>
                    </a:lnTo>
                    <a:lnTo>
                      <a:pt x="798" y="918"/>
                    </a:lnTo>
                    <a:lnTo>
                      <a:pt x="793" y="915"/>
                    </a:lnTo>
                    <a:lnTo>
                      <a:pt x="789" y="912"/>
                    </a:lnTo>
                    <a:lnTo>
                      <a:pt x="786" y="909"/>
                    </a:lnTo>
                    <a:lnTo>
                      <a:pt x="782" y="905"/>
                    </a:lnTo>
                    <a:lnTo>
                      <a:pt x="781" y="899"/>
                    </a:lnTo>
                    <a:lnTo>
                      <a:pt x="781" y="898"/>
                    </a:lnTo>
                    <a:lnTo>
                      <a:pt x="780" y="898"/>
                    </a:lnTo>
                    <a:lnTo>
                      <a:pt x="780" y="896"/>
                    </a:lnTo>
                    <a:lnTo>
                      <a:pt x="779" y="896"/>
                    </a:lnTo>
                    <a:lnTo>
                      <a:pt x="779" y="895"/>
                    </a:lnTo>
                    <a:lnTo>
                      <a:pt x="768" y="884"/>
                    </a:lnTo>
                    <a:lnTo>
                      <a:pt x="766" y="880"/>
                    </a:lnTo>
                    <a:lnTo>
                      <a:pt x="766" y="879"/>
                    </a:lnTo>
                    <a:lnTo>
                      <a:pt x="767" y="878"/>
                    </a:lnTo>
                    <a:lnTo>
                      <a:pt x="768" y="878"/>
                    </a:lnTo>
                    <a:lnTo>
                      <a:pt x="769" y="877"/>
                    </a:lnTo>
                    <a:lnTo>
                      <a:pt x="770" y="876"/>
                    </a:lnTo>
                    <a:lnTo>
                      <a:pt x="772" y="875"/>
                    </a:lnTo>
                    <a:lnTo>
                      <a:pt x="772" y="874"/>
                    </a:lnTo>
                    <a:lnTo>
                      <a:pt x="770" y="873"/>
                    </a:lnTo>
                    <a:lnTo>
                      <a:pt x="768" y="873"/>
                    </a:lnTo>
                    <a:lnTo>
                      <a:pt x="766" y="874"/>
                    </a:lnTo>
                    <a:lnTo>
                      <a:pt x="764" y="874"/>
                    </a:lnTo>
                    <a:lnTo>
                      <a:pt x="763" y="873"/>
                    </a:lnTo>
                    <a:lnTo>
                      <a:pt x="763" y="872"/>
                    </a:lnTo>
                    <a:lnTo>
                      <a:pt x="764" y="871"/>
                    </a:lnTo>
                    <a:lnTo>
                      <a:pt x="765" y="870"/>
                    </a:lnTo>
                    <a:lnTo>
                      <a:pt x="765" y="869"/>
                    </a:lnTo>
                    <a:lnTo>
                      <a:pt x="766" y="861"/>
                    </a:lnTo>
                    <a:lnTo>
                      <a:pt x="766" y="852"/>
                    </a:lnTo>
                    <a:lnTo>
                      <a:pt x="765" y="849"/>
                    </a:lnTo>
                    <a:lnTo>
                      <a:pt x="764" y="848"/>
                    </a:lnTo>
                    <a:lnTo>
                      <a:pt x="762" y="847"/>
                    </a:lnTo>
                    <a:lnTo>
                      <a:pt x="760" y="847"/>
                    </a:lnTo>
                    <a:lnTo>
                      <a:pt x="758" y="847"/>
                    </a:lnTo>
                    <a:lnTo>
                      <a:pt x="756" y="845"/>
                    </a:lnTo>
                    <a:lnTo>
                      <a:pt x="746" y="834"/>
                    </a:lnTo>
                    <a:lnTo>
                      <a:pt x="741" y="830"/>
                    </a:lnTo>
                    <a:lnTo>
                      <a:pt x="739" y="830"/>
                    </a:lnTo>
                    <a:lnTo>
                      <a:pt x="734" y="833"/>
                    </a:lnTo>
                    <a:lnTo>
                      <a:pt x="728" y="836"/>
                    </a:lnTo>
                    <a:lnTo>
                      <a:pt x="722" y="839"/>
                    </a:lnTo>
                    <a:lnTo>
                      <a:pt x="717" y="841"/>
                    </a:lnTo>
                    <a:lnTo>
                      <a:pt x="716" y="841"/>
                    </a:lnTo>
                    <a:lnTo>
                      <a:pt x="716" y="837"/>
                    </a:lnTo>
                    <a:lnTo>
                      <a:pt x="715" y="836"/>
                    </a:lnTo>
                    <a:lnTo>
                      <a:pt x="713" y="835"/>
                    </a:lnTo>
                    <a:lnTo>
                      <a:pt x="712" y="834"/>
                    </a:lnTo>
                    <a:lnTo>
                      <a:pt x="711" y="834"/>
                    </a:lnTo>
                    <a:lnTo>
                      <a:pt x="710" y="833"/>
                    </a:lnTo>
                    <a:lnTo>
                      <a:pt x="709" y="832"/>
                    </a:lnTo>
                    <a:lnTo>
                      <a:pt x="709" y="831"/>
                    </a:lnTo>
                    <a:lnTo>
                      <a:pt x="710" y="830"/>
                    </a:lnTo>
                    <a:lnTo>
                      <a:pt x="711" y="829"/>
                    </a:lnTo>
                    <a:lnTo>
                      <a:pt x="712" y="829"/>
                    </a:lnTo>
                    <a:lnTo>
                      <a:pt x="712" y="829"/>
                    </a:lnTo>
                    <a:lnTo>
                      <a:pt x="706" y="828"/>
                    </a:lnTo>
                    <a:lnTo>
                      <a:pt x="701" y="829"/>
                    </a:lnTo>
                    <a:lnTo>
                      <a:pt x="695" y="828"/>
                    </a:lnTo>
                    <a:lnTo>
                      <a:pt x="694" y="828"/>
                    </a:lnTo>
                    <a:lnTo>
                      <a:pt x="695" y="827"/>
                    </a:lnTo>
                    <a:lnTo>
                      <a:pt x="696" y="827"/>
                    </a:lnTo>
                    <a:lnTo>
                      <a:pt x="697" y="827"/>
                    </a:lnTo>
                    <a:lnTo>
                      <a:pt x="699" y="826"/>
                    </a:lnTo>
                    <a:lnTo>
                      <a:pt x="700" y="826"/>
                    </a:lnTo>
                    <a:lnTo>
                      <a:pt x="701" y="826"/>
                    </a:lnTo>
                    <a:lnTo>
                      <a:pt x="692" y="828"/>
                    </a:lnTo>
                    <a:lnTo>
                      <a:pt x="683" y="830"/>
                    </a:lnTo>
                    <a:lnTo>
                      <a:pt x="681" y="831"/>
                    </a:lnTo>
                    <a:lnTo>
                      <a:pt x="680" y="832"/>
                    </a:lnTo>
                    <a:lnTo>
                      <a:pt x="678" y="833"/>
                    </a:lnTo>
                    <a:lnTo>
                      <a:pt x="669" y="834"/>
                    </a:lnTo>
                    <a:lnTo>
                      <a:pt x="661" y="835"/>
                    </a:lnTo>
                    <a:lnTo>
                      <a:pt x="652" y="837"/>
                    </a:lnTo>
                    <a:lnTo>
                      <a:pt x="645" y="839"/>
                    </a:lnTo>
                    <a:lnTo>
                      <a:pt x="644" y="841"/>
                    </a:lnTo>
                    <a:lnTo>
                      <a:pt x="644" y="846"/>
                    </a:lnTo>
                    <a:lnTo>
                      <a:pt x="643" y="848"/>
                    </a:lnTo>
                    <a:lnTo>
                      <a:pt x="642" y="849"/>
                    </a:lnTo>
                    <a:lnTo>
                      <a:pt x="640" y="850"/>
                    </a:lnTo>
                    <a:lnTo>
                      <a:pt x="639" y="851"/>
                    </a:lnTo>
                    <a:lnTo>
                      <a:pt x="637" y="851"/>
                    </a:lnTo>
                    <a:lnTo>
                      <a:pt x="636" y="851"/>
                    </a:lnTo>
                    <a:lnTo>
                      <a:pt x="632" y="849"/>
                    </a:lnTo>
                    <a:lnTo>
                      <a:pt x="631" y="849"/>
                    </a:lnTo>
                    <a:lnTo>
                      <a:pt x="630" y="850"/>
                    </a:lnTo>
                    <a:lnTo>
                      <a:pt x="630" y="851"/>
                    </a:lnTo>
                    <a:lnTo>
                      <a:pt x="633" y="854"/>
                    </a:lnTo>
                    <a:lnTo>
                      <a:pt x="633" y="856"/>
                    </a:lnTo>
                    <a:lnTo>
                      <a:pt x="633" y="857"/>
                    </a:lnTo>
                    <a:lnTo>
                      <a:pt x="631" y="860"/>
                    </a:lnTo>
                    <a:lnTo>
                      <a:pt x="630" y="860"/>
                    </a:lnTo>
                    <a:lnTo>
                      <a:pt x="629" y="858"/>
                    </a:lnTo>
                    <a:lnTo>
                      <a:pt x="627" y="855"/>
                    </a:lnTo>
                    <a:lnTo>
                      <a:pt x="626" y="854"/>
                    </a:lnTo>
                    <a:lnTo>
                      <a:pt x="625" y="855"/>
                    </a:lnTo>
                    <a:lnTo>
                      <a:pt x="624" y="855"/>
                    </a:lnTo>
                    <a:lnTo>
                      <a:pt x="623" y="858"/>
                    </a:lnTo>
                    <a:lnTo>
                      <a:pt x="622" y="859"/>
                    </a:lnTo>
                    <a:lnTo>
                      <a:pt x="621" y="860"/>
                    </a:lnTo>
                    <a:lnTo>
                      <a:pt x="618" y="860"/>
                    </a:lnTo>
                    <a:lnTo>
                      <a:pt x="614" y="859"/>
                    </a:lnTo>
                    <a:lnTo>
                      <a:pt x="611" y="857"/>
                    </a:lnTo>
                    <a:lnTo>
                      <a:pt x="610" y="856"/>
                    </a:lnTo>
                    <a:lnTo>
                      <a:pt x="611" y="855"/>
                    </a:lnTo>
                    <a:lnTo>
                      <a:pt x="611" y="854"/>
                    </a:lnTo>
                    <a:lnTo>
                      <a:pt x="612" y="852"/>
                    </a:lnTo>
                    <a:lnTo>
                      <a:pt x="612" y="851"/>
                    </a:lnTo>
                    <a:lnTo>
                      <a:pt x="611" y="850"/>
                    </a:lnTo>
                    <a:lnTo>
                      <a:pt x="607" y="846"/>
                    </a:lnTo>
                    <a:lnTo>
                      <a:pt x="605" y="843"/>
                    </a:lnTo>
                    <a:lnTo>
                      <a:pt x="603" y="843"/>
                    </a:lnTo>
                    <a:lnTo>
                      <a:pt x="601" y="843"/>
                    </a:lnTo>
                    <a:lnTo>
                      <a:pt x="600" y="845"/>
                    </a:lnTo>
                    <a:lnTo>
                      <a:pt x="599" y="847"/>
                    </a:lnTo>
                    <a:lnTo>
                      <a:pt x="598" y="849"/>
                    </a:lnTo>
                    <a:lnTo>
                      <a:pt x="597" y="851"/>
                    </a:lnTo>
                    <a:lnTo>
                      <a:pt x="595" y="852"/>
                    </a:lnTo>
                    <a:lnTo>
                      <a:pt x="592" y="852"/>
                    </a:lnTo>
                    <a:lnTo>
                      <a:pt x="587" y="850"/>
                    </a:lnTo>
                    <a:lnTo>
                      <a:pt x="581" y="848"/>
                    </a:lnTo>
                    <a:lnTo>
                      <a:pt x="575" y="847"/>
                    </a:lnTo>
                    <a:lnTo>
                      <a:pt x="572" y="847"/>
                    </a:lnTo>
                    <a:lnTo>
                      <a:pt x="568" y="849"/>
                    </a:lnTo>
                    <a:lnTo>
                      <a:pt x="564" y="849"/>
                    </a:lnTo>
                    <a:lnTo>
                      <a:pt x="564" y="848"/>
                    </a:lnTo>
                    <a:lnTo>
                      <a:pt x="564" y="848"/>
                    </a:lnTo>
                    <a:lnTo>
                      <a:pt x="565" y="846"/>
                    </a:lnTo>
                    <a:lnTo>
                      <a:pt x="565" y="844"/>
                    </a:lnTo>
                    <a:lnTo>
                      <a:pt x="565" y="843"/>
                    </a:lnTo>
                    <a:lnTo>
                      <a:pt x="566" y="843"/>
                    </a:lnTo>
                    <a:lnTo>
                      <a:pt x="566" y="842"/>
                    </a:lnTo>
                    <a:lnTo>
                      <a:pt x="565" y="842"/>
                    </a:lnTo>
                    <a:lnTo>
                      <a:pt x="559" y="847"/>
                    </a:lnTo>
                    <a:lnTo>
                      <a:pt x="552" y="851"/>
                    </a:lnTo>
                    <a:lnTo>
                      <a:pt x="552" y="851"/>
                    </a:lnTo>
                    <a:lnTo>
                      <a:pt x="551" y="850"/>
                    </a:lnTo>
                    <a:lnTo>
                      <a:pt x="548" y="850"/>
                    </a:lnTo>
                    <a:lnTo>
                      <a:pt x="548" y="851"/>
                    </a:lnTo>
                    <a:lnTo>
                      <a:pt x="547" y="851"/>
                    </a:lnTo>
                    <a:lnTo>
                      <a:pt x="546" y="852"/>
                    </a:lnTo>
                    <a:lnTo>
                      <a:pt x="546" y="853"/>
                    </a:lnTo>
                    <a:lnTo>
                      <a:pt x="547" y="854"/>
                    </a:lnTo>
                    <a:lnTo>
                      <a:pt x="547" y="855"/>
                    </a:lnTo>
                    <a:lnTo>
                      <a:pt x="541" y="861"/>
                    </a:lnTo>
                    <a:lnTo>
                      <a:pt x="535" y="866"/>
                    </a:lnTo>
                    <a:lnTo>
                      <a:pt x="528" y="870"/>
                    </a:lnTo>
                    <a:lnTo>
                      <a:pt x="521" y="873"/>
                    </a:lnTo>
                    <a:lnTo>
                      <a:pt x="522" y="873"/>
                    </a:lnTo>
                    <a:lnTo>
                      <a:pt x="522" y="872"/>
                    </a:lnTo>
                    <a:lnTo>
                      <a:pt x="524" y="871"/>
                    </a:lnTo>
                    <a:lnTo>
                      <a:pt x="525" y="870"/>
                    </a:lnTo>
                    <a:lnTo>
                      <a:pt x="525" y="869"/>
                    </a:lnTo>
                    <a:lnTo>
                      <a:pt x="522" y="869"/>
                    </a:lnTo>
                    <a:lnTo>
                      <a:pt x="519" y="869"/>
                    </a:lnTo>
                    <a:lnTo>
                      <a:pt x="516" y="871"/>
                    </a:lnTo>
                    <a:lnTo>
                      <a:pt x="516" y="872"/>
                    </a:lnTo>
                    <a:lnTo>
                      <a:pt x="518" y="874"/>
                    </a:lnTo>
                    <a:lnTo>
                      <a:pt x="518" y="874"/>
                    </a:lnTo>
                    <a:lnTo>
                      <a:pt x="515" y="875"/>
                    </a:lnTo>
                    <a:lnTo>
                      <a:pt x="512" y="875"/>
                    </a:lnTo>
                    <a:lnTo>
                      <a:pt x="510" y="875"/>
                    </a:lnTo>
                    <a:lnTo>
                      <a:pt x="509" y="874"/>
                    </a:lnTo>
                    <a:lnTo>
                      <a:pt x="507" y="873"/>
                    </a:lnTo>
                    <a:lnTo>
                      <a:pt x="506" y="872"/>
                    </a:lnTo>
                    <a:lnTo>
                      <a:pt x="505" y="873"/>
                    </a:lnTo>
                    <a:lnTo>
                      <a:pt x="503" y="875"/>
                    </a:lnTo>
                    <a:lnTo>
                      <a:pt x="501" y="879"/>
                    </a:lnTo>
                    <a:lnTo>
                      <a:pt x="497" y="885"/>
                    </a:lnTo>
                    <a:lnTo>
                      <a:pt x="497" y="885"/>
                    </a:lnTo>
                    <a:lnTo>
                      <a:pt x="498" y="887"/>
                    </a:lnTo>
                    <a:lnTo>
                      <a:pt x="499" y="887"/>
                    </a:lnTo>
                    <a:lnTo>
                      <a:pt x="501" y="888"/>
                    </a:lnTo>
                    <a:lnTo>
                      <a:pt x="502" y="888"/>
                    </a:lnTo>
                    <a:lnTo>
                      <a:pt x="502" y="890"/>
                    </a:lnTo>
                    <a:lnTo>
                      <a:pt x="501" y="892"/>
                    </a:lnTo>
                    <a:lnTo>
                      <a:pt x="500" y="894"/>
                    </a:lnTo>
                    <a:lnTo>
                      <a:pt x="498" y="896"/>
                    </a:lnTo>
                    <a:lnTo>
                      <a:pt x="494" y="896"/>
                    </a:lnTo>
                    <a:lnTo>
                      <a:pt x="493" y="895"/>
                    </a:lnTo>
                    <a:lnTo>
                      <a:pt x="493" y="895"/>
                    </a:lnTo>
                    <a:lnTo>
                      <a:pt x="492" y="896"/>
                    </a:lnTo>
                    <a:lnTo>
                      <a:pt x="492" y="896"/>
                    </a:lnTo>
                    <a:lnTo>
                      <a:pt x="494" y="906"/>
                    </a:lnTo>
                    <a:lnTo>
                      <a:pt x="501" y="923"/>
                    </a:lnTo>
                    <a:lnTo>
                      <a:pt x="503" y="923"/>
                    </a:lnTo>
                    <a:lnTo>
                      <a:pt x="499" y="935"/>
                    </a:lnTo>
                    <a:lnTo>
                      <a:pt x="495" y="946"/>
                    </a:lnTo>
                    <a:lnTo>
                      <a:pt x="491" y="962"/>
                    </a:lnTo>
                    <a:lnTo>
                      <a:pt x="490" y="978"/>
                    </a:lnTo>
                    <a:lnTo>
                      <a:pt x="490" y="993"/>
                    </a:lnTo>
                    <a:lnTo>
                      <a:pt x="491" y="1008"/>
                    </a:lnTo>
                    <a:lnTo>
                      <a:pt x="492" y="1011"/>
                    </a:lnTo>
                    <a:lnTo>
                      <a:pt x="493" y="1012"/>
                    </a:lnTo>
                    <a:lnTo>
                      <a:pt x="496" y="1020"/>
                    </a:lnTo>
                    <a:lnTo>
                      <a:pt x="501" y="1028"/>
                    </a:lnTo>
                    <a:lnTo>
                      <a:pt x="504" y="1032"/>
                    </a:lnTo>
                    <a:lnTo>
                      <a:pt x="507" y="1036"/>
                    </a:lnTo>
                    <a:lnTo>
                      <a:pt x="511" y="1040"/>
                    </a:lnTo>
                    <a:lnTo>
                      <a:pt x="514" y="1044"/>
                    </a:lnTo>
                    <a:lnTo>
                      <a:pt x="516" y="1049"/>
                    </a:lnTo>
                    <a:lnTo>
                      <a:pt x="518" y="1058"/>
                    </a:lnTo>
                    <a:lnTo>
                      <a:pt x="520" y="1062"/>
                    </a:lnTo>
                    <a:lnTo>
                      <a:pt x="525" y="1066"/>
                    </a:lnTo>
                    <a:lnTo>
                      <a:pt x="528" y="1067"/>
                    </a:lnTo>
                    <a:lnTo>
                      <a:pt x="532" y="1067"/>
                    </a:lnTo>
                    <a:lnTo>
                      <a:pt x="535" y="1066"/>
                    </a:lnTo>
                    <a:lnTo>
                      <a:pt x="538" y="1067"/>
                    </a:lnTo>
                    <a:lnTo>
                      <a:pt x="542" y="1069"/>
                    </a:lnTo>
                    <a:lnTo>
                      <a:pt x="545" y="1072"/>
                    </a:lnTo>
                    <a:lnTo>
                      <a:pt x="549" y="1075"/>
                    </a:lnTo>
                    <a:lnTo>
                      <a:pt x="552" y="1077"/>
                    </a:lnTo>
                    <a:lnTo>
                      <a:pt x="559" y="1078"/>
                    </a:lnTo>
                    <a:lnTo>
                      <a:pt x="562" y="1079"/>
                    </a:lnTo>
                    <a:lnTo>
                      <a:pt x="564" y="1079"/>
                    </a:lnTo>
                    <a:lnTo>
                      <a:pt x="565" y="1078"/>
                    </a:lnTo>
                    <a:lnTo>
                      <a:pt x="565" y="1074"/>
                    </a:lnTo>
                    <a:lnTo>
                      <a:pt x="567" y="1073"/>
                    </a:lnTo>
                    <a:lnTo>
                      <a:pt x="569" y="1072"/>
                    </a:lnTo>
                    <a:lnTo>
                      <a:pt x="581" y="1072"/>
                    </a:lnTo>
                    <a:lnTo>
                      <a:pt x="587" y="1071"/>
                    </a:lnTo>
                    <a:lnTo>
                      <a:pt x="589" y="1070"/>
                    </a:lnTo>
                    <a:lnTo>
                      <a:pt x="590" y="1069"/>
                    </a:lnTo>
                    <a:lnTo>
                      <a:pt x="591" y="1068"/>
                    </a:lnTo>
                    <a:lnTo>
                      <a:pt x="591" y="1067"/>
                    </a:lnTo>
                    <a:lnTo>
                      <a:pt x="592" y="1067"/>
                    </a:lnTo>
                    <a:lnTo>
                      <a:pt x="599" y="1065"/>
                    </a:lnTo>
                    <a:lnTo>
                      <a:pt x="605" y="1064"/>
                    </a:lnTo>
                    <a:lnTo>
                      <a:pt x="612" y="1063"/>
                    </a:lnTo>
                    <a:lnTo>
                      <a:pt x="613" y="1062"/>
                    </a:lnTo>
                    <a:lnTo>
                      <a:pt x="615" y="1061"/>
                    </a:lnTo>
                    <a:lnTo>
                      <a:pt x="618" y="1058"/>
                    </a:lnTo>
                    <a:lnTo>
                      <a:pt x="622" y="1056"/>
                    </a:lnTo>
                    <a:lnTo>
                      <a:pt x="624" y="1053"/>
                    </a:lnTo>
                    <a:lnTo>
                      <a:pt x="625" y="1052"/>
                    </a:lnTo>
                    <a:lnTo>
                      <a:pt x="625" y="1046"/>
                    </a:lnTo>
                    <a:lnTo>
                      <a:pt x="625" y="1045"/>
                    </a:lnTo>
                    <a:lnTo>
                      <a:pt x="629" y="1037"/>
                    </a:lnTo>
                    <a:lnTo>
                      <a:pt x="632" y="1030"/>
                    </a:lnTo>
                    <a:lnTo>
                      <a:pt x="636" y="1022"/>
                    </a:lnTo>
                    <a:lnTo>
                      <a:pt x="641" y="1016"/>
                    </a:lnTo>
                    <a:lnTo>
                      <a:pt x="645" y="1014"/>
                    </a:lnTo>
                    <a:lnTo>
                      <a:pt x="648" y="1013"/>
                    </a:lnTo>
                    <a:lnTo>
                      <a:pt x="656" y="1013"/>
                    </a:lnTo>
                    <a:lnTo>
                      <a:pt x="660" y="1012"/>
                    </a:lnTo>
                    <a:lnTo>
                      <a:pt x="661" y="1011"/>
                    </a:lnTo>
                    <a:lnTo>
                      <a:pt x="662" y="1011"/>
                    </a:lnTo>
                    <a:lnTo>
                      <a:pt x="663" y="1009"/>
                    </a:lnTo>
                    <a:lnTo>
                      <a:pt x="665" y="1009"/>
                    </a:lnTo>
                    <a:lnTo>
                      <a:pt x="666" y="1008"/>
                    </a:lnTo>
                    <a:lnTo>
                      <a:pt x="667" y="1008"/>
                    </a:lnTo>
                    <a:lnTo>
                      <a:pt x="683" y="1011"/>
                    </a:lnTo>
                    <a:lnTo>
                      <a:pt x="700" y="1014"/>
                    </a:lnTo>
                    <a:lnTo>
                      <a:pt x="701" y="1014"/>
                    </a:lnTo>
                    <a:lnTo>
                      <a:pt x="700" y="1015"/>
                    </a:lnTo>
                    <a:lnTo>
                      <a:pt x="700" y="1015"/>
                    </a:lnTo>
                    <a:lnTo>
                      <a:pt x="699" y="1016"/>
                    </a:lnTo>
                    <a:lnTo>
                      <a:pt x="693" y="1025"/>
                    </a:lnTo>
                    <a:lnTo>
                      <a:pt x="687" y="1033"/>
                    </a:lnTo>
                    <a:lnTo>
                      <a:pt x="687" y="1034"/>
                    </a:lnTo>
                    <a:lnTo>
                      <a:pt x="687" y="1035"/>
                    </a:lnTo>
                    <a:lnTo>
                      <a:pt x="687" y="1038"/>
                    </a:lnTo>
                    <a:lnTo>
                      <a:pt x="686" y="1039"/>
                    </a:lnTo>
                    <a:lnTo>
                      <a:pt x="684" y="1040"/>
                    </a:lnTo>
                    <a:lnTo>
                      <a:pt x="682" y="1042"/>
                    </a:lnTo>
                    <a:lnTo>
                      <a:pt x="682" y="1043"/>
                    </a:lnTo>
                    <a:lnTo>
                      <a:pt x="682" y="1044"/>
                    </a:lnTo>
                    <a:lnTo>
                      <a:pt x="682" y="1044"/>
                    </a:lnTo>
                    <a:lnTo>
                      <a:pt x="688" y="1044"/>
                    </a:lnTo>
                    <a:lnTo>
                      <a:pt x="688" y="1045"/>
                    </a:lnTo>
                    <a:lnTo>
                      <a:pt x="688" y="1046"/>
                    </a:lnTo>
                    <a:lnTo>
                      <a:pt x="687" y="1047"/>
                    </a:lnTo>
                    <a:lnTo>
                      <a:pt x="686" y="1048"/>
                    </a:lnTo>
                    <a:lnTo>
                      <a:pt x="684" y="1049"/>
                    </a:lnTo>
                    <a:lnTo>
                      <a:pt x="683" y="1049"/>
                    </a:lnTo>
                    <a:lnTo>
                      <a:pt x="683" y="1050"/>
                    </a:lnTo>
                    <a:lnTo>
                      <a:pt x="682" y="1055"/>
                    </a:lnTo>
                    <a:lnTo>
                      <a:pt x="682" y="1059"/>
                    </a:lnTo>
                    <a:lnTo>
                      <a:pt x="682" y="1068"/>
                    </a:lnTo>
                    <a:lnTo>
                      <a:pt x="681" y="1071"/>
                    </a:lnTo>
                    <a:lnTo>
                      <a:pt x="680" y="1072"/>
                    </a:lnTo>
                    <a:lnTo>
                      <a:pt x="678" y="1072"/>
                    </a:lnTo>
                    <a:lnTo>
                      <a:pt x="676" y="1072"/>
                    </a:lnTo>
                    <a:lnTo>
                      <a:pt x="675" y="1075"/>
                    </a:lnTo>
                    <a:lnTo>
                      <a:pt x="673" y="1079"/>
                    </a:lnTo>
                    <a:lnTo>
                      <a:pt x="672" y="1083"/>
                    </a:lnTo>
                    <a:lnTo>
                      <a:pt x="673" y="1089"/>
                    </a:lnTo>
                    <a:lnTo>
                      <a:pt x="674" y="1095"/>
                    </a:lnTo>
                    <a:lnTo>
                      <a:pt x="674" y="1100"/>
                    </a:lnTo>
                    <a:lnTo>
                      <a:pt x="672" y="1104"/>
                    </a:lnTo>
                    <a:lnTo>
                      <a:pt x="669" y="1106"/>
                    </a:lnTo>
                    <a:lnTo>
                      <a:pt x="666" y="1108"/>
                    </a:lnTo>
                    <a:lnTo>
                      <a:pt x="663" y="1110"/>
                    </a:lnTo>
                    <a:lnTo>
                      <a:pt x="661" y="1113"/>
                    </a:lnTo>
                    <a:lnTo>
                      <a:pt x="661" y="1115"/>
                    </a:lnTo>
                    <a:lnTo>
                      <a:pt x="661" y="1116"/>
                    </a:lnTo>
                    <a:lnTo>
                      <a:pt x="661" y="1117"/>
                    </a:lnTo>
                    <a:lnTo>
                      <a:pt x="662" y="1118"/>
                    </a:lnTo>
                    <a:lnTo>
                      <a:pt x="665" y="1119"/>
                    </a:lnTo>
                    <a:lnTo>
                      <a:pt x="669" y="1119"/>
                    </a:lnTo>
                    <a:lnTo>
                      <a:pt x="673" y="1118"/>
                    </a:lnTo>
                    <a:lnTo>
                      <a:pt x="678" y="1116"/>
                    </a:lnTo>
                    <a:lnTo>
                      <a:pt x="682" y="1115"/>
                    </a:lnTo>
                    <a:lnTo>
                      <a:pt x="684" y="1113"/>
                    </a:lnTo>
                    <a:lnTo>
                      <a:pt x="686" y="1113"/>
                    </a:lnTo>
                    <a:lnTo>
                      <a:pt x="689" y="1115"/>
                    </a:lnTo>
                    <a:lnTo>
                      <a:pt x="689" y="1115"/>
                    </a:lnTo>
                    <a:lnTo>
                      <a:pt x="691" y="1114"/>
                    </a:lnTo>
                    <a:lnTo>
                      <a:pt x="704" y="1111"/>
                    </a:lnTo>
                    <a:lnTo>
                      <a:pt x="717" y="1109"/>
                    </a:lnTo>
                    <a:lnTo>
                      <a:pt x="722" y="1109"/>
                    </a:lnTo>
                    <a:lnTo>
                      <a:pt x="726" y="1110"/>
                    </a:lnTo>
                    <a:lnTo>
                      <a:pt x="744" y="1112"/>
                    </a:lnTo>
                    <a:lnTo>
                      <a:pt x="761" y="1115"/>
                    </a:lnTo>
                    <a:lnTo>
                      <a:pt x="765" y="1116"/>
                    </a:lnTo>
                    <a:lnTo>
                      <a:pt x="769" y="1117"/>
                    </a:lnTo>
                    <a:lnTo>
                      <a:pt x="772" y="1120"/>
                    </a:lnTo>
                    <a:lnTo>
                      <a:pt x="772" y="1121"/>
                    </a:lnTo>
                    <a:lnTo>
                      <a:pt x="771" y="1122"/>
                    </a:lnTo>
                    <a:lnTo>
                      <a:pt x="770" y="1123"/>
                    </a:lnTo>
                    <a:lnTo>
                      <a:pt x="768" y="1123"/>
                    </a:lnTo>
                    <a:lnTo>
                      <a:pt x="767" y="1124"/>
                    </a:lnTo>
                    <a:lnTo>
                      <a:pt x="766" y="1125"/>
                    </a:lnTo>
                    <a:lnTo>
                      <a:pt x="765" y="1133"/>
                    </a:lnTo>
                    <a:lnTo>
                      <a:pt x="764" y="1140"/>
                    </a:lnTo>
                    <a:lnTo>
                      <a:pt x="764" y="1147"/>
                    </a:lnTo>
                    <a:lnTo>
                      <a:pt x="765" y="1160"/>
                    </a:lnTo>
                    <a:lnTo>
                      <a:pt x="765" y="1160"/>
                    </a:lnTo>
                    <a:lnTo>
                      <a:pt x="764" y="1160"/>
                    </a:lnTo>
                    <a:lnTo>
                      <a:pt x="762" y="1160"/>
                    </a:lnTo>
                    <a:lnTo>
                      <a:pt x="761" y="1163"/>
                    </a:lnTo>
                    <a:lnTo>
                      <a:pt x="761" y="1164"/>
                    </a:lnTo>
                    <a:lnTo>
                      <a:pt x="761" y="1165"/>
                    </a:lnTo>
                    <a:lnTo>
                      <a:pt x="763" y="1179"/>
                    </a:lnTo>
                    <a:lnTo>
                      <a:pt x="766" y="1192"/>
                    </a:lnTo>
                    <a:lnTo>
                      <a:pt x="772" y="1204"/>
                    </a:lnTo>
                    <a:lnTo>
                      <a:pt x="774" y="1207"/>
                    </a:lnTo>
                    <a:lnTo>
                      <a:pt x="777" y="1208"/>
                    </a:lnTo>
                    <a:lnTo>
                      <a:pt x="780" y="1209"/>
                    </a:lnTo>
                    <a:lnTo>
                      <a:pt x="783" y="1211"/>
                    </a:lnTo>
                    <a:lnTo>
                      <a:pt x="786" y="1214"/>
                    </a:lnTo>
                    <a:lnTo>
                      <a:pt x="787" y="1217"/>
                    </a:lnTo>
                    <a:lnTo>
                      <a:pt x="790" y="1220"/>
                    </a:lnTo>
                    <a:lnTo>
                      <a:pt x="792" y="1220"/>
                    </a:lnTo>
                    <a:lnTo>
                      <a:pt x="798" y="1218"/>
                    </a:lnTo>
                    <a:lnTo>
                      <a:pt x="814" y="1215"/>
                    </a:lnTo>
                    <a:lnTo>
                      <a:pt x="821" y="1213"/>
                    </a:lnTo>
                    <a:lnTo>
                      <a:pt x="829" y="1210"/>
                    </a:lnTo>
                    <a:lnTo>
                      <a:pt x="835" y="1206"/>
                    </a:lnTo>
                    <a:lnTo>
                      <a:pt x="839" y="1201"/>
                    </a:lnTo>
                    <a:lnTo>
                      <a:pt x="840" y="1201"/>
                    </a:lnTo>
                    <a:lnTo>
                      <a:pt x="846" y="1200"/>
                    </a:lnTo>
                    <a:lnTo>
                      <a:pt x="852" y="1200"/>
                    </a:lnTo>
                    <a:lnTo>
                      <a:pt x="859" y="1201"/>
                    </a:lnTo>
                    <a:lnTo>
                      <a:pt x="865" y="1202"/>
                    </a:lnTo>
                    <a:lnTo>
                      <a:pt x="871" y="1205"/>
                    </a:lnTo>
                    <a:lnTo>
                      <a:pt x="876" y="1206"/>
                    </a:lnTo>
                    <a:lnTo>
                      <a:pt x="879" y="1207"/>
                    </a:lnTo>
                    <a:lnTo>
                      <a:pt x="880" y="1208"/>
                    </a:lnTo>
                    <a:lnTo>
                      <a:pt x="888" y="1208"/>
                    </a:lnTo>
                    <a:lnTo>
                      <a:pt x="890" y="1206"/>
                    </a:lnTo>
                    <a:lnTo>
                      <a:pt x="893" y="1204"/>
                    </a:lnTo>
                    <a:lnTo>
                      <a:pt x="898" y="1200"/>
                    </a:lnTo>
                    <a:lnTo>
                      <a:pt x="906" y="1193"/>
                    </a:lnTo>
                    <a:lnTo>
                      <a:pt x="911" y="1188"/>
                    </a:lnTo>
                    <a:lnTo>
                      <a:pt x="914" y="1183"/>
                    </a:lnTo>
                    <a:lnTo>
                      <a:pt x="915" y="1180"/>
                    </a:lnTo>
                    <a:lnTo>
                      <a:pt x="915" y="1178"/>
                    </a:lnTo>
                    <a:lnTo>
                      <a:pt x="914" y="1177"/>
                    </a:lnTo>
                    <a:lnTo>
                      <a:pt x="913" y="1175"/>
                    </a:lnTo>
                    <a:lnTo>
                      <a:pt x="912" y="1175"/>
                    </a:lnTo>
                    <a:lnTo>
                      <a:pt x="910" y="1174"/>
                    </a:lnTo>
                    <a:lnTo>
                      <a:pt x="909" y="1174"/>
                    </a:lnTo>
                    <a:lnTo>
                      <a:pt x="909" y="1173"/>
                    </a:lnTo>
                    <a:lnTo>
                      <a:pt x="910" y="1172"/>
                    </a:lnTo>
                    <a:lnTo>
                      <a:pt x="911" y="1170"/>
                    </a:lnTo>
                    <a:lnTo>
                      <a:pt x="914" y="1167"/>
                    </a:lnTo>
                    <a:lnTo>
                      <a:pt x="919" y="1163"/>
                    </a:lnTo>
                    <a:lnTo>
                      <a:pt x="925" y="1157"/>
                    </a:lnTo>
                    <a:lnTo>
                      <a:pt x="927" y="1156"/>
                    </a:lnTo>
                    <a:lnTo>
                      <a:pt x="930" y="1157"/>
                    </a:lnTo>
                    <a:lnTo>
                      <a:pt x="933" y="1157"/>
                    </a:lnTo>
                    <a:lnTo>
                      <a:pt x="935" y="1157"/>
                    </a:lnTo>
                    <a:lnTo>
                      <a:pt x="936" y="1155"/>
                    </a:lnTo>
                    <a:lnTo>
                      <a:pt x="936" y="1154"/>
                    </a:lnTo>
                    <a:lnTo>
                      <a:pt x="936" y="1153"/>
                    </a:lnTo>
                    <a:lnTo>
                      <a:pt x="936" y="1152"/>
                    </a:lnTo>
                    <a:lnTo>
                      <a:pt x="937" y="1151"/>
                    </a:lnTo>
                    <a:lnTo>
                      <a:pt x="937" y="1150"/>
                    </a:lnTo>
                    <a:lnTo>
                      <a:pt x="942" y="1149"/>
                    </a:lnTo>
                    <a:lnTo>
                      <a:pt x="947" y="1148"/>
                    </a:lnTo>
                    <a:lnTo>
                      <a:pt x="952" y="1147"/>
                    </a:lnTo>
                    <a:lnTo>
                      <a:pt x="953" y="1146"/>
                    </a:lnTo>
                    <a:lnTo>
                      <a:pt x="957" y="1143"/>
                    </a:lnTo>
                    <a:lnTo>
                      <a:pt x="960" y="1140"/>
                    </a:lnTo>
                    <a:lnTo>
                      <a:pt x="964" y="1137"/>
                    </a:lnTo>
                    <a:lnTo>
                      <a:pt x="969" y="1133"/>
                    </a:lnTo>
                    <a:lnTo>
                      <a:pt x="974" y="1130"/>
                    </a:lnTo>
                    <a:lnTo>
                      <a:pt x="978" y="1127"/>
                    </a:lnTo>
                    <a:lnTo>
                      <a:pt x="982" y="1127"/>
                    </a:lnTo>
                    <a:lnTo>
                      <a:pt x="986" y="1128"/>
                    </a:lnTo>
                    <a:lnTo>
                      <a:pt x="986" y="1129"/>
                    </a:lnTo>
                    <a:lnTo>
                      <a:pt x="985" y="1130"/>
                    </a:lnTo>
                    <a:lnTo>
                      <a:pt x="982" y="1131"/>
                    </a:lnTo>
                    <a:lnTo>
                      <a:pt x="979" y="1133"/>
                    </a:lnTo>
                    <a:lnTo>
                      <a:pt x="976" y="1134"/>
                    </a:lnTo>
                    <a:lnTo>
                      <a:pt x="975" y="1136"/>
                    </a:lnTo>
                    <a:lnTo>
                      <a:pt x="975" y="1139"/>
                    </a:lnTo>
                    <a:lnTo>
                      <a:pt x="980" y="1144"/>
                    </a:lnTo>
                    <a:lnTo>
                      <a:pt x="981" y="1147"/>
                    </a:lnTo>
                    <a:lnTo>
                      <a:pt x="981" y="1146"/>
                    </a:lnTo>
                    <a:lnTo>
                      <a:pt x="982" y="1145"/>
                    </a:lnTo>
                    <a:lnTo>
                      <a:pt x="985" y="1143"/>
                    </a:lnTo>
                    <a:lnTo>
                      <a:pt x="989" y="1141"/>
                    </a:lnTo>
                    <a:lnTo>
                      <a:pt x="994" y="1137"/>
                    </a:lnTo>
                    <a:lnTo>
                      <a:pt x="998" y="1134"/>
                    </a:lnTo>
                    <a:lnTo>
                      <a:pt x="1003" y="1131"/>
                    </a:lnTo>
                    <a:lnTo>
                      <a:pt x="1007" y="1128"/>
                    </a:lnTo>
                    <a:lnTo>
                      <a:pt x="1010" y="1126"/>
                    </a:lnTo>
                    <a:lnTo>
                      <a:pt x="1014" y="1125"/>
                    </a:lnTo>
                    <a:lnTo>
                      <a:pt x="1018" y="1123"/>
                    </a:lnTo>
                    <a:lnTo>
                      <a:pt x="1023" y="1122"/>
                    </a:lnTo>
                    <a:lnTo>
                      <a:pt x="1028" y="1121"/>
                    </a:lnTo>
                    <a:lnTo>
                      <a:pt x="1031" y="1121"/>
                    </a:lnTo>
                    <a:lnTo>
                      <a:pt x="1034" y="1123"/>
                    </a:lnTo>
                    <a:lnTo>
                      <a:pt x="1036" y="1126"/>
                    </a:lnTo>
                    <a:lnTo>
                      <a:pt x="1036" y="1129"/>
                    </a:lnTo>
                    <a:lnTo>
                      <a:pt x="1036" y="1130"/>
                    </a:lnTo>
                    <a:lnTo>
                      <a:pt x="1036" y="1131"/>
                    </a:lnTo>
                    <a:lnTo>
                      <a:pt x="1038" y="1131"/>
                    </a:lnTo>
                    <a:lnTo>
                      <a:pt x="1043" y="1131"/>
                    </a:lnTo>
                    <a:lnTo>
                      <a:pt x="1044" y="1131"/>
                    </a:lnTo>
                    <a:lnTo>
                      <a:pt x="1047" y="1129"/>
                    </a:lnTo>
                    <a:lnTo>
                      <a:pt x="1051" y="1127"/>
                    </a:lnTo>
                    <a:lnTo>
                      <a:pt x="1055" y="1125"/>
                    </a:lnTo>
                    <a:lnTo>
                      <a:pt x="1060" y="1123"/>
                    </a:lnTo>
                    <a:lnTo>
                      <a:pt x="1064" y="1120"/>
                    </a:lnTo>
                    <a:lnTo>
                      <a:pt x="1067" y="1119"/>
                    </a:lnTo>
                    <a:lnTo>
                      <a:pt x="1068" y="1118"/>
                    </a:lnTo>
                    <a:lnTo>
                      <a:pt x="1069" y="1118"/>
                    </a:lnTo>
                    <a:lnTo>
                      <a:pt x="1070" y="1119"/>
                    </a:lnTo>
                    <a:lnTo>
                      <a:pt x="1071" y="1120"/>
                    </a:lnTo>
                    <a:lnTo>
                      <a:pt x="1072" y="1122"/>
                    </a:lnTo>
                    <a:lnTo>
                      <a:pt x="1073" y="1122"/>
                    </a:lnTo>
                    <a:lnTo>
                      <a:pt x="1079" y="1123"/>
                    </a:lnTo>
                    <a:lnTo>
                      <a:pt x="1086" y="1121"/>
                    </a:lnTo>
                    <a:lnTo>
                      <a:pt x="1088" y="1120"/>
                    </a:lnTo>
                    <a:lnTo>
                      <a:pt x="1089" y="1119"/>
                    </a:lnTo>
                    <a:lnTo>
                      <a:pt x="1090" y="1118"/>
                    </a:lnTo>
                    <a:lnTo>
                      <a:pt x="1091" y="1117"/>
                    </a:lnTo>
                    <a:lnTo>
                      <a:pt x="1095" y="1114"/>
                    </a:lnTo>
                    <a:lnTo>
                      <a:pt x="1100" y="1112"/>
                    </a:lnTo>
                    <a:lnTo>
                      <a:pt x="1104" y="1108"/>
                    </a:lnTo>
                    <a:lnTo>
                      <a:pt x="1107" y="1104"/>
                    </a:lnTo>
                    <a:lnTo>
                      <a:pt x="1107" y="1103"/>
                    </a:lnTo>
                    <a:lnTo>
                      <a:pt x="1105" y="1103"/>
                    </a:lnTo>
                    <a:lnTo>
                      <a:pt x="1104" y="1104"/>
                    </a:lnTo>
                    <a:lnTo>
                      <a:pt x="1103" y="1104"/>
                    </a:lnTo>
                    <a:lnTo>
                      <a:pt x="1106" y="1102"/>
                    </a:lnTo>
                    <a:lnTo>
                      <a:pt x="1109" y="1101"/>
                    </a:lnTo>
                    <a:lnTo>
                      <a:pt x="1114" y="1099"/>
                    </a:lnTo>
                    <a:lnTo>
                      <a:pt x="1119" y="1095"/>
                    </a:lnTo>
                    <a:lnTo>
                      <a:pt x="1124" y="1092"/>
                    </a:lnTo>
                    <a:lnTo>
                      <a:pt x="1129" y="1089"/>
                    </a:lnTo>
                    <a:lnTo>
                      <a:pt x="1133" y="1088"/>
                    </a:lnTo>
                    <a:lnTo>
                      <a:pt x="1134" y="1088"/>
                    </a:lnTo>
                    <a:lnTo>
                      <a:pt x="1134" y="1088"/>
                    </a:lnTo>
                    <a:lnTo>
                      <a:pt x="1132" y="1090"/>
                    </a:lnTo>
                    <a:lnTo>
                      <a:pt x="1131" y="1091"/>
                    </a:lnTo>
                    <a:lnTo>
                      <a:pt x="1130" y="1092"/>
                    </a:lnTo>
                    <a:lnTo>
                      <a:pt x="1128" y="1094"/>
                    </a:lnTo>
                    <a:lnTo>
                      <a:pt x="1126" y="1095"/>
                    </a:lnTo>
                    <a:lnTo>
                      <a:pt x="1124" y="1096"/>
                    </a:lnTo>
                    <a:lnTo>
                      <a:pt x="1121" y="1097"/>
                    </a:lnTo>
                    <a:lnTo>
                      <a:pt x="1118" y="1098"/>
                    </a:lnTo>
                    <a:lnTo>
                      <a:pt x="1117" y="1100"/>
                    </a:lnTo>
                    <a:lnTo>
                      <a:pt x="1116" y="1101"/>
                    </a:lnTo>
                    <a:lnTo>
                      <a:pt x="1117" y="1103"/>
                    </a:lnTo>
                    <a:lnTo>
                      <a:pt x="1120" y="1106"/>
                    </a:lnTo>
                    <a:lnTo>
                      <a:pt x="1124" y="1108"/>
                    </a:lnTo>
                    <a:lnTo>
                      <a:pt x="1128" y="1108"/>
                    </a:lnTo>
                    <a:lnTo>
                      <a:pt x="1129" y="1108"/>
                    </a:lnTo>
                    <a:lnTo>
                      <a:pt x="1131" y="1106"/>
                    </a:lnTo>
                    <a:lnTo>
                      <a:pt x="1132" y="1106"/>
                    </a:lnTo>
                    <a:lnTo>
                      <a:pt x="1133" y="1105"/>
                    </a:lnTo>
                    <a:lnTo>
                      <a:pt x="1135" y="1105"/>
                    </a:lnTo>
                    <a:lnTo>
                      <a:pt x="1138" y="1108"/>
                    </a:lnTo>
                    <a:lnTo>
                      <a:pt x="1141" y="1112"/>
                    </a:lnTo>
                    <a:lnTo>
                      <a:pt x="1142" y="1117"/>
                    </a:lnTo>
                    <a:lnTo>
                      <a:pt x="1147" y="1114"/>
                    </a:lnTo>
                    <a:lnTo>
                      <a:pt x="1152" y="1112"/>
                    </a:lnTo>
                    <a:lnTo>
                      <a:pt x="1158" y="1110"/>
                    </a:lnTo>
                    <a:lnTo>
                      <a:pt x="1164" y="1108"/>
                    </a:lnTo>
                    <a:lnTo>
                      <a:pt x="1170" y="1109"/>
                    </a:lnTo>
                    <a:lnTo>
                      <a:pt x="1175" y="1111"/>
                    </a:lnTo>
                    <a:lnTo>
                      <a:pt x="1179" y="1115"/>
                    </a:lnTo>
                    <a:lnTo>
                      <a:pt x="1179" y="1118"/>
                    </a:lnTo>
                    <a:lnTo>
                      <a:pt x="1175" y="1127"/>
                    </a:lnTo>
                    <a:lnTo>
                      <a:pt x="1174" y="1130"/>
                    </a:lnTo>
                    <a:lnTo>
                      <a:pt x="1175" y="1131"/>
                    </a:lnTo>
                    <a:lnTo>
                      <a:pt x="1179" y="1132"/>
                    </a:lnTo>
                    <a:lnTo>
                      <a:pt x="1182" y="1130"/>
                    </a:lnTo>
                    <a:lnTo>
                      <a:pt x="1187" y="1127"/>
                    </a:lnTo>
                    <a:lnTo>
                      <a:pt x="1190" y="1124"/>
                    </a:lnTo>
                    <a:lnTo>
                      <a:pt x="1194" y="1123"/>
                    </a:lnTo>
                    <a:lnTo>
                      <a:pt x="1195" y="1124"/>
                    </a:lnTo>
                    <a:lnTo>
                      <a:pt x="1195" y="1126"/>
                    </a:lnTo>
                    <a:lnTo>
                      <a:pt x="1194" y="1129"/>
                    </a:lnTo>
                    <a:lnTo>
                      <a:pt x="1193" y="1131"/>
                    </a:lnTo>
                    <a:lnTo>
                      <a:pt x="1192" y="1133"/>
                    </a:lnTo>
                    <a:lnTo>
                      <a:pt x="1193" y="1133"/>
                    </a:lnTo>
                    <a:lnTo>
                      <a:pt x="1198" y="1131"/>
                    </a:lnTo>
                    <a:lnTo>
                      <a:pt x="1203" y="1128"/>
                    </a:lnTo>
                    <a:lnTo>
                      <a:pt x="1206" y="1124"/>
                    </a:lnTo>
                    <a:lnTo>
                      <a:pt x="1211" y="1119"/>
                    </a:lnTo>
                    <a:lnTo>
                      <a:pt x="1211" y="1116"/>
                    </a:lnTo>
                    <a:lnTo>
                      <a:pt x="1211" y="1115"/>
                    </a:lnTo>
                    <a:lnTo>
                      <a:pt x="1216" y="1112"/>
                    </a:lnTo>
                    <a:lnTo>
                      <a:pt x="1218" y="1110"/>
                    </a:lnTo>
                    <a:lnTo>
                      <a:pt x="1220" y="1109"/>
                    </a:lnTo>
                    <a:lnTo>
                      <a:pt x="1220" y="1110"/>
                    </a:lnTo>
                    <a:lnTo>
                      <a:pt x="1220" y="1111"/>
                    </a:lnTo>
                    <a:lnTo>
                      <a:pt x="1220" y="1112"/>
                    </a:lnTo>
                    <a:lnTo>
                      <a:pt x="1220" y="1115"/>
                    </a:lnTo>
                    <a:lnTo>
                      <a:pt x="1220" y="1115"/>
                    </a:lnTo>
                    <a:lnTo>
                      <a:pt x="1222" y="1115"/>
                    </a:lnTo>
                    <a:lnTo>
                      <a:pt x="1225" y="1114"/>
                    </a:lnTo>
                    <a:lnTo>
                      <a:pt x="1231" y="1111"/>
                    </a:lnTo>
                    <a:lnTo>
                      <a:pt x="1232" y="1109"/>
                    </a:lnTo>
                    <a:lnTo>
                      <a:pt x="1233" y="1106"/>
                    </a:lnTo>
                    <a:lnTo>
                      <a:pt x="1233" y="1104"/>
                    </a:lnTo>
                    <a:lnTo>
                      <a:pt x="1235" y="1102"/>
                    </a:lnTo>
                    <a:lnTo>
                      <a:pt x="1239" y="1099"/>
                    </a:lnTo>
                    <a:lnTo>
                      <a:pt x="1243" y="1098"/>
                    </a:lnTo>
                    <a:lnTo>
                      <a:pt x="1245" y="1099"/>
                    </a:lnTo>
                    <a:lnTo>
                      <a:pt x="1248" y="1101"/>
                    </a:lnTo>
                    <a:lnTo>
                      <a:pt x="1250" y="1103"/>
                    </a:lnTo>
                    <a:lnTo>
                      <a:pt x="1253" y="1106"/>
                    </a:lnTo>
                    <a:lnTo>
                      <a:pt x="1257" y="1108"/>
                    </a:lnTo>
                    <a:lnTo>
                      <a:pt x="1258" y="1108"/>
                    </a:lnTo>
                    <a:lnTo>
                      <a:pt x="1258" y="1108"/>
                    </a:lnTo>
                    <a:lnTo>
                      <a:pt x="1258" y="1105"/>
                    </a:lnTo>
                    <a:lnTo>
                      <a:pt x="1259" y="1104"/>
                    </a:lnTo>
                    <a:lnTo>
                      <a:pt x="1263" y="1113"/>
                    </a:lnTo>
                    <a:lnTo>
                      <a:pt x="1271" y="1131"/>
                    </a:lnTo>
                    <a:lnTo>
                      <a:pt x="1271" y="1135"/>
                    </a:lnTo>
                    <a:lnTo>
                      <a:pt x="1269" y="1139"/>
                    </a:lnTo>
                    <a:lnTo>
                      <a:pt x="1266" y="1143"/>
                    </a:lnTo>
                    <a:lnTo>
                      <a:pt x="1262" y="1147"/>
                    </a:lnTo>
                    <a:lnTo>
                      <a:pt x="1256" y="1156"/>
                    </a:lnTo>
                    <a:lnTo>
                      <a:pt x="1252" y="1160"/>
                    </a:lnTo>
                    <a:lnTo>
                      <a:pt x="1249" y="1167"/>
                    </a:lnTo>
                    <a:lnTo>
                      <a:pt x="1246" y="1174"/>
                    </a:lnTo>
                    <a:lnTo>
                      <a:pt x="1243" y="1181"/>
                    </a:lnTo>
                    <a:lnTo>
                      <a:pt x="1239" y="1184"/>
                    </a:lnTo>
                    <a:lnTo>
                      <a:pt x="1236" y="1187"/>
                    </a:lnTo>
                    <a:lnTo>
                      <a:pt x="1233" y="1191"/>
                    </a:lnTo>
                    <a:lnTo>
                      <a:pt x="1232" y="1193"/>
                    </a:lnTo>
                    <a:lnTo>
                      <a:pt x="1234" y="1192"/>
                    </a:lnTo>
                    <a:lnTo>
                      <a:pt x="1235" y="1191"/>
                    </a:lnTo>
                    <a:lnTo>
                      <a:pt x="1237" y="1189"/>
                    </a:lnTo>
                    <a:lnTo>
                      <a:pt x="1240" y="1185"/>
                    </a:lnTo>
                    <a:lnTo>
                      <a:pt x="1244" y="1182"/>
                    </a:lnTo>
                    <a:lnTo>
                      <a:pt x="1244" y="1181"/>
                    </a:lnTo>
                    <a:lnTo>
                      <a:pt x="1244" y="1180"/>
                    </a:lnTo>
                    <a:lnTo>
                      <a:pt x="1245" y="1179"/>
                    </a:lnTo>
                    <a:lnTo>
                      <a:pt x="1245" y="1177"/>
                    </a:lnTo>
                    <a:lnTo>
                      <a:pt x="1246" y="1174"/>
                    </a:lnTo>
                    <a:lnTo>
                      <a:pt x="1248" y="1172"/>
                    </a:lnTo>
                    <a:lnTo>
                      <a:pt x="1249" y="1169"/>
                    </a:lnTo>
                    <a:lnTo>
                      <a:pt x="1250" y="1166"/>
                    </a:lnTo>
                    <a:lnTo>
                      <a:pt x="1253" y="1165"/>
                    </a:lnTo>
                    <a:lnTo>
                      <a:pt x="1249" y="1173"/>
                    </a:lnTo>
                    <a:lnTo>
                      <a:pt x="1251" y="1170"/>
                    </a:lnTo>
                    <a:lnTo>
                      <a:pt x="1253" y="1167"/>
                    </a:lnTo>
                    <a:lnTo>
                      <a:pt x="1255" y="1166"/>
                    </a:lnTo>
                    <a:lnTo>
                      <a:pt x="1256" y="1166"/>
                    </a:lnTo>
                    <a:lnTo>
                      <a:pt x="1257" y="1163"/>
                    </a:lnTo>
                    <a:lnTo>
                      <a:pt x="1258" y="1158"/>
                    </a:lnTo>
                    <a:lnTo>
                      <a:pt x="1260" y="1155"/>
                    </a:lnTo>
                    <a:lnTo>
                      <a:pt x="1263" y="1152"/>
                    </a:lnTo>
                    <a:lnTo>
                      <a:pt x="1266" y="1149"/>
                    </a:lnTo>
                    <a:lnTo>
                      <a:pt x="1275" y="1142"/>
                    </a:lnTo>
                    <a:lnTo>
                      <a:pt x="1278" y="1139"/>
                    </a:lnTo>
                    <a:lnTo>
                      <a:pt x="1281" y="1137"/>
                    </a:lnTo>
                    <a:lnTo>
                      <a:pt x="1282" y="1137"/>
                    </a:lnTo>
                    <a:lnTo>
                      <a:pt x="1281" y="1138"/>
                    </a:lnTo>
                    <a:lnTo>
                      <a:pt x="1279" y="1141"/>
                    </a:lnTo>
                    <a:lnTo>
                      <a:pt x="1277" y="1146"/>
                    </a:lnTo>
                    <a:lnTo>
                      <a:pt x="1271" y="1157"/>
                    </a:lnTo>
                    <a:lnTo>
                      <a:pt x="1267" y="1163"/>
                    </a:lnTo>
                    <a:lnTo>
                      <a:pt x="1267" y="1165"/>
                    </a:lnTo>
                    <a:lnTo>
                      <a:pt x="1266" y="1169"/>
                    </a:lnTo>
                    <a:lnTo>
                      <a:pt x="1264" y="1173"/>
                    </a:lnTo>
                    <a:lnTo>
                      <a:pt x="1262" y="1178"/>
                    </a:lnTo>
                    <a:lnTo>
                      <a:pt x="1262" y="1178"/>
                    </a:lnTo>
                    <a:lnTo>
                      <a:pt x="1263" y="1177"/>
                    </a:lnTo>
                    <a:lnTo>
                      <a:pt x="1263" y="1176"/>
                    </a:lnTo>
                    <a:lnTo>
                      <a:pt x="1264" y="1175"/>
                    </a:lnTo>
                    <a:lnTo>
                      <a:pt x="1264" y="1174"/>
                    </a:lnTo>
                    <a:lnTo>
                      <a:pt x="1265" y="1173"/>
                    </a:lnTo>
                    <a:lnTo>
                      <a:pt x="1272" y="1160"/>
                    </a:lnTo>
                    <a:lnTo>
                      <a:pt x="1274" y="1158"/>
                    </a:lnTo>
                    <a:lnTo>
                      <a:pt x="1275" y="1157"/>
                    </a:lnTo>
                    <a:lnTo>
                      <a:pt x="1276" y="1156"/>
                    </a:lnTo>
                    <a:lnTo>
                      <a:pt x="1278" y="1154"/>
                    </a:lnTo>
                    <a:lnTo>
                      <a:pt x="1278" y="1150"/>
                    </a:lnTo>
                    <a:lnTo>
                      <a:pt x="1280" y="1145"/>
                    </a:lnTo>
                    <a:lnTo>
                      <a:pt x="1284" y="1139"/>
                    </a:lnTo>
                    <a:lnTo>
                      <a:pt x="1285" y="1138"/>
                    </a:lnTo>
                    <a:lnTo>
                      <a:pt x="1290" y="1135"/>
                    </a:lnTo>
                    <a:lnTo>
                      <a:pt x="1296" y="1128"/>
                    </a:lnTo>
                    <a:lnTo>
                      <a:pt x="1299" y="1126"/>
                    </a:lnTo>
                    <a:lnTo>
                      <a:pt x="1302" y="1124"/>
                    </a:lnTo>
                    <a:lnTo>
                      <a:pt x="1306" y="1123"/>
                    </a:lnTo>
                    <a:lnTo>
                      <a:pt x="1312" y="1120"/>
                    </a:lnTo>
                    <a:lnTo>
                      <a:pt x="1312" y="1123"/>
                    </a:lnTo>
                    <a:lnTo>
                      <a:pt x="1311" y="1123"/>
                    </a:lnTo>
                    <a:lnTo>
                      <a:pt x="1309" y="1129"/>
                    </a:lnTo>
                    <a:lnTo>
                      <a:pt x="1307" y="1135"/>
                    </a:lnTo>
                    <a:lnTo>
                      <a:pt x="1305" y="1141"/>
                    </a:lnTo>
                    <a:lnTo>
                      <a:pt x="1305" y="1142"/>
                    </a:lnTo>
                    <a:lnTo>
                      <a:pt x="1308" y="1137"/>
                    </a:lnTo>
                    <a:lnTo>
                      <a:pt x="1309" y="1134"/>
                    </a:lnTo>
                    <a:lnTo>
                      <a:pt x="1311" y="1129"/>
                    </a:lnTo>
                    <a:lnTo>
                      <a:pt x="1312" y="1127"/>
                    </a:lnTo>
                    <a:lnTo>
                      <a:pt x="1313" y="1124"/>
                    </a:lnTo>
                    <a:lnTo>
                      <a:pt x="1321" y="1115"/>
                    </a:lnTo>
                    <a:lnTo>
                      <a:pt x="1323" y="1114"/>
                    </a:lnTo>
                    <a:lnTo>
                      <a:pt x="1324" y="1114"/>
                    </a:lnTo>
                    <a:lnTo>
                      <a:pt x="1325" y="1113"/>
                    </a:lnTo>
                    <a:lnTo>
                      <a:pt x="1327" y="1112"/>
                    </a:lnTo>
                    <a:lnTo>
                      <a:pt x="1333" y="1105"/>
                    </a:lnTo>
                    <a:lnTo>
                      <a:pt x="1338" y="1098"/>
                    </a:lnTo>
                    <a:lnTo>
                      <a:pt x="1343" y="1091"/>
                    </a:lnTo>
                    <a:lnTo>
                      <a:pt x="1345" y="1089"/>
                    </a:lnTo>
                    <a:lnTo>
                      <a:pt x="1349" y="1087"/>
                    </a:lnTo>
                    <a:lnTo>
                      <a:pt x="1350" y="1086"/>
                    </a:lnTo>
                    <a:lnTo>
                      <a:pt x="1352" y="1084"/>
                    </a:lnTo>
                    <a:lnTo>
                      <a:pt x="1354" y="1080"/>
                    </a:lnTo>
                    <a:lnTo>
                      <a:pt x="1357" y="1077"/>
                    </a:lnTo>
                    <a:lnTo>
                      <a:pt x="1359" y="1075"/>
                    </a:lnTo>
                    <a:lnTo>
                      <a:pt x="1362" y="1074"/>
                    </a:lnTo>
                    <a:lnTo>
                      <a:pt x="1363" y="1076"/>
                    </a:lnTo>
                    <a:lnTo>
                      <a:pt x="1363" y="1078"/>
                    </a:lnTo>
                    <a:lnTo>
                      <a:pt x="1362" y="1081"/>
                    </a:lnTo>
                    <a:lnTo>
                      <a:pt x="1360" y="1084"/>
                    </a:lnTo>
                    <a:lnTo>
                      <a:pt x="1358" y="1086"/>
                    </a:lnTo>
                    <a:lnTo>
                      <a:pt x="1357" y="1089"/>
                    </a:lnTo>
                    <a:lnTo>
                      <a:pt x="1354" y="1097"/>
                    </a:lnTo>
                    <a:lnTo>
                      <a:pt x="1350" y="1105"/>
                    </a:lnTo>
                    <a:lnTo>
                      <a:pt x="1337" y="1132"/>
                    </a:lnTo>
                    <a:lnTo>
                      <a:pt x="1322" y="1158"/>
                    </a:lnTo>
                    <a:lnTo>
                      <a:pt x="1306" y="1184"/>
                    </a:lnTo>
                    <a:lnTo>
                      <a:pt x="1290" y="1209"/>
                    </a:lnTo>
                    <a:lnTo>
                      <a:pt x="1293" y="1208"/>
                    </a:lnTo>
                    <a:lnTo>
                      <a:pt x="1266" y="1247"/>
                    </a:lnTo>
                    <a:lnTo>
                      <a:pt x="1237" y="1283"/>
                    </a:lnTo>
                    <a:lnTo>
                      <a:pt x="1206" y="1319"/>
                    </a:lnTo>
                    <a:lnTo>
                      <a:pt x="1173" y="1352"/>
                    </a:lnTo>
                    <a:lnTo>
                      <a:pt x="1138" y="1384"/>
                    </a:lnTo>
                    <a:lnTo>
                      <a:pt x="1102" y="1414"/>
                    </a:lnTo>
                    <a:lnTo>
                      <a:pt x="1064" y="1442"/>
                    </a:lnTo>
                    <a:lnTo>
                      <a:pt x="1024" y="1468"/>
                    </a:lnTo>
                    <a:lnTo>
                      <a:pt x="983" y="1491"/>
                    </a:lnTo>
                    <a:lnTo>
                      <a:pt x="941" y="1513"/>
                    </a:lnTo>
                    <a:lnTo>
                      <a:pt x="898" y="1532"/>
                    </a:lnTo>
                    <a:lnTo>
                      <a:pt x="853" y="1549"/>
                    </a:lnTo>
                    <a:lnTo>
                      <a:pt x="853" y="1547"/>
                    </a:lnTo>
                    <a:lnTo>
                      <a:pt x="862" y="1544"/>
                    </a:lnTo>
                    <a:lnTo>
                      <a:pt x="872" y="1540"/>
                    </a:lnTo>
                    <a:lnTo>
                      <a:pt x="882" y="1535"/>
                    </a:lnTo>
                    <a:lnTo>
                      <a:pt x="892" y="1528"/>
                    </a:lnTo>
                    <a:lnTo>
                      <a:pt x="902" y="1522"/>
                    </a:lnTo>
                    <a:lnTo>
                      <a:pt x="910" y="1515"/>
                    </a:lnTo>
                    <a:lnTo>
                      <a:pt x="916" y="1509"/>
                    </a:lnTo>
                    <a:lnTo>
                      <a:pt x="916" y="1509"/>
                    </a:lnTo>
                    <a:lnTo>
                      <a:pt x="916" y="1509"/>
                    </a:lnTo>
                    <a:lnTo>
                      <a:pt x="915" y="1509"/>
                    </a:lnTo>
                    <a:lnTo>
                      <a:pt x="914" y="1510"/>
                    </a:lnTo>
                    <a:lnTo>
                      <a:pt x="914" y="1510"/>
                    </a:lnTo>
                    <a:lnTo>
                      <a:pt x="916" y="1508"/>
                    </a:lnTo>
                    <a:lnTo>
                      <a:pt x="919" y="1505"/>
                    </a:lnTo>
                    <a:lnTo>
                      <a:pt x="923" y="1501"/>
                    </a:lnTo>
                    <a:lnTo>
                      <a:pt x="929" y="1497"/>
                    </a:lnTo>
                    <a:lnTo>
                      <a:pt x="933" y="1492"/>
                    </a:lnTo>
                    <a:lnTo>
                      <a:pt x="936" y="1487"/>
                    </a:lnTo>
                    <a:lnTo>
                      <a:pt x="938" y="1483"/>
                    </a:lnTo>
                    <a:lnTo>
                      <a:pt x="938" y="1478"/>
                    </a:lnTo>
                    <a:lnTo>
                      <a:pt x="937" y="1477"/>
                    </a:lnTo>
                    <a:lnTo>
                      <a:pt x="935" y="1477"/>
                    </a:lnTo>
                    <a:lnTo>
                      <a:pt x="930" y="1479"/>
                    </a:lnTo>
                    <a:lnTo>
                      <a:pt x="927" y="1480"/>
                    </a:lnTo>
                    <a:lnTo>
                      <a:pt x="902" y="1481"/>
                    </a:lnTo>
                    <a:lnTo>
                      <a:pt x="877" y="1481"/>
                    </a:lnTo>
                    <a:lnTo>
                      <a:pt x="868" y="1481"/>
                    </a:lnTo>
                    <a:lnTo>
                      <a:pt x="862" y="1480"/>
                    </a:lnTo>
                    <a:lnTo>
                      <a:pt x="859" y="1480"/>
                    </a:lnTo>
                    <a:lnTo>
                      <a:pt x="858" y="1479"/>
                    </a:lnTo>
                    <a:lnTo>
                      <a:pt x="859" y="1478"/>
                    </a:lnTo>
                    <a:lnTo>
                      <a:pt x="860" y="1478"/>
                    </a:lnTo>
                    <a:lnTo>
                      <a:pt x="862" y="1477"/>
                    </a:lnTo>
                    <a:lnTo>
                      <a:pt x="865" y="1476"/>
                    </a:lnTo>
                    <a:lnTo>
                      <a:pt x="866" y="1474"/>
                    </a:lnTo>
                    <a:lnTo>
                      <a:pt x="867" y="1472"/>
                    </a:lnTo>
                    <a:lnTo>
                      <a:pt x="866" y="1470"/>
                    </a:lnTo>
                    <a:lnTo>
                      <a:pt x="863" y="1467"/>
                    </a:lnTo>
                    <a:lnTo>
                      <a:pt x="860" y="1465"/>
                    </a:lnTo>
                    <a:lnTo>
                      <a:pt x="855" y="1463"/>
                    </a:lnTo>
                    <a:lnTo>
                      <a:pt x="851" y="1461"/>
                    </a:lnTo>
                    <a:lnTo>
                      <a:pt x="848" y="1458"/>
                    </a:lnTo>
                    <a:lnTo>
                      <a:pt x="848" y="1457"/>
                    </a:lnTo>
                    <a:lnTo>
                      <a:pt x="849" y="1456"/>
                    </a:lnTo>
                    <a:lnTo>
                      <a:pt x="849" y="1455"/>
                    </a:lnTo>
                    <a:lnTo>
                      <a:pt x="843" y="1445"/>
                    </a:lnTo>
                    <a:lnTo>
                      <a:pt x="835" y="1436"/>
                    </a:lnTo>
                    <a:lnTo>
                      <a:pt x="830" y="1433"/>
                    </a:lnTo>
                    <a:lnTo>
                      <a:pt x="825" y="1431"/>
                    </a:lnTo>
                    <a:lnTo>
                      <a:pt x="821" y="1427"/>
                    </a:lnTo>
                    <a:lnTo>
                      <a:pt x="817" y="1422"/>
                    </a:lnTo>
                    <a:lnTo>
                      <a:pt x="815" y="1421"/>
                    </a:lnTo>
                    <a:lnTo>
                      <a:pt x="807" y="1421"/>
                    </a:lnTo>
                    <a:lnTo>
                      <a:pt x="804" y="1420"/>
                    </a:lnTo>
                    <a:lnTo>
                      <a:pt x="804" y="1420"/>
                    </a:lnTo>
                    <a:lnTo>
                      <a:pt x="803" y="1419"/>
                    </a:lnTo>
                    <a:lnTo>
                      <a:pt x="804" y="1418"/>
                    </a:lnTo>
                    <a:lnTo>
                      <a:pt x="804" y="1414"/>
                    </a:lnTo>
                    <a:lnTo>
                      <a:pt x="802" y="1412"/>
                    </a:lnTo>
                    <a:lnTo>
                      <a:pt x="800" y="1411"/>
                    </a:lnTo>
                    <a:lnTo>
                      <a:pt x="797" y="1409"/>
                    </a:lnTo>
                    <a:lnTo>
                      <a:pt x="796" y="1407"/>
                    </a:lnTo>
                    <a:lnTo>
                      <a:pt x="796" y="1404"/>
                    </a:lnTo>
                    <a:lnTo>
                      <a:pt x="798" y="1400"/>
                    </a:lnTo>
                    <a:lnTo>
                      <a:pt x="803" y="1395"/>
                    </a:lnTo>
                    <a:lnTo>
                      <a:pt x="808" y="1391"/>
                    </a:lnTo>
                    <a:lnTo>
                      <a:pt x="812" y="1388"/>
                    </a:lnTo>
                    <a:lnTo>
                      <a:pt x="816" y="1386"/>
                    </a:lnTo>
                    <a:lnTo>
                      <a:pt x="822" y="1384"/>
                    </a:lnTo>
                    <a:lnTo>
                      <a:pt x="823" y="1382"/>
                    </a:lnTo>
                    <a:lnTo>
                      <a:pt x="825" y="1378"/>
                    </a:lnTo>
                    <a:lnTo>
                      <a:pt x="827" y="1373"/>
                    </a:lnTo>
                    <a:lnTo>
                      <a:pt x="828" y="1367"/>
                    </a:lnTo>
                    <a:lnTo>
                      <a:pt x="827" y="1368"/>
                    </a:lnTo>
                    <a:lnTo>
                      <a:pt x="827" y="1369"/>
                    </a:lnTo>
                    <a:lnTo>
                      <a:pt x="826" y="1371"/>
                    </a:lnTo>
                    <a:lnTo>
                      <a:pt x="825" y="1372"/>
                    </a:lnTo>
                    <a:lnTo>
                      <a:pt x="823" y="1372"/>
                    </a:lnTo>
                    <a:lnTo>
                      <a:pt x="820" y="1373"/>
                    </a:lnTo>
                    <a:lnTo>
                      <a:pt x="816" y="1375"/>
                    </a:lnTo>
                    <a:lnTo>
                      <a:pt x="813" y="1376"/>
                    </a:lnTo>
                    <a:lnTo>
                      <a:pt x="810" y="1376"/>
                    </a:lnTo>
                    <a:lnTo>
                      <a:pt x="807" y="1375"/>
                    </a:lnTo>
                    <a:lnTo>
                      <a:pt x="805" y="1372"/>
                    </a:lnTo>
                    <a:lnTo>
                      <a:pt x="805" y="1367"/>
                    </a:lnTo>
                    <a:lnTo>
                      <a:pt x="806" y="1363"/>
                    </a:lnTo>
                    <a:lnTo>
                      <a:pt x="808" y="1359"/>
                    </a:lnTo>
                    <a:lnTo>
                      <a:pt x="811" y="1357"/>
                    </a:lnTo>
                    <a:lnTo>
                      <a:pt x="815" y="1356"/>
                    </a:lnTo>
                    <a:lnTo>
                      <a:pt x="818" y="1354"/>
                    </a:lnTo>
                    <a:lnTo>
                      <a:pt x="821" y="1352"/>
                    </a:lnTo>
                    <a:lnTo>
                      <a:pt x="821" y="1351"/>
                    </a:lnTo>
                    <a:lnTo>
                      <a:pt x="820" y="1351"/>
                    </a:lnTo>
                    <a:lnTo>
                      <a:pt x="819" y="1351"/>
                    </a:lnTo>
                    <a:lnTo>
                      <a:pt x="818" y="1351"/>
                    </a:lnTo>
                    <a:lnTo>
                      <a:pt x="817" y="1350"/>
                    </a:lnTo>
                    <a:lnTo>
                      <a:pt x="817" y="1350"/>
                    </a:lnTo>
                    <a:lnTo>
                      <a:pt x="817" y="1349"/>
                    </a:lnTo>
                    <a:lnTo>
                      <a:pt x="818" y="1347"/>
                    </a:lnTo>
                    <a:lnTo>
                      <a:pt x="821" y="1346"/>
                    </a:lnTo>
                    <a:lnTo>
                      <a:pt x="823" y="1345"/>
                    </a:lnTo>
                    <a:lnTo>
                      <a:pt x="825" y="1343"/>
                    </a:lnTo>
                    <a:lnTo>
                      <a:pt x="826" y="1339"/>
                    </a:lnTo>
                    <a:lnTo>
                      <a:pt x="825" y="1336"/>
                    </a:lnTo>
                    <a:lnTo>
                      <a:pt x="826" y="1332"/>
                    </a:lnTo>
                    <a:lnTo>
                      <a:pt x="829" y="1331"/>
                    </a:lnTo>
                    <a:lnTo>
                      <a:pt x="833" y="1329"/>
                    </a:lnTo>
                    <a:lnTo>
                      <a:pt x="838" y="1327"/>
                    </a:lnTo>
                    <a:lnTo>
                      <a:pt x="846" y="1324"/>
                    </a:lnTo>
                    <a:lnTo>
                      <a:pt x="848" y="1322"/>
                    </a:lnTo>
                    <a:lnTo>
                      <a:pt x="849" y="1321"/>
                    </a:lnTo>
                    <a:lnTo>
                      <a:pt x="849" y="1320"/>
                    </a:lnTo>
                    <a:lnTo>
                      <a:pt x="848" y="1319"/>
                    </a:lnTo>
                    <a:lnTo>
                      <a:pt x="847" y="1319"/>
                    </a:lnTo>
                    <a:lnTo>
                      <a:pt x="846" y="1318"/>
                    </a:lnTo>
                    <a:lnTo>
                      <a:pt x="845" y="1318"/>
                    </a:lnTo>
                    <a:lnTo>
                      <a:pt x="845" y="1318"/>
                    </a:lnTo>
                    <a:lnTo>
                      <a:pt x="853" y="1311"/>
                    </a:lnTo>
                    <a:lnTo>
                      <a:pt x="862" y="1306"/>
                    </a:lnTo>
                    <a:lnTo>
                      <a:pt x="869" y="1299"/>
                    </a:lnTo>
                    <a:lnTo>
                      <a:pt x="870" y="1298"/>
                    </a:lnTo>
                    <a:lnTo>
                      <a:pt x="871" y="1297"/>
                    </a:lnTo>
                    <a:lnTo>
                      <a:pt x="871" y="1294"/>
                    </a:lnTo>
                    <a:lnTo>
                      <a:pt x="871" y="1293"/>
                    </a:lnTo>
                    <a:lnTo>
                      <a:pt x="873" y="1291"/>
                    </a:lnTo>
                    <a:lnTo>
                      <a:pt x="874" y="1290"/>
                    </a:lnTo>
                    <a:lnTo>
                      <a:pt x="878" y="1285"/>
                    </a:lnTo>
                    <a:lnTo>
                      <a:pt x="880" y="1283"/>
                    </a:lnTo>
                    <a:lnTo>
                      <a:pt x="882" y="1281"/>
                    </a:lnTo>
                    <a:lnTo>
                      <a:pt x="883" y="1278"/>
                    </a:lnTo>
                    <a:lnTo>
                      <a:pt x="883" y="1277"/>
                    </a:lnTo>
                    <a:lnTo>
                      <a:pt x="882" y="1277"/>
                    </a:lnTo>
                    <a:lnTo>
                      <a:pt x="880" y="1278"/>
                    </a:lnTo>
                    <a:lnTo>
                      <a:pt x="879" y="1278"/>
                    </a:lnTo>
                    <a:lnTo>
                      <a:pt x="878" y="1279"/>
                    </a:lnTo>
                    <a:lnTo>
                      <a:pt x="877" y="1279"/>
                    </a:lnTo>
                    <a:lnTo>
                      <a:pt x="877" y="1278"/>
                    </a:lnTo>
                    <a:lnTo>
                      <a:pt x="875" y="1271"/>
                    </a:lnTo>
                    <a:lnTo>
                      <a:pt x="876" y="1264"/>
                    </a:lnTo>
                    <a:lnTo>
                      <a:pt x="875" y="1257"/>
                    </a:lnTo>
                    <a:lnTo>
                      <a:pt x="874" y="1249"/>
                    </a:lnTo>
                    <a:lnTo>
                      <a:pt x="873" y="1240"/>
                    </a:lnTo>
                    <a:lnTo>
                      <a:pt x="870" y="1232"/>
                    </a:lnTo>
                    <a:lnTo>
                      <a:pt x="868" y="1229"/>
                    </a:lnTo>
                    <a:lnTo>
                      <a:pt x="865" y="1227"/>
                    </a:lnTo>
                    <a:lnTo>
                      <a:pt x="862" y="1225"/>
                    </a:lnTo>
                    <a:lnTo>
                      <a:pt x="860" y="1221"/>
                    </a:lnTo>
                    <a:lnTo>
                      <a:pt x="860" y="1220"/>
                    </a:lnTo>
                    <a:lnTo>
                      <a:pt x="858" y="1220"/>
                    </a:lnTo>
                    <a:lnTo>
                      <a:pt x="858" y="1220"/>
                    </a:lnTo>
                    <a:lnTo>
                      <a:pt x="859" y="1219"/>
                    </a:lnTo>
                    <a:lnTo>
                      <a:pt x="859" y="1218"/>
                    </a:lnTo>
                    <a:lnTo>
                      <a:pt x="859" y="1217"/>
                    </a:lnTo>
                    <a:lnTo>
                      <a:pt x="859" y="1216"/>
                    </a:lnTo>
                    <a:lnTo>
                      <a:pt x="858" y="1215"/>
                    </a:lnTo>
                    <a:lnTo>
                      <a:pt x="858" y="1215"/>
                    </a:lnTo>
                    <a:lnTo>
                      <a:pt x="858" y="1215"/>
                    </a:lnTo>
                    <a:lnTo>
                      <a:pt x="858" y="1214"/>
                    </a:lnTo>
                    <a:lnTo>
                      <a:pt x="858" y="1214"/>
                    </a:lnTo>
                    <a:lnTo>
                      <a:pt x="859" y="1213"/>
                    </a:lnTo>
                    <a:lnTo>
                      <a:pt x="859" y="1213"/>
                    </a:lnTo>
                    <a:lnTo>
                      <a:pt x="855" y="1211"/>
                    </a:lnTo>
                    <a:lnTo>
                      <a:pt x="852" y="1210"/>
                    </a:lnTo>
                    <a:lnTo>
                      <a:pt x="849" y="1209"/>
                    </a:lnTo>
                    <a:lnTo>
                      <a:pt x="844" y="1210"/>
                    </a:lnTo>
                    <a:lnTo>
                      <a:pt x="839" y="1212"/>
                    </a:lnTo>
                    <a:lnTo>
                      <a:pt x="834" y="1216"/>
                    </a:lnTo>
                    <a:lnTo>
                      <a:pt x="829" y="1220"/>
                    </a:lnTo>
                    <a:lnTo>
                      <a:pt x="825" y="1224"/>
                    </a:lnTo>
                    <a:lnTo>
                      <a:pt x="823" y="1226"/>
                    </a:lnTo>
                    <a:lnTo>
                      <a:pt x="822" y="1230"/>
                    </a:lnTo>
                    <a:lnTo>
                      <a:pt x="823" y="1234"/>
                    </a:lnTo>
                    <a:lnTo>
                      <a:pt x="824" y="1238"/>
                    </a:lnTo>
                    <a:lnTo>
                      <a:pt x="823" y="1241"/>
                    </a:lnTo>
                    <a:lnTo>
                      <a:pt x="821" y="1243"/>
                    </a:lnTo>
                    <a:lnTo>
                      <a:pt x="817" y="1244"/>
                    </a:lnTo>
                    <a:lnTo>
                      <a:pt x="814" y="1243"/>
                    </a:lnTo>
                    <a:lnTo>
                      <a:pt x="813" y="1241"/>
                    </a:lnTo>
                    <a:lnTo>
                      <a:pt x="813" y="1239"/>
                    </a:lnTo>
                    <a:lnTo>
                      <a:pt x="814" y="1237"/>
                    </a:lnTo>
                    <a:lnTo>
                      <a:pt x="813" y="1235"/>
                    </a:lnTo>
                    <a:lnTo>
                      <a:pt x="812" y="1233"/>
                    </a:lnTo>
                    <a:lnTo>
                      <a:pt x="810" y="1233"/>
                    </a:lnTo>
                    <a:lnTo>
                      <a:pt x="807" y="1235"/>
                    </a:lnTo>
                    <a:lnTo>
                      <a:pt x="805" y="1237"/>
                    </a:lnTo>
                    <a:lnTo>
                      <a:pt x="803" y="1238"/>
                    </a:lnTo>
                    <a:lnTo>
                      <a:pt x="800" y="1236"/>
                    </a:lnTo>
                    <a:lnTo>
                      <a:pt x="797" y="1234"/>
                    </a:lnTo>
                    <a:lnTo>
                      <a:pt x="794" y="1231"/>
                    </a:lnTo>
                    <a:lnTo>
                      <a:pt x="791" y="1230"/>
                    </a:lnTo>
                    <a:lnTo>
                      <a:pt x="787" y="1231"/>
                    </a:lnTo>
                    <a:lnTo>
                      <a:pt x="784" y="1234"/>
                    </a:lnTo>
                    <a:lnTo>
                      <a:pt x="780" y="1236"/>
                    </a:lnTo>
                    <a:lnTo>
                      <a:pt x="777" y="1237"/>
                    </a:lnTo>
                    <a:lnTo>
                      <a:pt x="775" y="1235"/>
                    </a:lnTo>
                    <a:lnTo>
                      <a:pt x="774" y="1233"/>
                    </a:lnTo>
                    <a:lnTo>
                      <a:pt x="774" y="1230"/>
                    </a:lnTo>
                    <a:lnTo>
                      <a:pt x="772" y="1228"/>
                    </a:lnTo>
                    <a:lnTo>
                      <a:pt x="769" y="1227"/>
                    </a:lnTo>
                    <a:lnTo>
                      <a:pt x="767" y="1228"/>
                    </a:lnTo>
                    <a:lnTo>
                      <a:pt x="764" y="1229"/>
                    </a:lnTo>
                    <a:lnTo>
                      <a:pt x="762" y="1229"/>
                    </a:lnTo>
                    <a:lnTo>
                      <a:pt x="761" y="1230"/>
                    </a:lnTo>
                    <a:lnTo>
                      <a:pt x="761" y="1228"/>
                    </a:lnTo>
                    <a:lnTo>
                      <a:pt x="762" y="1227"/>
                    </a:lnTo>
                    <a:lnTo>
                      <a:pt x="764" y="1224"/>
                    </a:lnTo>
                    <a:lnTo>
                      <a:pt x="763" y="1223"/>
                    </a:lnTo>
                    <a:lnTo>
                      <a:pt x="760" y="1219"/>
                    </a:lnTo>
                    <a:lnTo>
                      <a:pt x="758" y="1216"/>
                    </a:lnTo>
                    <a:lnTo>
                      <a:pt x="756" y="1215"/>
                    </a:lnTo>
                    <a:lnTo>
                      <a:pt x="754" y="1216"/>
                    </a:lnTo>
                    <a:lnTo>
                      <a:pt x="753" y="1217"/>
                    </a:lnTo>
                    <a:lnTo>
                      <a:pt x="750" y="1219"/>
                    </a:lnTo>
                    <a:lnTo>
                      <a:pt x="748" y="1218"/>
                    </a:lnTo>
                    <a:lnTo>
                      <a:pt x="745" y="1216"/>
                    </a:lnTo>
                    <a:lnTo>
                      <a:pt x="744" y="1216"/>
                    </a:lnTo>
                    <a:lnTo>
                      <a:pt x="744" y="1215"/>
                    </a:lnTo>
                    <a:lnTo>
                      <a:pt x="744" y="1213"/>
                    </a:lnTo>
                    <a:lnTo>
                      <a:pt x="743" y="1212"/>
                    </a:lnTo>
                    <a:lnTo>
                      <a:pt x="743" y="1211"/>
                    </a:lnTo>
                    <a:lnTo>
                      <a:pt x="743" y="1210"/>
                    </a:lnTo>
                    <a:lnTo>
                      <a:pt x="739" y="1209"/>
                    </a:lnTo>
                    <a:lnTo>
                      <a:pt x="735" y="1208"/>
                    </a:lnTo>
                    <a:lnTo>
                      <a:pt x="732" y="1206"/>
                    </a:lnTo>
                    <a:lnTo>
                      <a:pt x="729" y="1202"/>
                    </a:lnTo>
                    <a:lnTo>
                      <a:pt x="726" y="1198"/>
                    </a:lnTo>
                    <a:lnTo>
                      <a:pt x="724" y="1194"/>
                    </a:lnTo>
                    <a:lnTo>
                      <a:pt x="720" y="1191"/>
                    </a:lnTo>
                    <a:lnTo>
                      <a:pt x="717" y="1188"/>
                    </a:lnTo>
                    <a:lnTo>
                      <a:pt x="712" y="1186"/>
                    </a:lnTo>
                    <a:lnTo>
                      <a:pt x="708" y="1184"/>
                    </a:lnTo>
                    <a:lnTo>
                      <a:pt x="707" y="1183"/>
                    </a:lnTo>
                    <a:lnTo>
                      <a:pt x="705" y="1180"/>
                    </a:lnTo>
                    <a:lnTo>
                      <a:pt x="704" y="1179"/>
                    </a:lnTo>
                    <a:lnTo>
                      <a:pt x="703" y="1177"/>
                    </a:lnTo>
                    <a:lnTo>
                      <a:pt x="695" y="1173"/>
                    </a:lnTo>
                    <a:lnTo>
                      <a:pt x="691" y="1172"/>
                    </a:lnTo>
                    <a:lnTo>
                      <a:pt x="687" y="1169"/>
                    </a:lnTo>
                    <a:lnTo>
                      <a:pt x="685" y="1167"/>
                    </a:lnTo>
                    <a:lnTo>
                      <a:pt x="685" y="1166"/>
                    </a:lnTo>
                    <a:lnTo>
                      <a:pt x="686" y="1166"/>
                    </a:lnTo>
                    <a:lnTo>
                      <a:pt x="692" y="1166"/>
                    </a:lnTo>
                    <a:lnTo>
                      <a:pt x="692" y="1165"/>
                    </a:lnTo>
                    <a:lnTo>
                      <a:pt x="690" y="1161"/>
                    </a:lnTo>
                    <a:lnTo>
                      <a:pt x="686" y="1159"/>
                    </a:lnTo>
                    <a:lnTo>
                      <a:pt x="682" y="1158"/>
                    </a:lnTo>
                    <a:lnTo>
                      <a:pt x="681" y="1158"/>
                    </a:lnTo>
                    <a:lnTo>
                      <a:pt x="681" y="1163"/>
                    </a:lnTo>
                    <a:lnTo>
                      <a:pt x="681" y="1163"/>
                    </a:lnTo>
                    <a:lnTo>
                      <a:pt x="675" y="1162"/>
                    </a:lnTo>
                    <a:lnTo>
                      <a:pt x="666" y="1160"/>
                    </a:lnTo>
                    <a:lnTo>
                      <a:pt x="656" y="1158"/>
                    </a:lnTo>
                    <a:lnTo>
                      <a:pt x="645" y="1156"/>
                    </a:lnTo>
                    <a:lnTo>
                      <a:pt x="633" y="1154"/>
                    </a:lnTo>
                    <a:lnTo>
                      <a:pt x="622" y="1151"/>
                    </a:lnTo>
                    <a:lnTo>
                      <a:pt x="611" y="1148"/>
                    </a:lnTo>
                    <a:lnTo>
                      <a:pt x="603" y="1145"/>
                    </a:lnTo>
                    <a:lnTo>
                      <a:pt x="596" y="1142"/>
                    </a:lnTo>
                    <a:lnTo>
                      <a:pt x="592" y="1139"/>
                    </a:lnTo>
                    <a:lnTo>
                      <a:pt x="589" y="1136"/>
                    </a:lnTo>
                    <a:lnTo>
                      <a:pt x="586" y="1131"/>
                    </a:lnTo>
                    <a:lnTo>
                      <a:pt x="583" y="1130"/>
                    </a:lnTo>
                    <a:lnTo>
                      <a:pt x="582" y="1130"/>
                    </a:lnTo>
                    <a:lnTo>
                      <a:pt x="581" y="1130"/>
                    </a:lnTo>
                    <a:lnTo>
                      <a:pt x="578" y="1128"/>
                    </a:lnTo>
                    <a:lnTo>
                      <a:pt x="577" y="1126"/>
                    </a:lnTo>
                    <a:lnTo>
                      <a:pt x="578" y="1126"/>
                    </a:lnTo>
                    <a:lnTo>
                      <a:pt x="578" y="1126"/>
                    </a:lnTo>
                    <a:lnTo>
                      <a:pt x="577" y="1125"/>
                    </a:lnTo>
                    <a:lnTo>
                      <a:pt x="574" y="1123"/>
                    </a:lnTo>
                    <a:lnTo>
                      <a:pt x="570" y="1120"/>
                    </a:lnTo>
                    <a:lnTo>
                      <a:pt x="566" y="1118"/>
                    </a:lnTo>
                    <a:lnTo>
                      <a:pt x="564" y="1117"/>
                    </a:lnTo>
                    <a:lnTo>
                      <a:pt x="563" y="1116"/>
                    </a:lnTo>
                    <a:lnTo>
                      <a:pt x="562" y="1117"/>
                    </a:lnTo>
                    <a:lnTo>
                      <a:pt x="562" y="1117"/>
                    </a:lnTo>
                    <a:lnTo>
                      <a:pt x="560" y="1117"/>
                    </a:lnTo>
                    <a:lnTo>
                      <a:pt x="558" y="1117"/>
                    </a:lnTo>
                    <a:lnTo>
                      <a:pt x="553" y="1115"/>
                    </a:lnTo>
                    <a:lnTo>
                      <a:pt x="547" y="1113"/>
                    </a:lnTo>
                    <a:lnTo>
                      <a:pt x="546" y="1112"/>
                    </a:lnTo>
                    <a:lnTo>
                      <a:pt x="546" y="1111"/>
                    </a:lnTo>
                    <a:lnTo>
                      <a:pt x="546" y="1110"/>
                    </a:lnTo>
                    <a:lnTo>
                      <a:pt x="546" y="1109"/>
                    </a:lnTo>
                    <a:lnTo>
                      <a:pt x="545" y="1109"/>
                    </a:lnTo>
                    <a:lnTo>
                      <a:pt x="545" y="1109"/>
                    </a:lnTo>
                    <a:lnTo>
                      <a:pt x="541" y="1110"/>
                    </a:lnTo>
                    <a:lnTo>
                      <a:pt x="539" y="1112"/>
                    </a:lnTo>
                    <a:lnTo>
                      <a:pt x="536" y="1115"/>
                    </a:lnTo>
                    <a:lnTo>
                      <a:pt x="534" y="1116"/>
                    </a:lnTo>
                    <a:lnTo>
                      <a:pt x="533" y="1117"/>
                    </a:lnTo>
                    <a:lnTo>
                      <a:pt x="530" y="1118"/>
                    </a:lnTo>
                    <a:lnTo>
                      <a:pt x="517" y="1121"/>
                    </a:lnTo>
                    <a:lnTo>
                      <a:pt x="514" y="1122"/>
                    </a:lnTo>
                    <a:lnTo>
                      <a:pt x="513" y="1122"/>
                    </a:lnTo>
                    <a:lnTo>
                      <a:pt x="508" y="1120"/>
                    </a:lnTo>
                    <a:lnTo>
                      <a:pt x="504" y="1118"/>
                    </a:lnTo>
                    <a:lnTo>
                      <a:pt x="499" y="1117"/>
                    </a:lnTo>
                    <a:lnTo>
                      <a:pt x="493" y="1116"/>
                    </a:lnTo>
                    <a:lnTo>
                      <a:pt x="488" y="1115"/>
                    </a:lnTo>
                    <a:lnTo>
                      <a:pt x="486" y="1115"/>
                    </a:lnTo>
                    <a:lnTo>
                      <a:pt x="484" y="1113"/>
                    </a:lnTo>
                    <a:lnTo>
                      <a:pt x="482" y="1112"/>
                    </a:lnTo>
                    <a:lnTo>
                      <a:pt x="481" y="1111"/>
                    </a:lnTo>
                    <a:lnTo>
                      <a:pt x="478" y="1110"/>
                    </a:lnTo>
                    <a:lnTo>
                      <a:pt x="476" y="1109"/>
                    </a:lnTo>
                    <a:lnTo>
                      <a:pt x="473" y="1109"/>
                    </a:lnTo>
                    <a:lnTo>
                      <a:pt x="472" y="1108"/>
                    </a:lnTo>
                    <a:lnTo>
                      <a:pt x="470" y="1105"/>
                    </a:lnTo>
                    <a:lnTo>
                      <a:pt x="469" y="1104"/>
                    </a:lnTo>
                    <a:lnTo>
                      <a:pt x="468" y="1104"/>
                    </a:lnTo>
                    <a:lnTo>
                      <a:pt x="462" y="1102"/>
                    </a:lnTo>
                    <a:lnTo>
                      <a:pt x="456" y="1101"/>
                    </a:lnTo>
                    <a:lnTo>
                      <a:pt x="450" y="1100"/>
                    </a:lnTo>
                    <a:lnTo>
                      <a:pt x="449" y="1099"/>
                    </a:lnTo>
                    <a:lnTo>
                      <a:pt x="449" y="1098"/>
                    </a:lnTo>
                    <a:lnTo>
                      <a:pt x="447" y="1097"/>
                    </a:lnTo>
                    <a:lnTo>
                      <a:pt x="439" y="1094"/>
                    </a:lnTo>
                    <a:lnTo>
                      <a:pt x="432" y="1090"/>
                    </a:lnTo>
                    <a:lnTo>
                      <a:pt x="424" y="1087"/>
                    </a:lnTo>
                    <a:lnTo>
                      <a:pt x="424" y="1087"/>
                    </a:lnTo>
                    <a:lnTo>
                      <a:pt x="424" y="1086"/>
                    </a:lnTo>
                    <a:lnTo>
                      <a:pt x="413" y="1076"/>
                    </a:lnTo>
                    <a:lnTo>
                      <a:pt x="408" y="1073"/>
                    </a:lnTo>
                    <a:lnTo>
                      <a:pt x="403" y="1071"/>
                    </a:lnTo>
                    <a:lnTo>
                      <a:pt x="398" y="1071"/>
                    </a:lnTo>
                    <a:lnTo>
                      <a:pt x="393" y="1070"/>
                    </a:lnTo>
                    <a:lnTo>
                      <a:pt x="387" y="1068"/>
                    </a:lnTo>
                    <a:lnTo>
                      <a:pt x="383" y="1066"/>
                    </a:lnTo>
                    <a:lnTo>
                      <a:pt x="380" y="1064"/>
                    </a:lnTo>
                    <a:lnTo>
                      <a:pt x="379" y="1063"/>
                    </a:lnTo>
                    <a:lnTo>
                      <a:pt x="379" y="1062"/>
                    </a:lnTo>
                    <a:lnTo>
                      <a:pt x="378" y="1061"/>
                    </a:lnTo>
                    <a:lnTo>
                      <a:pt x="377" y="1059"/>
                    </a:lnTo>
                    <a:lnTo>
                      <a:pt x="374" y="1056"/>
                    </a:lnTo>
                    <a:lnTo>
                      <a:pt x="370" y="1051"/>
                    </a:lnTo>
                    <a:lnTo>
                      <a:pt x="368" y="1050"/>
                    </a:lnTo>
                    <a:lnTo>
                      <a:pt x="364" y="1049"/>
                    </a:lnTo>
                    <a:lnTo>
                      <a:pt x="357" y="1045"/>
                    </a:lnTo>
                    <a:lnTo>
                      <a:pt x="351" y="1041"/>
                    </a:lnTo>
                    <a:lnTo>
                      <a:pt x="350" y="1040"/>
                    </a:lnTo>
                    <a:lnTo>
                      <a:pt x="348" y="1036"/>
                    </a:lnTo>
                    <a:lnTo>
                      <a:pt x="346" y="1033"/>
                    </a:lnTo>
                    <a:lnTo>
                      <a:pt x="343" y="1029"/>
                    </a:lnTo>
                    <a:lnTo>
                      <a:pt x="341" y="1025"/>
                    </a:lnTo>
                    <a:lnTo>
                      <a:pt x="339" y="1021"/>
                    </a:lnTo>
                    <a:lnTo>
                      <a:pt x="339" y="1019"/>
                    </a:lnTo>
                    <a:lnTo>
                      <a:pt x="341" y="1018"/>
                    </a:lnTo>
                    <a:lnTo>
                      <a:pt x="346" y="1018"/>
                    </a:lnTo>
                    <a:lnTo>
                      <a:pt x="348" y="1017"/>
                    </a:lnTo>
                    <a:lnTo>
                      <a:pt x="348" y="1016"/>
                    </a:lnTo>
                    <a:lnTo>
                      <a:pt x="345" y="1014"/>
                    </a:lnTo>
                    <a:lnTo>
                      <a:pt x="343" y="1014"/>
                    </a:lnTo>
                    <a:lnTo>
                      <a:pt x="342" y="1013"/>
                    </a:lnTo>
                    <a:lnTo>
                      <a:pt x="342" y="1012"/>
                    </a:lnTo>
                    <a:lnTo>
                      <a:pt x="344" y="1009"/>
                    </a:lnTo>
                    <a:lnTo>
                      <a:pt x="346" y="1006"/>
                    </a:lnTo>
                    <a:lnTo>
                      <a:pt x="349" y="1003"/>
                    </a:lnTo>
                    <a:lnTo>
                      <a:pt x="350" y="1000"/>
                    </a:lnTo>
                    <a:lnTo>
                      <a:pt x="349" y="997"/>
                    </a:lnTo>
                    <a:lnTo>
                      <a:pt x="344" y="992"/>
                    </a:lnTo>
                    <a:lnTo>
                      <a:pt x="341" y="989"/>
                    </a:lnTo>
                    <a:lnTo>
                      <a:pt x="341" y="984"/>
                    </a:lnTo>
                    <a:lnTo>
                      <a:pt x="341" y="978"/>
                    </a:lnTo>
                    <a:lnTo>
                      <a:pt x="339" y="974"/>
                    </a:lnTo>
                    <a:lnTo>
                      <a:pt x="336" y="970"/>
                    </a:lnTo>
                    <a:lnTo>
                      <a:pt x="332" y="967"/>
                    </a:lnTo>
                    <a:lnTo>
                      <a:pt x="329" y="963"/>
                    </a:lnTo>
                    <a:lnTo>
                      <a:pt x="328" y="962"/>
                    </a:lnTo>
                    <a:lnTo>
                      <a:pt x="328" y="961"/>
                    </a:lnTo>
                    <a:lnTo>
                      <a:pt x="328" y="960"/>
                    </a:lnTo>
                    <a:lnTo>
                      <a:pt x="327" y="959"/>
                    </a:lnTo>
                    <a:lnTo>
                      <a:pt x="324" y="954"/>
                    </a:lnTo>
                    <a:lnTo>
                      <a:pt x="321" y="949"/>
                    </a:lnTo>
                    <a:lnTo>
                      <a:pt x="318" y="945"/>
                    </a:lnTo>
                    <a:lnTo>
                      <a:pt x="313" y="942"/>
                    </a:lnTo>
                    <a:lnTo>
                      <a:pt x="309" y="938"/>
                    </a:lnTo>
                    <a:lnTo>
                      <a:pt x="306" y="934"/>
                    </a:lnTo>
                    <a:lnTo>
                      <a:pt x="306" y="934"/>
                    </a:lnTo>
                    <a:lnTo>
                      <a:pt x="308" y="934"/>
                    </a:lnTo>
                    <a:lnTo>
                      <a:pt x="308" y="934"/>
                    </a:lnTo>
                    <a:lnTo>
                      <a:pt x="309" y="934"/>
                    </a:lnTo>
                    <a:lnTo>
                      <a:pt x="310" y="935"/>
                    </a:lnTo>
                    <a:lnTo>
                      <a:pt x="311" y="935"/>
                    </a:lnTo>
                    <a:lnTo>
                      <a:pt x="311" y="934"/>
                    </a:lnTo>
                    <a:lnTo>
                      <a:pt x="307" y="930"/>
                    </a:lnTo>
                    <a:lnTo>
                      <a:pt x="302" y="925"/>
                    </a:lnTo>
                    <a:lnTo>
                      <a:pt x="298" y="920"/>
                    </a:lnTo>
                    <a:lnTo>
                      <a:pt x="299" y="920"/>
                    </a:lnTo>
                    <a:lnTo>
                      <a:pt x="302" y="922"/>
                    </a:lnTo>
                    <a:lnTo>
                      <a:pt x="303" y="922"/>
                    </a:lnTo>
                    <a:lnTo>
                      <a:pt x="285" y="909"/>
                    </a:lnTo>
                    <a:lnTo>
                      <a:pt x="281" y="907"/>
                    </a:lnTo>
                    <a:lnTo>
                      <a:pt x="280" y="907"/>
                    </a:lnTo>
                    <a:lnTo>
                      <a:pt x="278" y="902"/>
                    </a:lnTo>
                    <a:lnTo>
                      <a:pt x="278" y="899"/>
                    </a:lnTo>
                    <a:lnTo>
                      <a:pt x="278" y="897"/>
                    </a:lnTo>
                    <a:lnTo>
                      <a:pt x="278" y="897"/>
                    </a:lnTo>
                    <a:lnTo>
                      <a:pt x="280" y="898"/>
                    </a:lnTo>
                    <a:lnTo>
                      <a:pt x="283" y="900"/>
                    </a:lnTo>
                    <a:lnTo>
                      <a:pt x="284" y="901"/>
                    </a:lnTo>
                    <a:lnTo>
                      <a:pt x="285" y="900"/>
                    </a:lnTo>
                    <a:lnTo>
                      <a:pt x="287" y="898"/>
                    </a:lnTo>
                    <a:lnTo>
                      <a:pt x="287" y="895"/>
                    </a:lnTo>
                    <a:lnTo>
                      <a:pt x="287" y="893"/>
                    </a:lnTo>
                    <a:lnTo>
                      <a:pt x="284" y="891"/>
                    </a:lnTo>
                    <a:lnTo>
                      <a:pt x="277" y="880"/>
                    </a:lnTo>
                    <a:lnTo>
                      <a:pt x="275" y="877"/>
                    </a:lnTo>
                    <a:lnTo>
                      <a:pt x="274" y="876"/>
                    </a:lnTo>
                    <a:lnTo>
                      <a:pt x="271" y="874"/>
                    </a:lnTo>
                    <a:lnTo>
                      <a:pt x="266" y="872"/>
                    </a:lnTo>
                    <a:lnTo>
                      <a:pt x="264" y="870"/>
                    </a:lnTo>
                    <a:lnTo>
                      <a:pt x="264" y="867"/>
                    </a:lnTo>
                    <a:lnTo>
                      <a:pt x="266" y="861"/>
                    </a:lnTo>
                    <a:lnTo>
                      <a:pt x="266" y="858"/>
                    </a:lnTo>
                    <a:lnTo>
                      <a:pt x="264" y="857"/>
                    </a:lnTo>
                    <a:lnTo>
                      <a:pt x="259" y="856"/>
                    </a:lnTo>
                    <a:lnTo>
                      <a:pt x="256" y="855"/>
                    </a:lnTo>
                    <a:lnTo>
                      <a:pt x="254" y="852"/>
                    </a:lnTo>
                    <a:lnTo>
                      <a:pt x="253" y="849"/>
                    </a:lnTo>
                    <a:lnTo>
                      <a:pt x="252" y="846"/>
                    </a:lnTo>
                    <a:lnTo>
                      <a:pt x="251" y="845"/>
                    </a:lnTo>
                    <a:lnTo>
                      <a:pt x="250" y="844"/>
                    </a:lnTo>
                    <a:lnTo>
                      <a:pt x="249" y="844"/>
                    </a:lnTo>
                    <a:lnTo>
                      <a:pt x="248" y="843"/>
                    </a:lnTo>
                    <a:lnTo>
                      <a:pt x="247" y="843"/>
                    </a:lnTo>
                    <a:lnTo>
                      <a:pt x="242" y="835"/>
                    </a:lnTo>
                    <a:lnTo>
                      <a:pt x="238" y="824"/>
                    </a:lnTo>
                    <a:lnTo>
                      <a:pt x="235" y="813"/>
                    </a:lnTo>
                    <a:lnTo>
                      <a:pt x="232" y="803"/>
                    </a:lnTo>
                    <a:lnTo>
                      <a:pt x="231" y="793"/>
                    </a:lnTo>
                    <a:lnTo>
                      <a:pt x="232" y="789"/>
                    </a:lnTo>
                    <a:lnTo>
                      <a:pt x="233" y="786"/>
                    </a:lnTo>
                    <a:lnTo>
                      <a:pt x="233" y="783"/>
                    </a:lnTo>
                    <a:lnTo>
                      <a:pt x="232" y="782"/>
                    </a:lnTo>
                    <a:lnTo>
                      <a:pt x="231" y="781"/>
                    </a:lnTo>
                    <a:lnTo>
                      <a:pt x="230" y="781"/>
                    </a:lnTo>
                    <a:lnTo>
                      <a:pt x="227" y="780"/>
                    </a:lnTo>
                    <a:lnTo>
                      <a:pt x="225" y="779"/>
                    </a:lnTo>
                    <a:lnTo>
                      <a:pt x="224" y="778"/>
                    </a:lnTo>
                    <a:lnTo>
                      <a:pt x="223" y="776"/>
                    </a:lnTo>
                    <a:lnTo>
                      <a:pt x="222" y="775"/>
                    </a:lnTo>
                    <a:lnTo>
                      <a:pt x="221" y="772"/>
                    </a:lnTo>
                    <a:lnTo>
                      <a:pt x="220" y="771"/>
                    </a:lnTo>
                    <a:lnTo>
                      <a:pt x="220" y="771"/>
                    </a:lnTo>
                    <a:lnTo>
                      <a:pt x="220" y="772"/>
                    </a:lnTo>
                    <a:lnTo>
                      <a:pt x="219" y="773"/>
                    </a:lnTo>
                    <a:lnTo>
                      <a:pt x="219" y="774"/>
                    </a:lnTo>
                    <a:lnTo>
                      <a:pt x="219" y="774"/>
                    </a:lnTo>
                    <a:lnTo>
                      <a:pt x="215" y="771"/>
                    </a:lnTo>
                    <a:lnTo>
                      <a:pt x="208" y="764"/>
                    </a:lnTo>
                    <a:lnTo>
                      <a:pt x="205" y="761"/>
                    </a:lnTo>
                    <a:lnTo>
                      <a:pt x="204" y="761"/>
                    </a:lnTo>
                    <a:lnTo>
                      <a:pt x="204" y="762"/>
                    </a:lnTo>
                    <a:lnTo>
                      <a:pt x="205" y="763"/>
                    </a:lnTo>
                    <a:lnTo>
                      <a:pt x="205" y="764"/>
                    </a:lnTo>
                    <a:lnTo>
                      <a:pt x="206" y="764"/>
                    </a:lnTo>
                    <a:lnTo>
                      <a:pt x="207" y="767"/>
                    </a:lnTo>
                    <a:lnTo>
                      <a:pt x="207" y="768"/>
                    </a:lnTo>
                    <a:lnTo>
                      <a:pt x="204" y="778"/>
                    </a:lnTo>
                    <a:lnTo>
                      <a:pt x="204" y="779"/>
                    </a:lnTo>
                    <a:lnTo>
                      <a:pt x="205" y="780"/>
                    </a:lnTo>
                    <a:lnTo>
                      <a:pt x="205" y="781"/>
                    </a:lnTo>
                    <a:lnTo>
                      <a:pt x="206" y="783"/>
                    </a:lnTo>
                    <a:lnTo>
                      <a:pt x="207" y="791"/>
                    </a:lnTo>
                    <a:lnTo>
                      <a:pt x="207" y="799"/>
                    </a:lnTo>
                    <a:lnTo>
                      <a:pt x="208" y="807"/>
                    </a:lnTo>
                    <a:lnTo>
                      <a:pt x="210" y="811"/>
                    </a:lnTo>
                    <a:lnTo>
                      <a:pt x="217" y="818"/>
                    </a:lnTo>
                    <a:lnTo>
                      <a:pt x="218" y="823"/>
                    </a:lnTo>
                    <a:lnTo>
                      <a:pt x="219" y="828"/>
                    </a:lnTo>
                    <a:lnTo>
                      <a:pt x="222" y="833"/>
                    </a:lnTo>
                    <a:lnTo>
                      <a:pt x="225" y="838"/>
                    </a:lnTo>
                    <a:lnTo>
                      <a:pt x="227" y="842"/>
                    </a:lnTo>
                    <a:lnTo>
                      <a:pt x="228" y="847"/>
                    </a:lnTo>
                    <a:lnTo>
                      <a:pt x="228" y="850"/>
                    </a:lnTo>
                    <a:lnTo>
                      <a:pt x="230" y="854"/>
                    </a:lnTo>
                    <a:lnTo>
                      <a:pt x="230" y="855"/>
                    </a:lnTo>
                    <a:lnTo>
                      <a:pt x="231" y="856"/>
                    </a:lnTo>
                    <a:lnTo>
                      <a:pt x="232" y="857"/>
                    </a:lnTo>
                    <a:lnTo>
                      <a:pt x="234" y="859"/>
                    </a:lnTo>
                    <a:lnTo>
                      <a:pt x="235" y="861"/>
                    </a:lnTo>
                    <a:lnTo>
                      <a:pt x="235" y="863"/>
                    </a:lnTo>
                    <a:lnTo>
                      <a:pt x="235" y="864"/>
                    </a:lnTo>
                    <a:lnTo>
                      <a:pt x="236" y="866"/>
                    </a:lnTo>
                    <a:lnTo>
                      <a:pt x="238" y="870"/>
                    </a:lnTo>
                    <a:lnTo>
                      <a:pt x="245" y="878"/>
                    </a:lnTo>
                    <a:lnTo>
                      <a:pt x="247" y="882"/>
                    </a:lnTo>
                    <a:lnTo>
                      <a:pt x="248" y="889"/>
                    </a:lnTo>
                    <a:lnTo>
                      <a:pt x="249" y="895"/>
                    </a:lnTo>
                    <a:lnTo>
                      <a:pt x="250" y="902"/>
                    </a:lnTo>
                    <a:lnTo>
                      <a:pt x="251" y="907"/>
                    </a:lnTo>
                    <a:lnTo>
                      <a:pt x="254" y="911"/>
                    </a:lnTo>
                    <a:lnTo>
                      <a:pt x="256" y="917"/>
                    </a:lnTo>
                    <a:lnTo>
                      <a:pt x="257" y="921"/>
                    </a:lnTo>
                    <a:lnTo>
                      <a:pt x="257" y="925"/>
                    </a:lnTo>
                    <a:lnTo>
                      <a:pt x="259" y="930"/>
                    </a:lnTo>
                    <a:lnTo>
                      <a:pt x="261" y="933"/>
                    </a:lnTo>
                    <a:lnTo>
                      <a:pt x="262" y="934"/>
                    </a:lnTo>
                    <a:lnTo>
                      <a:pt x="267" y="935"/>
                    </a:lnTo>
                    <a:lnTo>
                      <a:pt x="270" y="936"/>
                    </a:lnTo>
                    <a:lnTo>
                      <a:pt x="272" y="939"/>
                    </a:lnTo>
                    <a:lnTo>
                      <a:pt x="274" y="943"/>
                    </a:lnTo>
                    <a:lnTo>
                      <a:pt x="275" y="947"/>
                    </a:lnTo>
                    <a:lnTo>
                      <a:pt x="275" y="951"/>
                    </a:lnTo>
                    <a:lnTo>
                      <a:pt x="275" y="954"/>
                    </a:lnTo>
                    <a:lnTo>
                      <a:pt x="273" y="957"/>
                    </a:lnTo>
                    <a:lnTo>
                      <a:pt x="269" y="959"/>
                    </a:lnTo>
                    <a:lnTo>
                      <a:pt x="265" y="959"/>
                    </a:lnTo>
                    <a:lnTo>
                      <a:pt x="264" y="958"/>
                    </a:lnTo>
                    <a:lnTo>
                      <a:pt x="264" y="957"/>
                    </a:lnTo>
                    <a:lnTo>
                      <a:pt x="264" y="954"/>
                    </a:lnTo>
                    <a:lnTo>
                      <a:pt x="263" y="953"/>
                    </a:lnTo>
                    <a:lnTo>
                      <a:pt x="259" y="945"/>
                    </a:lnTo>
                    <a:lnTo>
                      <a:pt x="253" y="937"/>
                    </a:lnTo>
                    <a:lnTo>
                      <a:pt x="252" y="935"/>
                    </a:lnTo>
                    <a:lnTo>
                      <a:pt x="249" y="933"/>
                    </a:lnTo>
                    <a:lnTo>
                      <a:pt x="246" y="930"/>
                    </a:lnTo>
                    <a:lnTo>
                      <a:pt x="242" y="926"/>
                    </a:lnTo>
                    <a:lnTo>
                      <a:pt x="233" y="917"/>
                    </a:lnTo>
                    <a:lnTo>
                      <a:pt x="232" y="915"/>
                    </a:lnTo>
                    <a:lnTo>
                      <a:pt x="231" y="910"/>
                    </a:lnTo>
                    <a:lnTo>
                      <a:pt x="233" y="906"/>
                    </a:lnTo>
                    <a:lnTo>
                      <a:pt x="234" y="901"/>
                    </a:lnTo>
                    <a:lnTo>
                      <a:pt x="235" y="896"/>
                    </a:lnTo>
                    <a:lnTo>
                      <a:pt x="234" y="890"/>
                    </a:lnTo>
                    <a:lnTo>
                      <a:pt x="232" y="886"/>
                    </a:lnTo>
                    <a:lnTo>
                      <a:pt x="230" y="883"/>
                    </a:lnTo>
                    <a:lnTo>
                      <a:pt x="227" y="882"/>
                    </a:lnTo>
                    <a:lnTo>
                      <a:pt x="224" y="880"/>
                    </a:lnTo>
                    <a:lnTo>
                      <a:pt x="221" y="877"/>
                    </a:lnTo>
                    <a:lnTo>
                      <a:pt x="217" y="872"/>
                    </a:lnTo>
                    <a:lnTo>
                      <a:pt x="217" y="871"/>
                    </a:lnTo>
                    <a:lnTo>
                      <a:pt x="218" y="870"/>
                    </a:lnTo>
                    <a:lnTo>
                      <a:pt x="220" y="868"/>
                    </a:lnTo>
                    <a:lnTo>
                      <a:pt x="220" y="867"/>
                    </a:lnTo>
                    <a:lnTo>
                      <a:pt x="214" y="863"/>
                    </a:lnTo>
                    <a:lnTo>
                      <a:pt x="203" y="857"/>
                    </a:lnTo>
                    <a:lnTo>
                      <a:pt x="198" y="853"/>
                    </a:lnTo>
                    <a:lnTo>
                      <a:pt x="193" y="849"/>
                    </a:lnTo>
                    <a:lnTo>
                      <a:pt x="191" y="847"/>
                    </a:lnTo>
                    <a:lnTo>
                      <a:pt x="191" y="845"/>
                    </a:lnTo>
                    <a:lnTo>
                      <a:pt x="193" y="843"/>
                    </a:lnTo>
                    <a:lnTo>
                      <a:pt x="196" y="843"/>
                    </a:lnTo>
                    <a:lnTo>
                      <a:pt x="199" y="843"/>
                    </a:lnTo>
                    <a:lnTo>
                      <a:pt x="202" y="844"/>
                    </a:lnTo>
                    <a:lnTo>
                      <a:pt x="203" y="845"/>
                    </a:lnTo>
                    <a:lnTo>
                      <a:pt x="204" y="846"/>
                    </a:lnTo>
                    <a:lnTo>
                      <a:pt x="205" y="847"/>
                    </a:lnTo>
                    <a:lnTo>
                      <a:pt x="206" y="848"/>
                    </a:lnTo>
                    <a:lnTo>
                      <a:pt x="206" y="849"/>
                    </a:lnTo>
                    <a:lnTo>
                      <a:pt x="207" y="850"/>
                    </a:lnTo>
                    <a:lnTo>
                      <a:pt x="207" y="850"/>
                    </a:lnTo>
                    <a:lnTo>
                      <a:pt x="208" y="849"/>
                    </a:lnTo>
                    <a:lnTo>
                      <a:pt x="209" y="844"/>
                    </a:lnTo>
                    <a:lnTo>
                      <a:pt x="209" y="839"/>
                    </a:lnTo>
                    <a:lnTo>
                      <a:pt x="208" y="833"/>
                    </a:lnTo>
                    <a:lnTo>
                      <a:pt x="206" y="827"/>
                    </a:lnTo>
                    <a:lnTo>
                      <a:pt x="203" y="822"/>
                    </a:lnTo>
                    <a:lnTo>
                      <a:pt x="199" y="817"/>
                    </a:lnTo>
                    <a:lnTo>
                      <a:pt x="197" y="813"/>
                    </a:lnTo>
                    <a:lnTo>
                      <a:pt x="192" y="808"/>
                    </a:lnTo>
                    <a:lnTo>
                      <a:pt x="189" y="805"/>
                    </a:lnTo>
                    <a:lnTo>
                      <a:pt x="186" y="802"/>
                    </a:lnTo>
                    <a:lnTo>
                      <a:pt x="186" y="798"/>
                    </a:lnTo>
                    <a:lnTo>
                      <a:pt x="186" y="794"/>
                    </a:lnTo>
                    <a:lnTo>
                      <a:pt x="186" y="791"/>
                    </a:lnTo>
                    <a:lnTo>
                      <a:pt x="185" y="785"/>
                    </a:lnTo>
                    <a:lnTo>
                      <a:pt x="182" y="781"/>
                    </a:lnTo>
                    <a:lnTo>
                      <a:pt x="181" y="776"/>
                    </a:lnTo>
                    <a:lnTo>
                      <a:pt x="181" y="774"/>
                    </a:lnTo>
                    <a:lnTo>
                      <a:pt x="181" y="773"/>
                    </a:lnTo>
                    <a:lnTo>
                      <a:pt x="182" y="772"/>
                    </a:lnTo>
                    <a:lnTo>
                      <a:pt x="182" y="771"/>
                    </a:lnTo>
                    <a:lnTo>
                      <a:pt x="177" y="746"/>
                    </a:lnTo>
                    <a:lnTo>
                      <a:pt x="171" y="721"/>
                    </a:lnTo>
                    <a:lnTo>
                      <a:pt x="168" y="716"/>
                    </a:lnTo>
                    <a:lnTo>
                      <a:pt x="166" y="715"/>
                    </a:lnTo>
                    <a:lnTo>
                      <a:pt x="165" y="713"/>
                    </a:lnTo>
                    <a:lnTo>
                      <a:pt x="163" y="709"/>
                    </a:lnTo>
                    <a:lnTo>
                      <a:pt x="162" y="708"/>
                    </a:lnTo>
                    <a:lnTo>
                      <a:pt x="161" y="706"/>
                    </a:lnTo>
                    <a:lnTo>
                      <a:pt x="158" y="704"/>
                    </a:lnTo>
                    <a:lnTo>
                      <a:pt x="155" y="703"/>
                    </a:lnTo>
                    <a:lnTo>
                      <a:pt x="152" y="702"/>
                    </a:lnTo>
                    <a:lnTo>
                      <a:pt x="151" y="701"/>
                    </a:lnTo>
                    <a:lnTo>
                      <a:pt x="151" y="700"/>
                    </a:lnTo>
                    <a:lnTo>
                      <a:pt x="150" y="697"/>
                    </a:lnTo>
                    <a:lnTo>
                      <a:pt x="148" y="695"/>
                    </a:lnTo>
                    <a:lnTo>
                      <a:pt x="144" y="692"/>
                    </a:lnTo>
                    <a:lnTo>
                      <a:pt x="140" y="691"/>
                    </a:lnTo>
                    <a:lnTo>
                      <a:pt x="136" y="689"/>
                    </a:lnTo>
                    <a:lnTo>
                      <a:pt x="133" y="687"/>
                    </a:lnTo>
                    <a:lnTo>
                      <a:pt x="133" y="684"/>
                    </a:lnTo>
                    <a:lnTo>
                      <a:pt x="134" y="682"/>
                    </a:lnTo>
                    <a:lnTo>
                      <a:pt x="135" y="678"/>
                    </a:lnTo>
                    <a:lnTo>
                      <a:pt x="136" y="676"/>
                    </a:lnTo>
                    <a:lnTo>
                      <a:pt x="135" y="672"/>
                    </a:lnTo>
                    <a:lnTo>
                      <a:pt x="131" y="663"/>
                    </a:lnTo>
                    <a:lnTo>
                      <a:pt x="131" y="663"/>
                    </a:lnTo>
                    <a:lnTo>
                      <a:pt x="130" y="663"/>
                    </a:lnTo>
                    <a:lnTo>
                      <a:pt x="129" y="662"/>
                    </a:lnTo>
                    <a:lnTo>
                      <a:pt x="126" y="646"/>
                    </a:lnTo>
                    <a:lnTo>
                      <a:pt x="124" y="630"/>
                    </a:lnTo>
                    <a:lnTo>
                      <a:pt x="123" y="626"/>
                    </a:lnTo>
                    <a:lnTo>
                      <a:pt x="123" y="622"/>
                    </a:lnTo>
                    <a:lnTo>
                      <a:pt x="124" y="618"/>
                    </a:lnTo>
                    <a:lnTo>
                      <a:pt x="126" y="616"/>
                    </a:lnTo>
                    <a:lnTo>
                      <a:pt x="128" y="615"/>
                    </a:lnTo>
                    <a:lnTo>
                      <a:pt x="131" y="615"/>
                    </a:lnTo>
                    <a:lnTo>
                      <a:pt x="134" y="616"/>
                    </a:lnTo>
                    <a:lnTo>
                      <a:pt x="137" y="617"/>
                    </a:lnTo>
                    <a:lnTo>
                      <a:pt x="139" y="618"/>
                    </a:lnTo>
                    <a:lnTo>
                      <a:pt x="140" y="617"/>
                    </a:lnTo>
                    <a:lnTo>
                      <a:pt x="140" y="616"/>
                    </a:lnTo>
                    <a:lnTo>
                      <a:pt x="138" y="614"/>
                    </a:lnTo>
                    <a:lnTo>
                      <a:pt x="135" y="613"/>
                    </a:lnTo>
                    <a:lnTo>
                      <a:pt x="131" y="612"/>
                    </a:lnTo>
                    <a:lnTo>
                      <a:pt x="127" y="612"/>
                    </a:lnTo>
                    <a:lnTo>
                      <a:pt x="124" y="611"/>
                    </a:lnTo>
                    <a:lnTo>
                      <a:pt x="122" y="608"/>
                    </a:lnTo>
                    <a:lnTo>
                      <a:pt x="121" y="597"/>
                    </a:lnTo>
                    <a:lnTo>
                      <a:pt x="121" y="586"/>
                    </a:lnTo>
                    <a:lnTo>
                      <a:pt x="122" y="574"/>
                    </a:lnTo>
                    <a:lnTo>
                      <a:pt x="124" y="562"/>
                    </a:lnTo>
                    <a:lnTo>
                      <a:pt x="124" y="551"/>
                    </a:lnTo>
                    <a:lnTo>
                      <a:pt x="124" y="550"/>
                    </a:lnTo>
                    <a:lnTo>
                      <a:pt x="124" y="551"/>
                    </a:lnTo>
                    <a:lnTo>
                      <a:pt x="123" y="551"/>
                    </a:lnTo>
                    <a:lnTo>
                      <a:pt x="123" y="551"/>
                    </a:lnTo>
                    <a:lnTo>
                      <a:pt x="122" y="551"/>
                    </a:lnTo>
                    <a:lnTo>
                      <a:pt x="128" y="540"/>
                    </a:lnTo>
                    <a:lnTo>
                      <a:pt x="131" y="529"/>
                    </a:lnTo>
                    <a:lnTo>
                      <a:pt x="135" y="511"/>
                    </a:lnTo>
                    <a:lnTo>
                      <a:pt x="138" y="502"/>
                    </a:lnTo>
                    <a:lnTo>
                      <a:pt x="138" y="501"/>
                    </a:lnTo>
                    <a:lnTo>
                      <a:pt x="139" y="500"/>
                    </a:lnTo>
                    <a:lnTo>
                      <a:pt x="141" y="499"/>
                    </a:lnTo>
                    <a:lnTo>
                      <a:pt x="142" y="498"/>
                    </a:lnTo>
                    <a:lnTo>
                      <a:pt x="144" y="496"/>
                    </a:lnTo>
                    <a:lnTo>
                      <a:pt x="145" y="495"/>
                    </a:lnTo>
                    <a:lnTo>
                      <a:pt x="145" y="494"/>
                    </a:lnTo>
                    <a:lnTo>
                      <a:pt x="145" y="492"/>
                    </a:lnTo>
                    <a:lnTo>
                      <a:pt x="146" y="491"/>
                    </a:lnTo>
                    <a:lnTo>
                      <a:pt x="152" y="476"/>
                    </a:lnTo>
                    <a:lnTo>
                      <a:pt x="156" y="469"/>
                    </a:lnTo>
                    <a:lnTo>
                      <a:pt x="160" y="464"/>
                    </a:lnTo>
                    <a:lnTo>
                      <a:pt x="161" y="459"/>
                    </a:lnTo>
                    <a:lnTo>
                      <a:pt x="163" y="450"/>
                    </a:lnTo>
                    <a:lnTo>
                      <a:pt x="164" y="449"/>
                    </a:lnTo>
                    <a:lnTo>
                      <a:pt x="165" y="447"/>
                    </a:lnTo>
                    <a:lnTo>
                      <a:pt x="166" y="446"/>
                    </a:lnTo>
                    <a:lnTo>
                      <a:pt x="168" y="445"/>
                    </a:lnTo>
                    <a:lnTo>
                      <a:pt x="169" y="443"/>
                    </a:lnTo>
                    <a:lnTo>
                      <a:pt x="169" y="442"/>
                    </a:lnTo>
                    <a:lnTo>
                      <a:pt x="169" y="441"/>
                    </a:lnTo>
                    <a:lnTo>
                      <a:pt x="167" y="439"/>
                    </a:lnTo>
                    <a:lnTo>
                      <a:pt x="167" y="438"/>
                    </a:lnTo>
                    <a:lnTo>
                      <a:pt x="167" y="437"/>
                    </a:lnTo>
                    <a:lnTo>
                      <a:pt x="169" y="430"/>
                    </a:lnTo>
                    <a:lnTo>
                      <a:pt x="171" y="425"/>
                    </a:lnTo>
                    <a:lnTo>
                      <a:pt x="175" y="419"/>
                    </a:lnTo>
                    <a:lnTo>
                      <a:pt x="179" y="414"/>
                    </a:lnTo>
                    <a:lnTo>
                      <a:pt x="180" y="414"/>
                    </a:lnTo>
                    <a:lnTo>
                      <a:pt x="183" y="415"/>
                    </a:lnTo>
                    <a:lnTo>
                      <a:pt x="186" y="415"/>
                    </a:lnTo>
                    <a:lnTo>
                      <a:pt x="189" y="416"/>
                    </a:lnTo>
                    <a:lnTo>
                      <a:pt x="192" y="419"/>
                    </a:lnTo>
                    <a:lnTo>
                      <a:pt x="193" y="421"/>
                    </a:lnTo>
                    <a:lnTo>
                      <a:pt x="191" y="424"/>
                    </a:lnTo>
                    <a:lnTo>
                      <a:pt x="188" y="427"/>
                    </a:lnTo>
                    <a:lnTo>
                      <a:pt x="184" y="429"/>
                    </a:lnTo>
                    <a:lnTo>
                      <a:pt x="181" y="433"/>
                    </a:lnTo>
                    <a:lnTo>
                      <a:pt x="180" y="434"/>
                    </a:lnTo>
                    <a:lnTo>
                      <a:pt x="180" y="434"/>
                    </a:lnTo>
                    <a:lnTo>
                      <a:pt x="180" y="435"/>
                    </a:lnTo>
                    <a:lnTo>
                      <a:pt x="180" y="437"/>
                    </a:lnTo>
                    <a:lnTo>
                      <a:pt x="180" y="437"/>
                    </a:lnTo>
                    <a:lnTo>
                      <a:pt x="186" y="433"/>
                    </a:lnTo>
                    <a:lnTo>
                      <a:pt x="192" y="428"/>
                    </a:lnTo>
                    <a:lnTo>
                      <a:pt x="197" y="423"/>
                    </a:lnTo>
                    <a:lnTo>
                      <a:pt x="198" y="420"/>
                    </a:lnTo>
                    <a:lnTo>
                      <a:pt x="198" y="415"/>
                    </a:lnTo>
                    <a:lnTo>
                      <a:pt x="198" y="412"/>
                    </a:lnTo>
                    <a:lnTo>
                      <a:pt x="199" y="406"/>
                    </a:lnTo>
                    <a:lnTo>
                      <a:pt x="200" y="401"/>
                    </a:lnTo>
                    <a:lnTo>
                      <a:pt x="200" y="395"/>
                    </a:lnTo>
                    <a:lnTo>
                      <a:pt x="200" y="395"/>
                    </a:lnTo>
                    <a:lnTo>
                      <a:pt x="197" y="395"/>
                    </a:lnTo>
                    <a:lnTo>
                      <a:pt x="195" y="393"/>
                    </a:lnTo>
                    <a:lnTo>
                      <a:pt x="194" y="392"/>
                    </a:lnTo>
                    <a:lnTo>
                      <a:pt x="194" y="391"/>
                    </a:lnTo>
                    <a:lnTo>
                      <a:pt x="195" y="390"/>
                    </a:lnTo>
                    <a:lnTo>
                      <a:pt x="195" y="389"/>
                    </a:lnTo>
                    <a:lnTo>
                      <a:pt x="195" y="388"/>
                    </a:lnTo>
                    <a:lnTo>
                      <a:pt x="194" y="387"/>
                    </a:lnTo>
                    <a:lnTo>
                      <a:pt x="192" y="386"/>
                    </a:lnTo>
                    <a:lnTo>
                      <a:pt x="189" y="385"/>
                    </a:lnTo>
                    <a:lnTo>
                      <a:pt x="186" y="384"/>
                    </a:lnTo>
                    <a:lnTo>
                      <a:pt x="184" y="382"/>
                    </a:lnTo>
                    <a:lnTo>
                      <a:pt x="184" y="379"/>
                    </a:lnTo>
                    <a:lnTo>
                      <a:pt x="186" y="377"/>
                    </a:lnTo>
                    <a:lnTo>
                      <a:pt x="189" y="375"/>
                    </a:lnTo>
                    <a:lnTo>
                      <a:pt x="191" y="373"/>
                    </a:lnTo>
                    <a:lnTo>
                      <a:pt x="193" y="371"/>
                    </a:lnTo>
                    <a:lnTo>
                      <a:pt x="194" y="369"/>
                    </a:lnTo>
                    <a:lnTo>
                      <a:pt x="194" y="366"/>
                    </a:lnTo>
                    <a:lnTo>
                      <a:pt x="193" y="364"/>
                    </a:lnTo>
                    <a:lnTo>
                      <a:pt x="192" y="363"/>
                    </a:lnTo>
                    <a:lnTo>
                      <a:pt x="191" y="363"/>
                    </a:lnTo>
                    <a:lnTo>
                      <a:pt x="190" y="363"/>
                    </a:lnTo>
                    <a:lnTo>
                      <a:pt x="189" y="365"/>
                    </a:lnTo>
                    <a:lnTo>
                      <a:pt x="188" y="366"/>
                    </a:lnTo>
                    <a:lnTo>
                      <a:pt x="187" y="367"/>
                    </a:lnTo>
                    <a:lnTo>
                      <a:pt x="184" y="370"/>
                    </a:lnTo>
                    <a:lnTo>
                      <a:pt x="182" y="370"/>
                    </a:lnTo>
                    <a:lnTo>
                      <a:pt x="178" y="365"/>
                    </a:lnTo>
                    <a:lnTo>
                      <a:pt x="176" y="363"/>
                    </a:lnTo>
                    <a:lnTo>
                      <a:pt x="171" y="358"/>
                    </a:lnTo>
                    <a:lnTo>
                      <a:pt x="168" y="354"/>
                    </a:lnTo>
                    <a:lnTo>
                      <a:pt x="165" y="349"/>
                    </a:lnTo>
                    <a:lnTo>
                      <a:pt x="165" y="344"/>
                    </a:lnTo>
                    <a:lnTo>
                      <a:pt x="167" y="341"/>
                    </a:lnTo>
                    <a:lnTo>
                      <a:pt x="171" y="337"/>
                    </a:lnTo>
                    <a:lnTo>
                      <a:pt x="175" y="334"/>
                    </a:lnTo>
                    <a:lnTo>
                      <a:pt x="179" y="332"/>
                    </a:lnTo>
                    <a:lnTo>
                      <a:pt x="181" y="331"/>
                    </a:lnTo>
                    <a:lnTo>
                      <a:pt x="184" y="331"/>
                    </a:lnTo>
                    <a:lnTo>
                      <a:pt x="185" y="331"/>
                    </a:lnTo>
                    <a:lnTo>
                      <a:pt x="185" y="331"/>
                    </a:lnTo>
                    <a:lnTo>
                      <a:pt x="182" y="330"/>
                    </a:lnTo>
                    <a:lnTo>
                      <a:pt x="179" y="330"/>
                    </a:lnTo>
                    <a:lnTo>
                      <a:pt x="176" y="329"/>
                    </a:lnTo>
                    <a:lnTo>
                      <a:pt x="173" y="328"/>
                    </a:lnTo>
                    <a:lnTo>
                      <a:pt x="170" y="326"/>
                    </a:lnTo>
                    <a:lnTo>
                      <a:pt x="170" y="325"/>
                    </a:lnTo>
                    <a:lnTo>
                      <a:pt x="173" y="323"/>
                    </a:lnTo>
                    <a:lnTo>
                      <a:pt x="175" y="322"/>
                    </a:lnTo>
                    <a:lnTo>
                      <a:pt x="177" y="320"/>
                    </a:lnTo>
                    <a:lnTo>
                      <a:pt x="179" y="318"/>
                    </a:lnTo>
                    <a:lnTo>
                      <a:pt x="180" y="313"/>
                    </a:lnTo>
                    <a:lnTo>
                      <a:pt x="179" y="309"/>
                    </a:lnTo>
                    <a:lnTo>
                      <a:pt x="178" y="307"/>
                    </a:lnTo>
                    <a:lnTo>
                      <a:pt x="177" y="305"/>
                    </a:lnTo>
                    <a:lnTo>
                      <a:pt x="175" y="304"/>
                    </a:lnTo>
                    <a:lnTo>
                      <a:pt x="173" y="302"/>
                    </a:lnTo>
                    <a:lnTo>
                      <a:pt x="171" y="299"/>
                    </a:lnTo>
                    <a:lnTo>
                      <a:pt x="170" y="296"/>
                    </a:lnTo>
                    <a:lnTo>
                      <a:pt x="170" y="295"/>
                    </a:lnTo>
                    <a:lnTo>
                      <a:pt x="171" y="293"/>
                    </a:lnTo>
                    <a:lnTo>
                      <a:pt x="173" y="291"/>
                    </a:lnTo>
                    <a:lnTo>
                      <a:pt x="172" y="290"/>
                    </a:lnTo>
                    <a:lnTo>
                      <a:pt x="171" y="288"/>
                    </a:lnTo>
                    <a:lnTo>
                      <a:pt x="171" y="287"/>
                    </a:lnTo>
                    <a:lnTo>
                      <a:pt x="171" y="286"/>
                    </a:lnTo>
                    <a:lnTo>
                      <a:pt x="171" y="285"/>
                    </a:lnTo>
                    <a:lnTo>
                      <a:pt x="171" y="284"/>
                    </a:lnTo>
                    <a:lnTo>
                      <a:pt x="172" y="283"/>
                    </a:lnTo>
                    <a:lnTo>
                      <a:pt x="173" y="283"/>
                    </a:lnTo>
                    <a:lnTo>
                      <a:pt x="174" y="282"/>
                    </a:lnTo>
                    <a:lnTo>
                      <a:pt x="174" y="282"/>
                    </a:lnTo>
                    <a:lnTo>
                      <a:pt x="175" y="283"/>
                    </a:lnTo>
                    <a:lnTo>
                      <a:pt x="175" y="288"/>
                    </a:lnTo>
                    <a:lnTo>
                      <a:pt x="175" y="288"/>
                    </a:lnTo>
                    <a:lnTo>
                      <a:pt x="179" y="286"/>
                    </a:lnTo>
                    <a:lnTo>
                      <a:pt x="182" y="282"/>
                    </a:lnTo>
                    <a:lnTo>
                      <a:pt x="185" y="277"/>
                    </a:lnTo>
                    <a:lnTo>
                      <a:pt x="188" y="271"/>
                    </a:lnTo>
                    <a:lnTo>
                      <a:pt x="190" y="267"/>
                    </a:lnTo>
                    <a:lnTo>
                      <a:pt x="191" y="262"/>
                    </a:lnTo>
                    <a:lnTo>
                      <a:pt x="190" y="262"/>
                    </a:lnTo>
                    <a:lnTo>
                      <a:pt x="190" y="263"/>
                    </a:lnTo>
                    <a:lnTo>
                      <a:pt x="188" y="265"/>
                    </a:lnTo>
                    <a:lnTo>
                      <a:pt x="187" y="268"/>
                    </a:lnTo>
                    <a:lnTo>
                      <a:pt x="186" y="271"/>
                    </a:lnTo>
                    <a:lnTo>
                      <a:pt x="184" y="273"/>
                    </a:lnTo>
                    <a:lnTo>
                      <a:pt x="182" y="275"/>
                    </a:lnTo>
                    <a:lnTo>
                      <a:pt x="179" y="278"/>
                    </a:lnTo>
                    <a:lnTo>
                      <a:pt x="176" y="280"/>
                    </a:lnTo>
                    <a:lnTo>
                      <a:pt x="173" y="279"/>
                    </a:lnTo>
                    <a:lnTo>
                      <a:pt x="173" y="277"/>
                    </a:lnTo>
                    <a:lnTo>
                      <a:pt x="174" y="276"/>
                    </a:lnTo>
                    <a:lnTo>
                      <a:pt x="179" y="273"/>
                    </a:lnTo>
                    <a:lnTo>
                      <a:pt x="181" y="271"/>
                    </a:lnTo>
                    <a:lnTo>
                      <a:pt x="182" y="267"/>
                    </a:lnTo>
                    <a:lnTo>
                      <a:pt x="184" y="263"/>
                    </a:lnTo>
                    <a:lnTo>
                      <a:pt x="185" y="260"/>
                    </a:lnTo>
                    <a:lnTo>
                      <a:pt x="184" y="257"/>
                    </a:lnTo>
                    <a:lnTo>
                      <a:pt x="182" y="256"/>
                    </a:lnTo>
                    <a:lnTo>
                      <a:pt x="179" y="257"/>
                    </a:lnTo>
                    <a:lnTo>
                      <a:pt x="176" y="258"/>
                    </a:lnTo>
                    <a:lnTo>
                      <a:pt x="173" y="259"/>
                    </a:lnTo>
                    <a:lnTo>
                      <a:pt x="170" y="258"/>
                    </a:lnTo>
                    <a:lnTo>
                      <a:pt x="170" y="257"/>
                    </a:lnTo>
                    <a:lnTo>
                      <a:pt x="172" y="257"/>
                    </a:lnTo>
                    <a:lnTo>
                      <a:pt x="177" y="256"/>
                    </a:lnTo>
                    <a:lnTo>
                      <a:pt x="180" y="255"/>
                    </a:lnTo>
                    <a:lnTo>
                      <a:pt x="182" y="254"/>
                    </a:lnTo>
                    <a:lnTo>
                      <a:pt x="182" y="251"/>
                    </a:lnTo>
                    <a:lnTo>
                      <a:pt x="180" y="249"/>
                    </a:lnTo>
                    <a:lnTo>
                      <a:pt x="179" y="246"/>
                    </a:lnTo>
                    <a:lnTo>
                      <a:pt x="178" y="244"/>
                    </a:lnTo>
                    <a:lnTo>
                      <a:pt x="179" y="239"/>
                    </a:lnTo>
                    <a:lnTo>
                      <a:pt x="182" y="234"/>
                    </a:lnTo>
                    <a:lnTo>
                      <a:pt x="184" y="229"/>
                    </a:lnTo>
                    <a:lnTo>
                      <a:pt x="183" y="225"/>
                    </a:lnTo>
                    <a:lnTo>
                      <a:pt x="182" y="221"/>
                    </a:lnTo>
                    <a:lnTo>
                      <a:pt x="182" y="217"/>
                    </a:lnTo>
                    <a:lnTo>
                      <a:pt x="183" y="216"/>
                    </a:lnTo>
                    <a:lnTo>
                      <a:pt x="184" y="216"/>
                    </a:lnTo>
                    <a:lnTo>
                      <a:pt x="185" y="215"/>
                    </a:lnTo>
                    <a:lnTo>
                      <a:pt x="186" y="214"/>
                    </a:lnTo>
                    <a:lnTo>
                      <a:pt x="188" y="214"/>
                    </a:lnTo>
                    <a:lnTo>
                      <a:pt x="190" y="213"/>
                    </a:lnTo>
                    <a:lnTo>
                      <a:pt x="190" y="212"/>
                    </a:lnTo>
                    <a:lnTo>
                      <a:pt x="189" y="211"/>
                    </a:lnTo>
                    <a:lnTo>
                      <a:pt x="186" y="211"/>
                    </a:lnTo>
                    <a:lnTo>
                      <a:pt x="182" y="212"/>
                    </a:lnTo>
                    <a:lnTo>
                      <a:pt x="181" y="211"/>
                    </a:lnTo>
                    <a:lnTo>
                      <a:pt x="184" y="204"/>
                    </a:lnTo>
                    <a:lnTo>
                      <a:pt x="186" y="201"/>
                    </a:lnTo>
                    <a:lnTo>
                      <a:pt x="188" y="198"/>
                    </a:lnTo>
                    <a:lnTo>
                      <a:pt x="189" y="195"/>
                    </a:lnTo>
                    <a:lnTo>
                      <a:pt x="190" y="193"/>
                    </a:lnTo>
                    <a:lnTo>
                      <a:pt x="185" y="199"/>
                    </a:lnTo>
                    <a:lnTo>
                      <a:pt x="181" y="206"/>
                    </a:lnTo>
                    <a:lnTo>
                      <a:pt x="176" y="212"/>
                    </a:lnTo>
                    <a:lnTo>
                      <a:pt x="176" y="212"/>
                    </a:lnTo>
                    <a:lnTo>
                      <a:pt x="176" y="212"/>
                    </a:lnTo>
                    <a:lnTo>
                      <a:pt x="176" y="211"/>
                    </a:lnTo>
                    <a:lnTo>
                      <a:pt x="176" y="210"/>
                    </a:lnTo>
                    <a:lnTo>
                      <a:pt x="177" y="209"/>
                    </a:lnTo>
                    <a:lnTo>
                      <a:pt x="177" y="208"/>
                    </a:lnTo>
                    <a:lnTo>
                      <a:pt x="177" y="207"/>
                    </a:lnTo>
                    <a:lnTo>
                      <a:pt x="178" y="205"/>
                    </a:lnTo>
                    <a:lnTo>
                      <a:pt x="179" y="203"/>
                    </a:lnTo>
                    <a:lnTo>
                      <a:pt x="179" y="200"/>
                    </a:lnTo>
                    <a:lnTo>
                      <a:pt x="179" y="198"/>
                    </a:lnTo>
                    <a:lnTo>
                      <a:pt x="179" y="195"/>
                    </a:lnTo>
                    <a:lnTo>
                      <a:pt x="177" y="194"/>
                    </a:lnTo>
                    <a:lnTo>
                      <a:pt x="174" y="194"/>
                    </a:lnTo>
                    <a:lnTo>
                      <a:pt x="173" y="194"/>
                    </a:lnTo>
                    <a:lnTo>
                      <a:pt x="171" y="195"/>
                    </a:lnTo>
                    <a:lnTo>
                      <a:pt x="170" y="197"/>
                    </a:lnTo>
                    <a:lnTo>
                      <a:pt x="170" y="198"/>
                    </a:lnTo>
                    <a:lnTo>
                      <a:pt x="170" y="198"/>
                    </a:lnTo>
                    <a:lnTo>
                      <a:pt x="173" y="198"/>
                    </a:lnTo>
                    <a:lnTo>
                      <a:pt x="174" y="199"/>
                    </a:lnTo>
                    <a:lnTo>
                      <a:pt x="174" y="202"/>
                    </a:lnTo>
                    <a:lnTo>
                      <a:pt x="174" y="204"/>
                    </a:lnTo>
                    <a:lnTo>
                      <a:pt x="173" y="206"/>
                    </a:lnTo>
                    <a:lnTo>
                      <a:pt x="171" y="207"/>
                    </a:lnTo>
                    <a:lnTo>
                      <a:pt x="167" y="206"/>
                    </a:lnTo>
                    <a:lnTo>
                      <a:pt x="165" y="204"/>
                    </a:lnTo>
                    <a:lnTo>
                      <a:pt x="164" y="200"/>
                    </a:lnTo>
                    <a:lnTo>
                      <a:pt x="164" y="196"/>
                    </a:lnTo>
                    <a:lnTo>
                      <a:pt x="165" y="191"/>
                    </a:lnTo>
                    <a:lnTo>
                      <a:pt x="166" y="186"/>
                    </a:lnTo>
                    <a:lnTo>
                      <a:pt x="168" y="181"/>
                    </a:lnTo>
                    <a:lnTo>
                      <a:pt x="169" y="178"/>
                    </a:lnTo>
                    <a:lnTo>
                      <a:pt x="170" y="175"/>
                    </a:lnTo>
                    <a:lnTo>
                      <a:pt x="170" y="173"/>
                    </a:lnTo>
                    <a:lnTo>
                      <a:pt x="169" y="172"/>
                    </a:lnTo>
                    <a:lnTo>
                      <a:pt x="167" y="172"/>
                    </a:lnTo>
                    <a:lnTo>
                      <a:pt x="165" y="174"/>
                    </a:lnTo>
                    <a:lnTo>
                      <a:pt x="163" y="175"/>
                    </a:lnTo>
                    <a:lnTo>
                      <a:pt x="161" y="175"/>
                    </a:lnTo>
                    <a:lnTo>
                      <a:pt x="160" y="174"/>
                    </a:lnTo>
                    <a:lnTo>
                      <a:pt x="159" y="173"/>
                    </a:lnTo>
                    <a:lnTo>
                      <a:pt x="157" y="172"/>
                    </a:lnTo>
                    <a:lnTo>
                      <a:pt x="157" y="171"/>
                    </a:lnTo>
                    <a:lnTo>
                      <a:pt x="156" y="169"/>
                    </a:lnTo>
                    <a:lnTo>
                      <a:pt x="157" y="168"/>
                    </a:lnTo>
                    <a:lnTo>
                      <a:pt x="160" y="167"/>
                    </a:lnTo>
                    <a:lnTo>
                      <a:pt x="160" y="167"/>
                    </a:lnTo>
                    <a:lnTo>
                      <a:pt x="161" y="166"/>
                    </a:lnTo>
                    <a:lnTo>
                      <a:pt x="160" y="166"/>
                    </a:lnTo>
                    <a:lnTo>
                      <a:pt x="156" y="163"/>
                    </a:lnTo>
                    <a:lnTo>
                      <a:pt x="152" y="162"/>
                    </a:lnTo>
                    <a:lnTo>
                      <a:pt x="148" y="161"/>
                    </a:lnTo>
                    <a:lnTo>
                      <a:pt x="143" y="159"/>
                    </a:lnTo>
                    <a:lnTo>
                      <a:pt x="142" y="157"/>
                    </a:lnTo>
                    <a:lnTo>
                      <a:pt x="142" y="155"/>
                    </a:lnTo>
                    <a:lnTo>
                      <a:pt x="143" y="153"/>
                    </a:lnTo>
                    <a:lnTo>
                      <a:pt x="145" y="152"/>
                    </a:lnTo>
                    <a:lnTo>
                      <a:pt x="147" y="151"/>
                    </a:lnTo>
                    <a:lnTo>
                      <a:pt x="148" y="150"/>
                    </a:lnTo>
                    <a:lnTo>
                      <a:pt x="149" y="150"/>
                    </a:lnTo>
                    <a:lnTo>
                      <a:pt x="150" y="150"/>
                    </a:lnTo>
                    <a:lnTo>
                      <a:pt x="151" y="149"/>
                    </a:lnTo>
                    <a:lnTo>
                      <a:pt x="151" y="148"/>
                    </a:lnTo>
                    <a:lnTo>
                      <a:pt x="147" y="144"/>
                    </a:lnTo>
                    <a:lnTo>
                      <a:pt x="142" y="140"/>
                    </a:lnTo>
                    <a:lnTo>
                      <a:pt x="137" y="137"/>
                    </a:lnTo>
                    <a:lnTo>
                      <a:pt x="132" y="135"/>
                    </a:lnTo>
                    <a:lnTo>
                      <a:pt x="132" y="135"/>
                    </a:lnTo>
                    <a:lnTo>
                      <a:pt x="132" y="135"/>
                    </a:lnTo>
                    <a:lnTo>
                      <a:pt x="132" y="136"/>
                    </a:lnTo>
                    <a:lnTo>
                      <a:pt x="132" y="136"/>
                    </a:lnTo>
                    <a:lnTo>
                      <a:pt x="133" y="137"/>
                    </a:lnTo>
                    <a:lnTo>
                      <a:pt x="133" y="138"/>
                    </a:lnTo>
                    <a:lnTo>
                      <a:pt x="132" y="138"/>
                    </a:lnTo>
                    <a:lnTo>
                      <a:pt x="131" y="139"/>
                    </a:lnTo>
                    <a:lnTo>
                      <a:pt x="122" y="139"/>
                    </a:lnTo>
                    <a:lnTo>
                      <a:pt x="116" y="139"/>
                    </a:lnTo>
                    <a:lnTo>
                      <a:pt x="110" y="139"/>
                    </a:lnTo>
                    <a:lnTo>
                      <a:pt x="105" y="137"/>
                    </a:lnTo>
                    <a:lnTo>
                      <a:pt x="104" y="136"/>
                    </a:lnTo>
                    <a:lnTo>
                      <a:pt x="106" y="135"/>
                    </a:lnTo>
                    <a:lnTo>
                      <a:pt x="110" y="134"/>
                    </a:lnTo>
                    <a:lnTo>
                      <a:pt x="113" y="133"/>
                    </a:lnTo>
                    <a:lnTo>
                      <a:pt x="116" y="131"/>
                    </a:lnTo>
                    <a:lnTo>
                      <a:pt x="118" y="130"/>
                    </a:lnTo>
                    <a:lnTo>
                      <a:pt x="118" y="129"/>
                    </a:lnTo>
                    <a:lnTo>
                      <a:pt x="111" y="130"/>
                    </a:lnTo>
                    <a:lnTo>
                      <a:pt x="105" y="131"/>
                    </a:lnTo>
                    <a:lnTo>
                      <a:pt x="98" y="134"/>
                    </a:lnTo>
                    <a:lnTo>
                      <a:pt x="93" y="138"/>
                    </a:lnTo>
                    <a:lnTo>
                      <a:pt x="89" y="140"/>
                    </a:lnTo>
                    <a:lnTo>
                      <a:pt x="86" y="143"/>
                    </a:lnTo>
                    <a:lnTo>
                      <a:pt x="84" y="145"/>
                    </a:lnTo>
                    <a:lnTo>
                      <a:pt x="81" y="146"/>
                    </a:lnTo>
                    <a:lnTo>
                      <a:pt x="78" y="148"/>
                    </a:lnTo>
                    <a:lnTo>
                      <a:pt x="72" y="149"/>
                    </a:lnTo>
                    <a:lnTo>
                      <a:pt x="72" y="149"/>
                    </a:lnTo>
                    <a:lnTo>
                      <a:pt x="72" y="148"/>
                    </a:lnTo>
                    <a:lnTo>
                      <a:pt x="73" y="148"/>
                    </a:lnTo>
                    <a:lnTo>
                      <a:pt x="73" y="147"/>
                    </a:lnTo>
                    <a:lnTo>
                      <a:pt x="61" y="151"/>
                    </a:lnTo>
                    <a:lnTo>
                      <a:pt x="49" y="155"/>
                    </a:lnTo>
                    <a:lnTo>
                      <a:pt x="47" y="154"/>
                    </a:lnTo>
                    <a:lnTo>
                      <a:pt x="47" y="153"/>
                    </a:lnTo>
                    <a:lnTo>
                      <a:pt x="46" y="153"/>
                    </a:lnTo>
                    <a:lnTo>
                      <a:pt x="45" y="153"/>
                    </a:lnTo>
                    <a:lnTo>
                      <a:pt x="40" y="155"/>
                    </a:lnTo>
                    <a:lnTo>
                      <a:pt x="35" y="158"/>
                    </a:lnTo>
                    <a:lnTo>
                      <a:pt x="30" y="160"/>
                    </a:lnTo>
                    <a:lnTo>
                      <a:pt x="31" y="159"/>
                    </a:lnTo>
                    <a:lnTo>
                      <a:pt x="32" y="158"/>
                    </a:lnTo>
                    <a:lnTo>
                      <a:pt x="33" y="158"/>
                    </a:lnTo>
                    <a:lnTo>
                      <a:pt x="33" y="157"/>
                    </a:lnTo>
                    <a:lnTo>
                      <a:pt x="22" y="156"/>
                    </a:lnTo>
                    <a:lnTo>
                      <a:pt x="11" y="156"/>
                    </a:lnTo>
                    <a:lnTo>
                      <a:pt x="1" y="154"/>
                    </a:lnTo>
                    <a:lnTo>
                      <a:pt x="0" y="154"/>
                    </a:lnTo>
                    <a:lnTo>
                      <a:pt x="0" y="153"/>
                    </a:lnTo>
                    <a:lnTo>
                      <a:pt x="1" y="153"/>
                    </a:lnTo>
                    <a:lnTo>
                      <a:pt x="2" y="152"/>
                    </a:lnTo>
                    <a:lnTo>
                      <a:pt x="5" y="150"/>
                    </a:lnTo>
                    <a:lnTo>
                      <a:pt x="5" y="150"/>
                    </a:lnTo>
                    <a:lnTo>
                      <a:pt x="11" y="152"/>
                    </a:lnTo>
                    <a:lnTo>
                      <a:pt x="16" y="154"/>
                    </a:lnTo>
                    <a:lnTo>
                      <a:pt x="22" y="155"/>
                    </a:lnTo>
                    <a:lnTo>
                      <a:pt x="24" y="154"/>
                    </a:lnTo>
                    <a:lnTo>
                      <a:pt x="25" y="153"/>
                    </a:lnTo>
                    <a:lnTo>
                      <a:pt x="25" y="152"/>
                    </a:lnTo>
                    <a:lnTo>
                      <a:pt x="26" y="150"/>
                    </a:lnTo>
                    <a:lnTo>
                      <a:pt x="27" y="149"/>
                    </a:lnTo>
                    <a:lnTo>
                      <a:pt x="28" y="149"/>
                    </a:lnTo>
                    <a:lnTo>
                      <a:pt x="31" y="148"/>
                    </a:lnTo>
                    <a:lnTo>
                      <a:pt x="35" y="148"/>
                    </a:lnTo>
                    <a:lnTo>
                      <a:pt x="41" y="147"/>
                    </a:lnTo>
                    <a:lnTo>
                      <a:pt x="47" y="146"/>
                    </a:lnTo>
                    <a:lnTo>
                      <a:pt x="52" y="146"/>
                    </a:lnTo>
                    <a:lnTo>
                      <a:pt x="54" y="145"/>
                    </a:lnTo>
                    <a:lnTo>
                      <a:pt x="55" y="144"/>
                    </a:lnTo>
                    <a:lnTo>
                      <a:pt x="56" y="143"/>
                    </a:lnTo>
                    <a:lnTo>
                      <a:pt x="60" y="138"/>
                    </a:lnTo>
                    <a:lnTo>
                      <a:pt x="61" y="137"/>
                    </a:lnTo>
                    <a:lnTo>
                      <a:pt x="62" y="137"/>
                    </a:lnTo>
                    <a:lnTo>
                      <a:pt x="63" y="138"/>
                    </a:lnTo>
                    <a:lnTo>
                      <a:pt x="65" y="137"/>
                    </a:lnTo>
                    <a:lnTo>
                      <a:pt x="65" y="135"/>
                    </a:lnTo>
                    <a:lnTo>
                      <a:pt x="65" y="134"/>
                    </a:lnTo>
                    <a:lnTo>
                      <a:pt x="66" y="134"/>
                    </a:lnTo>
                    <a:lnTo>
                      <a:pt x="68" y="133"/>
                    </a:lnTo>
                    <a:lnTo>
                      <a:pt x="72" y="132"/>
                    </a:lnTo>
                    <a:lnTo>
                      <a:pt x="75" y="131"/>
                    </a:lnTo>
                    <a:lnTo>
                      <a:pt x="78" y="130"/>
                    </a:lnTo>
                    <a:lnTo>
                      <a:pt x="79" y="128"/>
                    </a:lnTo>
                    <a:lnTo>
                      <a:pt x="78" y="125"/>
                    </a:lnTo>
                    <a:lnTo>
                      <a:pt x="75" y="123"/>
                    </a:lnTo>
                    <a:lnTo>
                      <a:pt x="72" y="122"/>
                    </a:lnTo>
                    <a:lnTo>
                      <a:pt x="68" y="120"/>
                    </a:lnTo>
                    <a:lnTo>
                      <a:pt x="65" y="119"/>
                    </a:lnTo>
                    <a:lnTo>
                      <a:pt x="63" y="118"/>
                    </a:lnTo>
                    <a:lnTo>
                      <a:pt x="60" y="117"/>
                    </a:lnTo>
                    <a:lnTo>
                      <a:pt x="58" y="116"/>
                    </a:lnTo>
                    <a:lnTo>
                      <a:pt x="57" y="114"/>
                    </a:lnTo>
                    <a:lnTo>
                      <a:pt x="57" y="113"/>
                    </a:lnTo>
                    <a:lnTo>
                      <a:pt x="58" y="112"/>
                    </a:lnTo>
                    <a:lnTo>
                      <a:pt x="59" y="112"/>
                    </a:lnTo>
                    <a:lnTo>
                      <a:pt x="60" y="112"/>
                    </a:lnTo>
                    <a:lnTo>
                      <a:pt x="61" y="112"/>
                    </a:lnTo>
                    <a:lnTo>
                      <a:pt x="63" y="111"/>
                    </a:lnTo>
                    <a:lnTo>
                      <a:pt x="64" y="111"/>
                    </a:lnTo>
                    <a:lnTo>
                      <a:pt x="65" y="111"/>
                    </a:lnTo>
                    <a:lnTo>
                      <a:pt x="65" y="109"/>
                    </a:lnTo>
                    <a:lnTo>
                      <a:pt x="71" y="102"/>
                    </a:lnTo>
                    <a:lnTo>
                      <a:pt x="79" y="96"/>
                    </a:lnTo>
                    <a:lnTo>
                      <a:pt x="76" y="97"/>
                    </a:lnTo>
                    <a:lnTo>
                      <a:pt x="73" y="97"/>
                    </a:lnTo>
                    <a:lnTo>
                      <a:pt x="70" y="96"/>
                    </a:lnTo>
                    <a:lnTo>
                      <a:pt x="69" y="93"/>
                    </a:lnTo>
                    <a:lnTo>
                      <a:pt x="70" y="91"/>
                    </a:lnTo>
                    <a:lnTo>
                      <a:pt x="72" y="88"/>
                    </a:lnTo>
                    <a:lnTo>
                      <a:pt x="75" y="84"/>
                    </a:lnTo>
                    <a:lnTo>
                      <a:pt x="78" y="82"/>
                    </a:lnTo>
                    <a:lnTo>
                      <a:pt x="80" y="82"/>
                    </a:lnTo>
                    <a:lnTo>
                      <a:pt x="82" y="83"/>
                    </a:lnTo>
                    <a:lnTo>
                      <a:pt x="84" y="84"/>
                    </a:lnTo>
                    <a:lnTo>
                      <a:pt x="87" y="84"/>
                    </a:lnTo>
                    <a:lnTo>
                      <a:pt x="90" y="82"/>
                    </a:lnTo>
                    <a:lnTo>
                      <a:pt x="91" y="78"/>
                    </a:lnTo>
                    <a:lnTo>
                      <a:pt x="92" y="74"/>
                    </a:lnTo>
                    <a:lnTo>
                      <a:pt x="92" y="73"/>
                    </a:lnTo>
                    <a:lnTo>
                      <a:pt x="92" y="71"/>
                    </a:lnTo>
                    <a:lnTo>
                      <a:pt x="92" y="69"/>
                    </a:lnTo>
                    <a:lnTo>
                      <a:pt x="92" y="69"/>
                    </a:lnTo>
                    <a:lnTo>
                      <a:pt x="97" y="66"/>
                    </a:lnTo>
                    <a:lnTo>
                      <a:pt x="103" y="64"/>
                    </a:lnTo>
                    <a:lnTo>
                      <a:pt x="108" y="63"/>
                    </a:lnTo>
                    <a:lnTo>
                      <a:pt x="112" y="61"/>
                    </a:lnTo>
                    <a:lnTo>
                      <a:pt x="116" y="59"/>
                    </a:lnTo>
                    <a:lnTo>
                      <a:pt x="120" y="58"/>
                    </a:lnTo>
                    <a:lnTo>
                      <a:pt x="124" y="59"/>
                    </a:lnTo>
                    <a:lnTo>
                      <a:pt x="127" y="61"/>
                    </a:lnTo>
                    <a:lnTo>
                      <a:pt x="128" y="63"/>
                    </a:lnTo>
                    <a:lnTo>
                      <a:pt x="130" y="64"/>
                    </a:lnTo>
                    <a:lnTo>
                      <a:pt x="132" y="65"/>
                    </a:lnTo>
                    <a:lnTo>
                      <a:pt x="134" y="65"/>
                    </a:lnTo>
                    <a:lnTo>
                      <a:pt x="137" y="63"/>
                    </a:lnTo>
                    <a:lnTo>
                      <a:pt x="139" y="61"/>
                    </a:lnTo>
                    <a:lnTo>
                      <a:pt x="142" y="56"/>
                    </a:lnTo>
                    <a:lnTo>
                      <a:pt x="143" y="55"/>
                    </a:lnTo>
                    <a:lnTo>
                      <a:pt x="146" y="54"/>
                    </a:lnTo>
                    <a:lnTo>
                      <a:pt x="149" y="53"/>
                    </a:lnTo>
                    <a:lnTo>
                      <a:pt x="151" y="53"/>
                    </a:lnTo>
                    <a:lnTo>
                      <a:pt x="153" y="52"/>
                    </a:lnTo>
                    <a:lnTo>
                      <a:pt x="153" y="51"/>
                    </a:lnTo>
                    <a:lnTo>
                      <a:pt x="151" y="50"/>
                    </a:lnTo>
                    <a:lnTo>
                      <a:pt x="148" y="51"/>
                    </a:lnTo>
                    <a:lnTo>
                      <a:pt x="145" y="52"/>
                    </a:lnTo>
                    <a:lnTo>
                      <a:pt x="142" y="52"/>
                    </a:lnTo>
                    <a:lnTo>
                      <a:pt x="140" y="52"/>
                    </a:lnTo>
                    <a:lnTo>
                      <a:pt x="137" y="49"/>
                    </a:lnTo>
                    <a:lnTo>
                      <a:pt x="137" y="44"/>
                    </a:lnTo>
                    <a:lnTo>
                      <a:pt x="138" y="40"/>
                    </a:lnTo>
                    <a:lnTo>
                      <a:pt x="141" y="36"/>
                    </a:lnTo>
                    <a:lnTo>
                      <a:pt x="144" y="32"/>
                    </a:lnTo>
                    <a:lnTo>
                      <a:pt x="147" y="28"/>
                    </a:lnTo>
                    <a:lnTo>
                      <a:pt x="150" y="26"/>
                    </a:lnTo>
                    <a:lnTo>
                      <a:pt x="152" y="24"/>
                    </a:lnTo>
                    <a:lnTo>
                      <a:pt x="158" y="22"/>
                    </a:lnTo>
                    <a:lnTo>
                      <a:pt x="162" y="20"/>
                    </a:lnTo>
                    <a:lnTo>
                      <a:pt x="165" y="20"/>
                    </a:lnTo>
                    <a:lnTo>
                      <a:pt x="166" y="21"/>
                    </a:lnTo>
                    <a:lnTo>
                      <a:pt x="166" y="22"/>
                    </a:lnTo>
                    <a:lnTo>
                      <a:pt x="166" y="24"/>
                    </a:lnTo>
                    <a:lnTo>
                      <a:pt x="165" y="26"/>
                    </a:lnTo>
                    <a:lnTo>
                      <a:pt x="163" y="32"/>
                    </a:lnTo>
                    <a:lnTo>
                      <a:pt x="163" y="36"/>
                    </a:lnTo>
                    <a:lnTo>
                      <a:pt x="165" y="38"/>
                    </a:lnTo>
                    <a:lnTo>
                      <a:pt x="167" y="39"/>
                    </a:lnTo>
                    <a:lnTo>
                      <a:pt x="170" y="38"/>
                    </a:lnTo>
                    <a:lnTo>
                      <a:pt x="173" y="35"/>
                    </a:lnTo>
                    <a:lnTo>
                      <a:pt x="175" y="32"/>
                    </a:lnTo>
                    <a:lnTo>
                      <a:pt x="178" y="29"/>
                    </a:lnTo>
                    <a:lnTo>
                      <a:pt x="181" y="28"/>
                    </a:lnTo>
                    <a:lnTo>
                      <a:pt x="182" y="28"/>
                    </a:lnTo>
                    <a:lnTo>
                      <a:pt x="182" y="27"/>
                    </a:lnTo>
                    <a:lnTo>
                      <a:pt x="182" y="27"/>
                    </a:lnTo>
                    <a:lnTo>
                      <a:pt x="184" y="27"/>
                    </a:lnTo>
                    <a:lnTo>
                      <a:pt x="184" y="26"/>
                    </a:lnTo>
                    <a:lnTo>
                      <a:pt x="185" y="26"/>
                    </a:lnTo>
                    <a:lnTo>
                      <a:pt x="188" y="22"/>
                    </a:lnTo>
                    <a:lnTo>
                      <a:pt x="189" y="19"/>
                    </a:lnTo>
                    <a:lnTo>
                      <a:pt x="191" y="12"/>
                    </a:lnTo>
                    <a:lnTo>
                      <a:pt x="193" y="9"/>
                    </a:lnTo>
                    <a:lnTo>
                      <a:pt x="196" y="5"/>
                    </a:lnTo>
                    <a:lnTo>
                      <a:pt x="200" y="2"/>
                    </a:lnTo>
                    <a:lnTo>
                      <a:pt x="203" y="1"/>
                    </a:lnTo>
                    <a:lnTo>
                      <a:pt x="205" y="1"/>
                    </a:lnTo>
                    <a:lnTo>
                      <a:pt x="206" y="2"/>
                    </a:lnTo>
                    <a:lnTo>
                      <a:pt x="210" y="5"/>
                    </a:lnTo>
                    <a:lnTo>
                      <a:pt x="213" y="6"/>
                    </a:lnTo>
                    <a:lnTo>
                      <a:pt x="217" y="6"/>
                    </a:lnTo>
                    <a:lnTo>
                      <a:pt x="222" y="5"/>
                    </a:lnTo>
                    <a:lnTo>
                      <a:pt x="226" y="2"/>
                    </a:lnTo>
                    <a:lnTo>
                      <a:pt x="232"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163"/>
              <p:cNvSpPr>
                <a:spLocks/>
              </p:cNvSpPr>
              <p:nvPr/>
            </p:nvSpPr>
            <p:spPr bwMode="auto">
              <a:xfrm>
                <a:off x="5249862" y="3517900"/>
                <a:ext cx="1588" cy="1588"/>
              </a:xfrm>
              <a:custGeom>
                <a:avLst/>
                <a:gdLst/>
                <a:ahLst/>
                <a:cxnLst>
                  <a:cxn ang="0">
                    <a:pos x="1" y="0"/>
                  </a:cxn>
                  <a:cxn ang="0">
                    <a:pos x="1" y="0"/>
                  </a:cxn>
                  <a:cxn ang="0">
                    <a:pos x="1" y="0"/>
                  </a:cxn>
                  <a:cxn ang="0">
                    <a:pos x="0" y="0"/>
                  </a:cxn>
                  <a:cxn ang="0">
                    <a:pos x="1" y="0"/>
                  </a:cxn>
                </a:cxnLst>
                <a:rect l="0" t="0" r="r" b="b"/>
                <a:pathLst>
                  <a:path w="1">
                    <a:moveTo>
                      <a:pt x="1" y="0"/>
                    </a:moveTo>
                    <a:lnTo>
                      <a:pt x="1" y="0"/>
                    </a:lnTo>
                    <a:lnTo>
                      <a:pt x="1" y="0"/>
                    </a:lnTo>
                    <a:lnTo>
                      <a:pt x="0" y="0"/>
                    </a:lnTo>
                    <a:lnTo>
                      <a:pt x="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164"/>
              <p:cNvSpPr>
                <a:spLocks/>
              </p:cNvSpPr>
              <p:nvPr/>
            </p:nvSpPr>
            <p:spPr bwMode="auto">
              <a:xfrm>
                <a:off x="5008562" y="2438400"/>
                <a:ext cx="95250" cy="131763"/>
              </a:xfrm>
              <a:custGeom>
                <a:avLst/>
                <a:gdLst/>
                <a:ahLst/>
                <a:cxnLst>
                  <a:cxn ang="0">
                    <a:pos x="52" y="5"/>
                  </a:cxn>
                  <a:cxn ang="0">
                    <a:pos x="60" y="14"/>
                  </a:cxn>
                  <a:cxn ang="0">
                    <a:pos x="59" y="19"/>
                  </a:cxn>
                  <a:cxn ang="0">
                    <a:pos x="53" y="25"/>
                  </a:cxn>
                  <a:cxn ang="0">
                    <a:pos x="48" y="28"/>
                  </a:cxn>
                  <a:cxn ang="0">
                    <a:pos x="49" y="28"/>
                  </a:cxn>
                  <a:cxn ang="0">
                    <a:pos x="53" y="30"/>
                  </a:cxn>
                  <a:cxn ang="0">
                    <a:pos x="54" y="31"/>
                  </a:cxn>
                  <a:cxn ang="0">
                    <a:pos x="51" y="34"/>
                  </a:cxn>
                  <a:cxn ang="0">
                    <a:pos x="46" y="36"/>
                  </a:cxn>
                  <a:cxn ang="0">
                    <a:pos x="40" y="44"/>
                  </a:cxn>
                  <a:cxn ang="0">
                    <a:pos x="35" y="50"/>
                  </a:cxn>
                  <a:cxn ang="0">
                    <a:pos x="28" y="52"/>
                  </a:cxn>
                  <a:cxn ang="0">
                    <a:pos x="28" y="54"/>
                  </a:cxn>
                  <a:cxn ang="0">
                    <a:pos x="30" y="55"/>
                  </a:cxn>
                  <a:cxn ang="0">
                    <a:pos x="30" y="56"/>
                  </a:cxn>
                  <a:cxn ang="0">
                    <a:pos x="28" y="57"/>
                  </a:cxn>
                  <a:cxn ang="0">
                    <a:pos x="26" y="54"/>
                  </a:cxn>
                  <a:cxn ang="0">
                    <a:pos x="24" y="52"/>
                  </a:cxn>
                  <a:cxn ang="0">
                    <a:pos x="21" y="57"/>
                  </a:cxn>
                  <a:cxn ang="0">
                    <a:pos x="19" y="73"/>
                  </a:cxn>
                  <a:cxn ang="0">
                    <a:pos x="15" y="82"/>
                  </a:cxn>
                  <a:cxn ang="0">
                    <a:pos x="10" y="82"/>
                  </a:cxn>
                  <a:cxn ang="0">
                    <a:pos x="2" y="74"/>
                  </a:cxn>
                  <a:cxn ang="0">
                    <a:pos x="0" y="67"/>
                  </a:cxn>
                  <a:cxn ang="0">
                    <a:pos x="4" y="60"/>
                  </a:cxn>
                  <a:cxn ang="0">
                    <a:pos x="11" y="48"/>
                  </a:cxn>
                  <a:cxn ang="0">
                    <a:pos x="16" y="42"/>
                  </a:cxn>
                  <a:cxn ang="0">
                    <a:pos x="25" y="41"/>
                  </a:cxn>
                  <a:cxn ang="0">
                    <a:pos x="26" y="39"/>
                  </a:cxn>
                  <a:cxn ang="0">
                    <a:pos x="16" y="31"/>
                  </a:cxn>
                  <a:cxn ang="0">
                    <a:pos x="18" y="31"/>
                  </a:cxn>
                  <a:cxn ang="0">
                    <a:pos x="26" y="33"/>
                  </a:cxn>
                  <a:cxn ang="0">
                    <a:pos x="32" y="34"/>
                  </a:cxn>
                  <a:cxn ang="0">
                    <a:pos x="33" y="33"/>
                  </a:cxn>
                  <a:cxn ang="0">
                    <a:pos x="30" y="31"/>
                  </a:cxn>
                  <a:cxn ang="0">
                    <a:pos x="29" y="28"/>
                  </a:cxn>
                  <a:cxn ang="0">
                    <a:pos x="33" y="25"/>
                  </a:cxn>
                  <a:cxn ang="0">
                    <a:pos x="42" y="24"/>
                  </a:cxn>
                  <a:cxn ang="0">
                    <a:pos x="44" y="23"/>
                  </a:cxn>
                  <a:cxn ang="0">
                    <a:pos x="41" y="20"/>
                  </a:cxn>
                  <a:cxn ang="0">
                    <a:pos x="42" y="15"/>
                  </a:cxn>
                  <a:cxn ang="0">
                    <a:pos x="47" y="0"/>
                  </a:cxn>
                </a:cxnLst>
                <a:rect l="0" t="0" r="r" b="b"/>
                <a:pathLst>
                  <a:path w="60" h="83">
                    <a:moveTo>
                      <a:pt x="47" y="0"/>
                    </a:moveTo>
                    <a:lnTo>
                      <a:pt x="52" y="5"/>
                    </a:lnTo>
                    <a:lnTo>
                      <a:pt x="57" y="9"/>
                    </a:lnTo>
                    <a:lnTo>
                      <a:pt x="60" y="14"/>
                    </a:lnTo>
                    <a:lnTo>
                      <a:pt x="60" y="16"/>
                    </a:lnTo>
                    <a:lnTo>
                      <a:pt x="59" y="19"/>
                    </a:lnTo>
                    <a:lnTo>
                      <a:pt x="56" y="22"/>
                    </a:lnTo>
                    <a:lnTo>
                      <a:pt x="53" y="25"/>
                    </a:lnTo>
                    <a:lnTo>
                      <a:pt x="50" y="27"/>
                    </a:lnTo>
                    <a:lnTo>
                      <a:pt x="48" y="28"/>
                    </a:lnTo>
                    <a:lnTo>
                      <a:pt x="48" y="28"/>
                    </a:lnTo>
                    <a:lnTo>
                      <a:pt x="49" y="28"/>
                    </a:lnTo>
                    <a:lnTo>
                      <a:pt x="51" y="29"/>
                    </a:lnTo>
                    <a:lnTo>
                      <a:pt x="53" y="30"/>
                    </a:lnTo>
                    <a:lnTo>
                      <a:pt x="54" y="30"/>
                    </a:lnTo>
                    <a:lnTo>
                      <a:pt x="54" y="31"/>
                    </a:lnTo>
                    <a:lnTo>
                      <a:pt x="53" y="32"/>
                    </a:lnTo>
                    <a:lnTo>
                      <a:pt x="51" y="34"/>
                    </a:lnTo>
                    <a:lnTo>
                      <a:pt x="48" y="35"/>
                    </a:lnTo>
                    <a:lnTo>
                      <a:pt x="46" y="36"/>
                    </a:lnTo>
                    <a:lnTo>
                      <a:pt x="43" y="40"/>
                    </a:lnTo>
                    <a:lnTo>
                      <a:pt x="40" y="44"/>
                    </a:lnTo>
                    <a:lnTo>
                      <a:pt x="37" y="49"/>
                    </a:lnTo>
                    <a:lnTo>
                      <a:pt x="35" y="50"/>
                    </a:lnTo>
                    <a:lnTo>
                      <a:pt x="30" y="51"/>
                    </a:lnTo>
                    <a:lnTo>
                      <a:pt x="28" y="52"/>
                    </a:lnTo>
                    <a:lnTo>
                      <a:pt x="28" y="53"/>
                    </a:lnTo>
                    <a:lnTo>
                      <a:pt x="28" y="54"/>
                    </a:lnTo>
                    <a:lnTo>
                      <a:pt x="29" y="54"/>
                    </a:lnTo>
                    <a:lnTo>
                      <a:pt x="30" y="55"/>
                    </a:lnTo>
                    <a:lnTo>
                      <a:pt x="30" y="56"/>
                    </a:lnTo>
                    <a:lnTo>
                      <a:pt x="30" y="56"/>
                    </a:lnTo>
                    <a:lnTo>
                      <a:pt x="30" y="57"/>
                    </a:lnTo>
                    <a:lnTo>
                      <a:pt x="28" y="57"/>
                    </a:lnTo>
                    <a:lnTo>
                      <a:pt x="27" y="56"/>
                    </a:lnTo>
                    <a:lnTo>
                      <a:pt x="26" y="54"/>
                    </a:lnTo>
                    <a:lnTo>
                      <a:pt x="25" y="53"/>
                    </a:lnTo>
                    <a:lnTo>
                      <a:pt x="24" y="52"/>
                    </a:lnTo>
                    <a:lnTo>
                      <a:pt x="23" y="53"/>
                    </a:lnTo>
                    <a:lnTo>
                      <a:pt x="21" y="57"/>
                    </a:lnTo>
                    <a:lnTo>
                      <a:pt x="19" y="67"/>
                    </a:lnTo>
                    <a:lnTo>
                      <a:pt x="19" y="73"/>
                    </a:lnTo>
                    <a:lnTo>
                      <a:pt x="18" y="78"/>
                    </a:lnTo>
                    <a:lnTo>
                      <a:pt x="15" y="82"/>
                    </a:lnTo>
                    <a:lnTo>
                      <a:pt x="13" y="83"/>
                    </a:lnTo>
                    <a:lnTo>
                      <a:pt x="10" y="82"/>
                    </a:lnTo>
                    <a:lnTo>
                      <a:pt x="7" y="80"/>
                    </a:lnTo>
                    <a:lnTo>
                      <a:pt x="2" y="74"/>
                    </a:lnTo>
                    <a:lnTo>
                      <a:pt x="1" y="70"/>
                    </a:lnTo>
                    <a:lnTo>
                      <a:pt x="0" y="67"/>
                    </a:lnTo>
                    <a:lnTo>
                      <a:pt x="2" y="63"/>
                    </a:lnTo>
                    <a:lnTo>
                      <a:pt x="4" y="60"/>
                    </a:lnTo>
                    <a:lnTo>
                      <a:pt x="6" y="57"/>
                    </a:lnTo>
                    <a:lnTo>
                      <a:pt x="11" y="48"/>
                    </a:lnTo>
                    <a:lnTo>
                      <a:pt x="14" y="43"/>
                    </a:lnTo>
                    <a:lnTo>
                      <a:pt x="16" y="42"/>
                    </a:lnTo>
                    <a:lnTo>
                      <a:pt x="22" y="41"/>
                    </a:lnTo>
                    <a:lnTo>
                      <a:pt x="25" y="41"/>
                    </a:lnTo>
                    <a:lnTo>
                      <a:pt x="26" y="40"/>
                    </a:lnTo>
                    <a:lnTo>
                      <a:pt x="26" y="39"/>
                    </a:lnTo>
                    <a:lnTo>
                      <a:pt x="22" y="34"/>
                    </a:lnTo>
                    <a:lnTo>
                      <a:pt x="16" y="31"/>
                    </a:lnTo>
                    <a:lnTo>
                      <a:pt x="17" y="31"/>
                    </a:lnTo>
                    <a:lnTo>
                      <a:pt x="18" y="31"/>
                    </a:lnTo>
                    <a:lnTo>
                      <a:pt x="18" y="31"/>
                    </a:lnTo>
                    <a:lnTo>
                      <a:pt x="26" y="33"/>
                    </a:lnTo>
                    <a:lnTo>
                      <a:pt x="30" y="34"/>
                    </a:lnTo>
                    <a:lnTo>
                      <a:pt x="32" y="34"/>
                    </a:lnTo>
                    <a:lnTo>
                      <a:pt x="33" y="34"/>
                    </a:lnTo>
                    <a:lnTo>
                      <a:pt x="33" y="33"/>
                    </a:lnTo>
                    <a:lnTo>
                      <a:pt x="32" y="32"/>
                    </a:lnTo>
                    <a:lnTo>
                      <a:pt x="30" y="31"/>
                    </a:lnTo>
                    <a:lnTo>
                      <a:pt x="29" y="29"/>
                    </a:lnTo>
                    <a:lnTo>
                      <a:pt x="29" y="28"/>
                    </a:lnTo>
                    <a:lnTo>
                      <a:pt x="30" y="27"/>
                    </a:lnTo>
                    <a:lnTo>
                      <a:pt x="33" y="25"/>
                    </a:lnTo>
                    <a:lnTo>
                      <a:pt x="38" y="24"/>
                    </a:lnTo>
                    <a:lnTo>
                      <a:pt x="42" y="24"/>
                    </a:lnTo>
                    <a:lnTo>
                      <a:pt x="45" y="26"/>
                    </a:lnTo>
                    <a:lnTo>
                      <a:pt x="44" y="23"/>
                    </a:lnTo>
                    <a:lnTo>
                      <a:pt x="42" y="21"/>
                    </a:lnTo>
                    <a:lnTo>
                      <a:pt x="41" y="20"/>
                    </a:lnTo>
                    <a:lnTo>
                      <a:pt x="41" y="19"/>
                    </a:lnTo>
                    <a:lnTo>
                      <a:pt x="42" y="15"/>
                    </a:lnTo>
                    <a:lnTo>
                      <a:pt x="44" y="10"/>
                    </a:lnTo>
                    <a:lnTo>
                      <a:pt x="47"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165"/>
              <p:cNvSpPr>
                <a:spLocks/>
              </p:cNvSpPr>
              <p:nvPr/>
            </p:nvSpPr>
            <p:spPr bwMode="auto">
              <a:xfrm>
                <a:off x="3806825" y="2376488"/>
                <a:ext cx="6350" cy="7938"/>
              </a:xfrm>
              <a:custGeom>
                <a:avLst/>
                <a:gdLst/>
                <a:ahLst/>
                <a:cxnLst>
                  <a:cxn ang="0">
                    <a:pos x="0" y="0"/>
                  </a:cxn>
                  <a:cxn ang="0">
                    <a:pos x="1" y="0"/>
                  </a:cxn>
                  <a:cxn ang="0">
                    <a:pos x="2" y="1"/>
                  </a:cxn>
                  <a:cxn ang="0">
                    <a:pos x="2" y="2"/>
                  </a:cxn>
                  <a:cxn ang="0">
                    <a:pos x="3" y="3"/>
                  </a:cxn>
                  <a:cxn ang="0">
                    <a:pos x="4" y="5"/>
                  </a:cxn>
                  <a:cxn ang="0">
                    <a:pos x="3" y="5"/>
                  </a:cxn>
                  <a:cxn ang="0">
                    <a:pos x="1" y="5"/>
                  </a:cxn>
                  <a:cxn ang="0">
                    <a:pos x="0" y="5"/>
                  </a:cxn>
                  <a:cxn ang="0">
                    <a:pos x="0" y="3"/>
                  </a:cxn>
                  <a:cxn ang="0">
                    <a:pos x="0" y="2"/>
                  </a:cxn>
                  <a:cxn ang="0">
                    <a:pos x="0" y="1"/>
                  </a:cxn>
                  <a:cxn ang="0">
                    <a:pos x="0" y="0"/>
                  </a:cxn>
                </a:cxnLst>
                <a:rect l="0" t="0" r="r" b="b"/>
                <a:pathLst>
                  <a:path w="4" h="5">
                    <a:moveTo>
                      <a:pt x="0" y="0"/>
                    </a:moveTo>
                    <a:lnTo>
                      <a:pt x="1" y="0"/>
                    </a:lnTo>
                    <a:lnTo>
                      <a:pt x="2" y="1"/>
                    </a:lnTo>
                    <a:lnTo>
                      <a:pt x="2" y="2"/>
                    </a:lnTo>
                    <a:lnTo>
                      <a:pt x="3" y="3"/>
                    </a:lnTo>
                    <a:lnTo>
                      <a:pt x="4" y="5"/>
                    </a:lnTo>
                    <a:lnTo>
                      <a:pt x="3" y="5"/>
                    </a:lnTo>
                    <a:lnTo>
                      <a:pt x="1" y="5"/>
                    </a:lnTo>
                    <a:lnTo>
                      <a:pt x="0" y="5"/>
                    </a:lnTo>
                    <a:lnTo>
                      <a:pt x="0" y="3"/>
                    </a:lnTo>
                    <a:lnTo>
                      <a:pt x="0" y="2"/>
                    </a:lnTo>
                    <a:lnTo>
                      <a:pt x="0" y="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166"/>
              <p:cNvSpPr>
                <a:spLocks/>
              </p:cNvSpPr>
              <p:nvPr/>
            </p:nvSpPr>
            <p:spPr bwMode="auto">
              <a:xfrm>
                <a:off x="5024437" y="2484438"/>
                <a:ext cx="9525" cy="3175"/>
              </a:xfrm>
              <a:custGeom>
                <a:avLst/>
                <a:gdLst/>
                <a:ahLst/>
                <a:cxnLst>
                  <a:cxn ang="0">
                    <a:pos x="0" y="0"/>
                  </a:cxn>
                  <a:cxn ang="0">
                    <a:pos x="3" y="1"/>
                  </a:cxn>
                  <a:cxn ang="0">
                    <a:pos x="6" y="2"/>
                  </a:cxn>
                  <a:cxn ang="0">
                    <a:pos x="0" y="0"/>
                  </a:cxn>
                </a:cxnLst>
                <a:rect l="0" t="0" r="r" b="b"/>
                <a:pathLst>
                  <a:path w="6" h="2">
                    <a:moveTo>
                      <a:pt x="0" y="0"/>
                    </a:moveTo>
                    <a:lnTo>
                      <a:pt x="3" y="1"/>
                    </a:lnTo>
                    <a:lnTo>
                      <a:pt x="6" y="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167"/>
              <p:cNvSpPr>
                <a:spLocks noEditPoints="1"/>
              </p:cNvSpPr>
              <p:nvPr/>
            </p:nvSpPr>
            <p:spPr bwMode="auto">
              <a:xfrm>
                <a:off x="4719637" y="3606800"/>
                <a:ext cx="1588" cy="9525"/>
              </a:xfrm>
              <a:custGeom>
                <a:avLst/>
                <a:gdLst/>
                <a:ahLst/>
                <a:cxnLst>
                  <a:cxn ang="0">
                    <a:pos x="1" y="2"/>
                  </a:cxn>
                  <a:cxn ang="0">
                    <a:pos x="1" y="4"/>
                  </a:cxn>
                  <a:cxn ang="0">
                    <a:pos x="1" y="6"/>
                  </a:cxn>
                  <a:cxn ang="0">
                    <a:pos x="1" y="6"/>
                  </a:cxn>
                  <a:cxn ang="0">
                    <a:pos x="1" y="2"/>
                  </a:cxn>
                  <a:cxn ang="0">
                    <a:pos x="0" y="0"/>
                  </a:cxn>
                  <a:cxn ang="0">
                    <a:pos x="1" y="1"/>
                  </a:cxn>
                  <a:cxn ang="0">
                    <a:pos x="1" y="2"/>
                  </a:cxn>
                  <a:cxn ang="0">
                    <a:pos x="0" y="0"/>
                  </a:cxn>
                </a:cxnLst>
                <a:rect l="0" t="0" r="r" b="b"/>
                <a:pathLst>
                  <a:path w="1" h="6">
                    <a:moveTo>
                      <a:pt x="1" y="2"/>
                    </a:moveTo>
                    <a:lnTo>
                      <a:pt x="1" y="4"/>
                    </a:lnTo>
                    <a:lnTo>
                      <a:pt x="1" y="6"/>
                    </a:lnTo>
                    <a:lnTo>
                      <a:pt x="1" y="6"/>
                    </a:lnTo>
                    <a:lnTo>
                      <a:pt x="1" y="2"/>
                    </a:lnTo>
                    <a:close/>
                    <a:moveTo>
                      <a:pt x="0" y="0"/>
                    </a:moveTo>
                    <a:lnTo>
                      <a:pt x="1" y="1"/>
                    </a:lnTo>
                    <a:lnTo>
                      <a:pt x="1" y="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168"/>
              <p:cNvSpPr>
                <a:spLocks/>
              </p:cNvSpPr>
              <p:nvPr/>
            </p:nvSpPr>
            <p:spPr bwMode="auto">
              <a:xfrm>
                <a:off x="5011737" y="2222500"/>
                <a:ext cx="4763" cy="6350"/>
              </a:xfrm>
              <a:custGeom>
                <a:avLst/>
                <a:gdLst/>
                <a:ahLst/>
                <a:cxnLst>
                  <a:cxn ang="0">
                    <a:pos x="0" y="0"/>
                  </a:cxn>
                  <a:cxn ang="0">
                    <a:pos x="1" y="1"/>
                  </a:cxn>
                  <a:cxn ang="0">
                    <a:pos x="1" y="1"/>
                  </a:cxn>
                  <a:cxn ang="0">
                    <a:pos x="2" y="1"/>
                  </a:cxn>
                  <a:cxn ang="0">
                    <a:pos x="3" y="2"/>
                  </a:cxn>
                  <a:cxn ang="0">
                    <a:pos x="3" y="3"/>
                  </a:cxn>
                  <a:cxn ang="0">
                    <a:pos x="3" y="4"/>
                  </a:cxn>
                  <a:cxn ang="0">
                    <a:pos x="0" y="1"/>
                  </a:cxn>
                  <a:cxn ang="0">
                    <a:pos x="0" y="0"/>
                  </a:cxn>
                </a:cxnLst>
                <a:rect l="0" t="0" r="r" b="b"/>
                <a:pathLst>
                  <a:path w="3" h="4">
                    <a:moveTo>
                      <a:pt x="0" y="0"/>
                    </a:moveTo>
                    <a:lnTo>
                      <a:pt x="1" y="1"/>
                    </a:lnTo>
                    <a:lnTo>
                      <a:pt x="1" y="1"/>
                    </a:lnTo>
                    <a:lnTo>
                      <a:pt x="2" y="1"/>
                    </a:lnTo>
                    <a:lnTo>
                      <a:pt x="3" y="2"/>
                    </a:lnTo>
                    <a:lnTo>
                      <a:pt x="3" y="3"/>
                    </a:lnTo>
                    <a:lnTo>
                      <a:pt x="3" y="4"/>
                    </a:lnTo>
                    <a:lnTo>
                      <a:pt x="0" y="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169"/>
              <p:cNvSpPr>
                <a:spLocks/>
              </p:cNvSpPr>
              <p:nvPr/>
            </p:nvSpPr>
            <p:spPr bwMode="auto">
              <a:xfrm>
                <a:off x="4373562" y="3114675"/>
                <a:ext cx="7938" cy="6350"/>
              </a:xfrm>
              <a:custGeom>
                <a:avLst/>
                <a:gdLst/>
                <a:ahLst/>
                <a:cxnLst>
                  <a:cxn ang="0">
                    <a:pos x="5" y="0"/>
                  </a:cxn>
                  <a:cxn ang="0">
                    <a:pos x="5" y="1"/>
                  </a:cxn>
                  <a:cxn ang="0">
                    <a:pos x="3" y="3"/>
                  </a:cxn>
                  <a:cxn ang="0">
                    <a:pos x="1" y="4"/>
                  </a:cxn>
                  <a:cxn ang="0">
                    <a:pos x="0" y="4"/>
                  </a:cxn>
                  <a:cxn ang="0">
                    <a:pos x="2" y="3"/>
                  </a:cxn>
                  <a:cxn ang="0">
                    <a:pos x="4" y="2"/>
                  </a:cxn>
                  <a:cxn ang="0">
                    <a:pos x="5" y="0"/>
                  </a:cxn>
                </a:cxnLst>
                <a:rect l="0" t="0" r="r" b="b"/>
                <a:pathLst>
                  <a:path w="5" h="4">
                    <a:moveTo>
                      <a:pt x="5" y="0"/>
                    </a:moveTo>
                    <a:lnTo>
                      <a:pt x="5" y="1"/>
                    </a:lnTo>
                    <a:lnTo>
                      <a:pt x="3" y="3"/>
                    </a:lnTo>
                    <a:lnTo>
                      <a:pt x="1" y="4"/>
                    </a:lnTo>
                    <a:lnTo>
                      <a:pt x="0" y="4"/>
                    </a:lnTo>
                    <a:lnTo>
                      <a:pt x="2" y="3"/>
                    </a:lnTo>
                    <a:lnTo>
                      <a:pt x="4" y="2"/>
                    </a:lnTo>
                    <a:lnTo>
                      <a:pt x="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170"/>
              <p:cNvSpPr>
                <a:spLocks/>
              </p:cNvSpPr>
              <p:nvPr/>
            </p:nvSpPr>
            <p:spPr bwMode="auto">
              <a:xfrm>
                <a:off x="4867275" y="2841625"/>
                <a:ext cx="9525" cy="20638"/>
              </a:xfrm>
              <a:custGeom>
                <a:avLst/>
                <a:gdLst/>
                <a:ahLst/>
                <a:cxnLst>
                  <a:cxn ang="0">
                    <a:pos x="0" y="0"/>
                  </a:cxn>
                  <a:cxn ang="0">
                    <a:pos x="3" y="4"/>
                  </a:cxn>
                  <a:cxn ang="0">
                    <a:pos x="4" y="9"/>
                  </a:cxn>
                  <a:cxn ang="0">
                    <a:pos x="6" y="13"/>
                  </a:cxn>
                  <a:cxn ang="0">
                    <a:pos x="6" y="13"/>
                  </a:cxn>
                  <a:cxn ang="0">
                    <a:pos x="6" y="13"/>
                  </a:cxn>
                  <a:cxn ang="0">
                    <a:pos x="5" y="13"/>
                  </a:cxn>
                  <a:cxn ang="0">
                    <a:pos x="5" y="12"/>
                  </a:cxn>
                  <a:cxn ang="0">
                    <a:pos x="3" y="8"/>
                  </a:cxn>
                  <a:cxn ang="0">
                    <a:pos x="2" y="4"/>
                  </a:cxn>
                  <a:cxn ang="0">
                    <a:pos x="0" y="0"/>
                  </a:cxn>
                </a:cxnLst>
                <a:rect l="0" t="0" r="r" b="b"/>
                <a:pathLst>
                  <a:path w="6" h="13">
                    <a:moveTo>
                      <a:pt x="0" y="0"/>
                    </a:moveTo>
                    <a:lnTo>
                      <a:pt x="3" y="4"/>
                    </a:lnTo>
                    <a:lnTo>
                      <a:pt x="4" y="9"/>
                    </a:lnTo>
                    <a:lnTo>
                      <a:pt x="6" y="13"/>
                    </a:lnTo>
                    <a:lnTo>
                      <a:pt x="6" y="13"/>
                    </a:lnTo>
                    <a:lnTo>
                      <a:pt x="6" y="13"/>
                    </a:lnTo>
                    <a:lnTo>
                      <a:pt x="5" y="13"/>
                    </a:lnTo>
                    <a:lnTo>
                      <a:pt x="5" y="12"/>
                    </a:lnTo>
                    <a:lnTo>
                      <a:pt x="3" y="8"/>
                    </a:lnTo>
                    <a:lnTo>
                      <a:pt x="2" y="4"/>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Freeform 171"/>
              <p:cNvSpPr>
                <a:spLocks/>
              </p:cNvSpPr>
              <p:nvPr/>
            </p:nvSpPr>
            <p:spPr bwMode="auto">
              <a:xfrm>
                <a:off x="4860925" y="2835275"/>
                <a:ext cx="6350" cy="6350"/>
              </a:xfrm>
              <a:custGeom>
                <a:avLst/>
                <a:gdLst/>
                <a:ahLst/>
                <a:cxnLst>
                  <a:cxn ang="0">
                    <a:pos x="0" y="0"/>
                  </a:cxn>
                  <a:cxn ang="0">
                    <a:pos x="2" y="2"/>
                  </a:cxn>
                  <a:cxn ang="0">
                    <a:pos x="4" y="4"/>
                  </a:cxn>
                  <a:cxn ang="0">
                    <a:pos x="3" y="3"/>
                  </a:cxn>
                  <a:cxn ang="0">
                    <a:pos x="3" y="3"/>
                  </a:cxn>
                  <a:cxn ang="0">
                    <a:pos x="3" y="3"/>
                  </a:cxn>
                  <a:cxn ang="0">
                    <a:pos x="2" y="3"/>
                  </a:cxn>
                  <a:cxn ang="0">
                    <a:pos x="1" y="2"/>
                  </a:cxn>
                  <a:cxn ang="0">
                    <a:pos x="1" y="1"/>
                  </a:cxn>
                  <a:cxn ang="0">
                    <a:pos x="0" y="1"/>
                  </a:cxn>
                  <a:cxn ang="0">
                    <a:pos x="0" y="0"/>
                  </a:cxn>
                </a:cxnLst>
                <a:rect l="0" t="0" r="r" b="b"/>
                <a:pathLst>
                  <a:path w="4" h="4">
                    <a:moveTo>
                      <a:pt x="0" y="0"/>
                    </a:moveTo>
                    <a:lnTo>
                      <a:pt x="2" y="2"/>
                    </a:lnTo>
                    <a:lnTo>
                      <a:pt x="4" y="4"/>
                    </a:lnTo>
                    <a:lnTo>
                      <a:pt x="3" y="3"/>
                    </a:lnTo>
                    <a:lnTo>
                      <a:pt x="3" y="3"/>
                    </a:lnTo>
                    <a:lnTo>
                      <a:pt x="3" y="3"/>
                    </a:lnTo>
                    <a:lnTo>
                      <a:pt x="2" y="3"/>
                    </a:lnTo>
                    <a:lnTo>
                      <a:pt x="1" y="2"/>
                    </a:lnTo>
                    <a:lnTo>
                      <a:pt x="1" y="1"/>
                    </a:lnTo>
                    <a:lnTo>
                      <a:pt x="0" y="1"/>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172"/>
              <p:cNvSpPr>
                <a:spLocks noEditPoints="1"/>
              </p:cNvSpPr>
              <p:nvPr/>
            </p:nvSpPr>
            <p:spPr bwMode="auto">
              <a:xfrm>
                <a:off x="3533775" y="1504950"/>
                <a:ext cx="884238" cy="300038"/>
              </a:xfrm>
              <a:custGeom>
                <a:avLst/>
                <a:gdLst/>
                <a:ahLst/>
                <a:cxnLst>
                  <a:cxn ang="0">
                    <a:pos x="88" y="168"/>
                  </a:cxn>
                  <a:cxn ang="0">
                    <a:pos x="97" y="168"/>
                  </a:cxn>
                  <a:cxn ang="0">
                    <a:pos x="555" y="0"/>
                  </a:cxn>
                  <a:cxn ang="0">
                    <a:pos x="471" y="10"/>
                  </a:cxn>
                  <a:cxn ang="0">
                    <a:pos x="443" y="7"/>
                  </a:cxn>
                  <a:cxn ang="0">
                    <a:pos x="345" y="25"/>
                  </a:cxn>
                  <a:cxn ang="0">
                    <a:pos x="353" y="24"/>
                  </a:cxn>
                  <a:cxn ang="0">
                    <a:pos x="332" y="29"/>
                  </a:cxn>
                  <a:cxn ang="0">
                    <a:pos x="303" y="38"/>
                  </a:cxn>
                  <a:cxn ang="0">
                    <a:pos x="300" y="44"/>
                  </a:cxn>
                  <a:cxn ang="0">
                    <a:pos x="313" y="40"/>
                  </a:cxn>
                  <a:cxn ang="0">
                    <a:pos x="310" y="41"/>
                  </a:cxn>
                  <a:cxn ang="0">
                    <a:pos x="272" y="57"/>
                  </a:cxn>
                  <a:cxn ang="0">
                    <a:pos x="249" y="67"/>
                  </a:cxn>
                  <a:cxn ang="0">
                    <a:pos x="236" y="77"/>
                  </a:cxn>
                  <a:cxn ang="0">
                    <a:pos x="209" y="87"/>
                  </a:cxn>
                  <a:cxn ang="0">
                    <a:pos x="198" y="92"/>
                  </a:cxn>
                  <a:cxn ang="0">
                    <a:pos x="205" y="99"/>
                  </a:cxn>
                  <a:cxn ang="0">
                    <a:pos x="196" y="103"/>
                  </a:cxn>
                  <a:cxn ang="0">
                    <a:pos x="189" y="107"/>
                  </a:cxn>
                  <a:cxn ang="0">
                    <a:pos x="189" y="110"/>
                  </a:cxn>
                  <a:cxn ang="0">
                    <a:pos x="201" y="105"/>
                  </a:cxn>
                  <a:cxn ang="0">
                    <a:pos x="189" y="126"/>
                  </a:cxn>
                  <a:cxn ang="0">
                    <a:pos x="170" y="141"/>
                  </a:cxn>
                  <a:cxn ang="0">
                    <a:pos x="174" y="138"/>
                  </a:cxn>
                  <a:cxn ang="0">
                    <a:pos x="159" y="153"/>
                  </a:cxn>
                  <a:cxn ang="0">
                    <a:pos x="144" y="161"/>
                  </a:cxn>
                  <a:cxn ang="0">
                    <a:pos x="139" y="164"/>
                  </a:cxn>
                  <a:cxn ang="0">
                    <a:pos x="140" y="179"/>
                  </a:cxn>
                  <a:cxn ang="0">
                    <a:pos x="131" y="174"/>
                  </a:cxn>
                  <a:cxn ang="0">
                    <a:pos x="123" y="180"/>
                  </a:cxn>
                  <a:cxn ang="0">
                    <a:pos x="107" y="185"/>
                  </a:cxn>
                  <a:cxn ang="0">
                    <a:pos x="111" y="183"/>
                  </a:cxn>
                  <a:cxn ang="0">
                    <a:pos x="114" y="178"/>
                  </a:cxn>
                  <a:cxn ang="0">
                    <a:pos x="119" y="171"/>
                  </a:cxn>
                  <a:cxn ang="0">
                    <a:pos x="127" y="164"/>
                  </a:cxn>
                  <a:cxn ang="0">
                    <a:pos x="131" y="156"/>
                  </a:cxn>
                  <a:cxn ang="0">
                    <a:pos x="141" y="150"/>
                  </a:cxn>
                  <a:cxn ang="0">
                    <a:pos x="134" y="153"/>
                  </a:cxn>
                  <a:cxn ang="0">
                    <a:pos x="117" y="159"/>
                  </a:cxn>
                  <a:cxn ang="0">
                    <a:pos x="119" y="149"/>
                  </a:cxn>
                  <a:cxn ang="0">
                    <a:pos x="115" y="149"/>
                  </a:cxn>
                  <a:cxn ang="0">
                    <a:pos x="108" y="161"/>
                  </a:cxn>
                  <a:cxn ang="0">
                    <a:pos x="99" y="165"/>
                  </a:cxn>
                  <a:cxn ang="0">
                    <a:pos x="96" y="168"/>
                  </a:cxn>
                  <a:cxn ang="0">
                    <a:pos x="80" y="178"/>
                  </a:cxn>
                  <a:cxn ang="0">
                    <a:pos x="87" y="169"/>
                  </a:cxn>
                  <a:cxn ang="0">
                    <a:pos x="79" y="167"/>
                  </a:cxn>
                  <a:cxn ang="0">
                    <a:pos x="70" y="165"/>
                  </a:cxn>
                  <a:cxn ang="0">
                    <a:pos x="57" y="168"/>
                  </a:cxn>
                  <a:cxn ang="0">
                    <a:pos x="63" y="163"/>
                  </a:cxn>
                  <a:cxn ang="0">
                    <a:pos x="74" y="153"/>
                  </a:cxn>
                  <a:cxn ang="0">
                    <a:pos x="71" y="146"/>
                  </a:cxn>
                  <a:cxn ang="0">
                    <a:pos x="58" y="155"/>
                  </a:cxn>
                  <a:cxn ang="0">
                    <a:pos x="19" y="177"/>
                  </a:cxn>
                  <a:cxn ang="0">
                    <a:pos x="1" y="188"/>
                  </a:cxn>
                  <a:cxn ang="0">
                    <a:pos x="163" y="87"/>
                  </a:cxn>
                  <a:cxn ang="0">
                    <a:pos x="346" y="23"/>
                  </a:cxn>
                  <a:cxn ang="0">
                    <a:pos x="545" y="0"/>
                  </a:cxn>
                </a:cxnLst>
                <a:rect l="0" t="0" r="r" b="b"/>
                <a:pathLst>
                  <a:path w="557" h="189">
                    <a:moveTo>
                      <a:pt x="88" y="168"/>
                    </a:moveTo>
                    <a:lnTo>
                      <a:pt x="87" y="168"/>
                    </a:lnTo>
                    <a:lnTo>
                      <a:pt x="87" y="169"/>
                    </a:lnTo>
                    <a:lnTo>
                      <a:pt x="88" y="168"/>
                    </a:lnTo>
                    <a:close/>
                    <a:moveTo>
                      <a:pt x="98" y="167"/>
                    </a:moveTo>
                    <a:lnTo>
                      <a:pt x="98" y="167"/>
                    </a:lnTo>
                    <a:lnTo>
                      <a:pt x="98" y="167"/>
                    </a:lnTo>
                    <a:lnTo>
                      <a:pt x="97" y="168"/>
                    </a:lnTo>
                    <a:lnTo>
                      <a:pt x="96" y="168"/>
                    </a:lnTo>
                    <a:lnTo>
                      <a:pt x="98" y="167"/>
                    </a:lnTo>
                    <a:close/>
                    <a:moveTo>
                      <a:pt x="545" y="0"/>
                    </a:moveTo>
                    <a:lnTo>
                      <a:pt x="555" y="0"/>
                    </a:lnTo>
                    <a:lnTo>
                      <a:pt x="557" y="0"/>
                    </a:lnTo>
                    <a:lnTo>
                      <a:pt x="480" y="10"/>
                    </a:lnTo>
                    <a:lnTo>
                      <a:pt x="475" y="10"/>
                    </a:lnTo>
                    <a:lnTo>
                      <a:pt x="471" y="10"/>
                    </a:lnTo>
                    <a:lnTo>
                      <a:pt x="462" y="8"/>
                    </a:lnTo>
                    <a:lnTo>
                      <a:pt x="453" y="6"/>
                    </a:lnTo>
                    <a:lnTo>
                      <a:pt x="448" y="6"/>
                    </a:lnTo>
                    <a:lnTo>
                      <a:pt x="443" y="7"/>
                    </a:lnTo>
                    <a:lnTo>
                      <a:pt x="437" y="8"/>
                    </a:lnTo>
                    <a:lnTo>
                      <a:pt x="432" y="10"/>
                    </a:lnTo>
                    <a:lnTo>
                      <a:pt x="388" y="18"/>
                    </a:lnTo>
                    <a:lnTo>
                      <a:pt x="345" y="25"/>
                    </a:lnTo>
                    <a:lnTo>
                      <a:pt x="343" y="26"/>
                    </a:lnTo>
                    <a:lnTo>
                      <a:pt x="344" y="26"/>
                    </a:lnTo>
                    <a:lnTo>
                      <a:pt x="347" y="25"/>
                    </a:lnTo>
                    <a:lnTo>
                      <a:pt x="353" y="24"/>
                    </a:lnTo>
                    <a:lnTo>
                      <a:pt x="356" y="24"/>
                    </a:lnTo>
                    <a:lnTo>
                      <a:pt x="356" y="24"/>
                    </a:lnTo>
                    <a:lnTo>
                      <a:pt x="348" y="26"/>
                    </a:lnTo>
                    <a:lnTo>
                      <a:pt x="332" y="29"/>
                    </a:lnTo>
                    <a:lnTo>
                      <a:pt x="324" y="31"/>
                    </a:lnTo>
                    <a:lnTo>
                      <a:pt x="315" y="35"/>
                    </a:lnTo>
                    <a:lnTo>
                      <a:pt x="311" y="36"/>
                    </a:lnTo>
                    <a:lnTo>
                      <a:pt x="303" y="38"/>
                    </a:lnTo>
                    <a:lnTo>
                      <a:pt x="300" y="39"/>
                    </a:lnTo>
                    <a:lnTo>
                      <a:pt x="298" y="43"/>
                    </a:lnTo>
                    <a:lnTo>
                      <a:pt x="298" y="44"/>
                    </a:lnTo>
                    <a:lnTo>
                      <a:pt x="300" y="44"/>
                    </a:lnTo>
                    <a:lnTo>
                      <a:pt x="303" y="44"/>
                    </a:lnTo>
                    <a:lnTo>
                      <a:pt x="306" y="42"/>
                    </a:lnTo>
                    <a:lnTo>
                      <a:pt x="310" y="41"/>
                    </a:lnTo>
                    <a:lnTo>
                      <a:pt x="313" y="40"/>
                    </a:lnTo>
                    <a:lnTo>
                      <a:pt x="313" y="41"/>
                    </a:lnTo>
                    <a:lnTo>
                      <a:pt x="312" y="41"/>
                    </a:lnTo>
                    <a:lnTo>
                      <a:pt x="310" y="41"/>
                    </a:lnTo>
                    <a:lnTo>
                      <a:pt x="310" y="41"/>
                    </a:lnTo>
                    <a:lnTo>
                      <a:pt x="294" y="48"/>
                    </a:lnTo>
                    <a:lnTo>
                      <a:pt x="287" y="51"/>
                    </a:lnTo>
                    <a:lnTo>
                      <a:pt x="279" y="54"/>
                    </a:lnTo>
                    <a:lnTo>
                      <a:pt x="272" y="57"/>
                    </a:lnTo>
                    <a:lnTo>
                      <a:pt x="265" y="59"/>
                    </a:lnTo>
                    <a:lnTo>
                      <a:pt x="258" y="62"/>
                    </a:lnTo>
                    <a:lnTo>
                      <a:pt x="251" y="65"/>
                    </a:lnTo>
                    <a:lnTo>
                      <a:pt x="249" y="67"/>
                    </a:lnTo>
                    <a:lnTo>
                      <a:pt x="248" y="69"/>
                    </a:lnTo>
                    <a:lnTo>
                      <a:pt x="247" y="70"/>
                    </a:lnTo>
                    <a:lnTo>
                      <a:pt x="241" y="74"/>
                    </a:lnTo>
                    <a:lnTo>
                      <a:pt x="236" y="77"/>
                    </a:lnTo>
                    <a:lnTo>
                      <a:pt x="232" y="79"/>
                    </a:lnTo>
                    <a:lnTo>
                      <a:pt x="225" y="81"/>
                    </a:lnTo>
                    <a:lnTo>
                      <a:pt x="214" y="86"/>
                    </a:lnTo>
                    <a:lnTo>
                      <a:pt x="209" y="87"/>
                    </a:lnTo>
                    <a:lnTo>
                      <a:pt x="205" y="87"/>
                    </a:lnTo>
                    <a:lnTo>
                      <a:pt x="201" y="88"/>
                    </a:lnTo>
                    <a:lnTo>
                      <a:pt x="198" y="90"/>
                    </a:lnTo>
                    <a:lnTo>
                      <a:pt x="198" y="92"/>
                    </a:lnTo>
                    <a:lnTo>
                      <a:pt x="198" y="94"/>
                    </a:lnTo>
                    <a:lnTo>
                      <a:pt x="201" y="99"/>
                    </a:lnTo>
                    <a:lnTo>
                      <a:pt x="202" y="99"/>
                    </a:lnTo>
                    <a:lnTo>
                      <a:pt x="205" y="99"/>
                    </a:lnTo>
                    <a:lnTo>
                      <a:pt x="201" y="102"/>
                    </a:lnTo>
                    <a:lnTo>
                      <a:pt x="199" y="103"/>
                    </a:lnTo>
                    <a:lnTo>
                      <a:pt x="197" y="103"/>
                    </a:lnTo>
                    <a:lnTo>
                      <a:pt x="196" y="103"/>
                    </a:lnTo>
                    <a:lnTo>
                      <a:pt x="195" y="103"/>
                    </a:lnTo>
                    <a:lnTo>
                      <a:pt x="193" y="103"/>
                    </a:lnTo>
                    <a:lnTo>
                      <a:pt x="191" y="104"/>
                    </a:lnTo>
                    <a:lnTo>
                      <a:pt x="189" y="107"/>
                    </a:lnTo>
                    <a:lnTo>
                      <a:pt x="185" y="111"/>
                    </a:lnTo>
                    <a:lnTo>
                      <a:pt x="187" y="111"/>
                    </a:lnTo>
                    <a:lnTo>
                      <a:pt x="188" y="110"/>
                    </a:lnTo>
                    <a:lnTo>
                      <a:pt x="189" y="110"/>
                    </a:lnTo>
                    <a:lnTo>
                      <a:pt x="192" y="108"/>
                    </a:lnTo>
                    <a:lnTo>
                      <a:pt x="195" y="106"/>
                    </a:lnTo>
                    <a:lnTo>
                      <a:pt x="198" y="104"/>
                    </a:lnTo>
                    <a:lnTo>
                      <a:pt x="201" y="105"/>
                    </a:lnTo>
                    <a:lnTo>
                      <a:pt x="202" y="107"/>
                    </a:lnTo>
                    <a:lnTo>
                      <a:pt x="202" y="110"/>
                    </a:lnTo>
                    <a:lnTo>
                      <a:pt x="200" y="114"/>
                    </a:lnTo>
                    <a:lnTo>
                      <a:pt x="189" y="126"/>
                    </a:lnTo>
                    <a:lnTo>
                      <a:pt x="185" y="129"/>
                    </a:lnTo>
                    <a:lnTo>
                      <a:pt x="182" y="132"/>
                    </a:lnTo>
                    <a:lnTo>
                      <a:pt x="181" y="133"/>
                    </a:lnTo>
                    <a:lnTo>
                      <a:pt x="170" y="141"/>
                    </a:lnTo>
                    <a:lnTo>
                      <a:pt x="171" y="141"/>
                    </a:lnTo>
                    <a:lnTo>
                      <a:pt x="172" y="139"/>
                    </a:lnTo>
                    <a:lnTo>
                      <a:pt x="173" y="138"/>
                    </a:lnTo>
                    <a:lnTo>
                      <a:pt x="174" y="138"/>
                    </a:lnTo>
                    <a:lnTo>
                      <a:pt x="175" y="138"/>
                    </a:lnTo>
                    <a:lnTo>
                      <a:pt x="169" y="144"/>
                    </a:lnTo>
                    <a:lnTo>
                      <a:pt x="164" y="149"/>
                    </a:lnTo>
                    <a:lnTo>
                      <a:pt x="159" y="153"/>
                    </a:lnTo>
                    <a:lnTo>
                      <a:pt x="153" y="156"/>
                    </a:lnTo>
                    <a:lnTo>
                      <a:pt x="146" y="160"/>
                    </a:lnTo>
                    <a:lnTo>
                      <a:pt x="145" y="161"/>
                    </a:lnTo>
                    <a:lnTo>
                      <a:pt x="144" y="161"/>
                    </a:lnTo>
                    <a:lnTo>
                      <a:pt x="142" y="162"/>
                    </a:lnTo>
                    <a:lnTo>
                      <a:pt x="141" y="162"/>
                    </a:lnTo>
                    <a:lnTo>
                      <a:pt x="140" y="163"/>
                    </a:lnTo>
                    <a:lnTo>
                      <a:pt x="139" y="164"/>
                    </a:lnTo>
                    <a:lnTo>
                      <a:pt x="139" y="168"/>
                    </a:lnTo>
                    <a:lnTo>
                      <a:pt x="141" y="172"/>
                    </a:lnTo>
                    <a:lnTo>
                      <a:pt x="141" y="176"/>
                    </a:lnTo>
                    <a:lnTo>
                      <a:pt x="140" y="179"/>
                    </a:lnTo>
                    <a:lnTo>
                      <a:pt x="138" y="179"/>
                    </a:lnTo>
                    <a:lnTo>
                      <a:pt x="136" y="177"/>
                    </a:lnTo>
                    <a:lnTo>
                      <a:pt x="133" y="175"/>
                    </a:lnTo>
                    <a:lnTo>
                      <a:pt x="131" y="174"/>
                    </a:lnTo>
                    <a:lnTo>
                      <a:pt x="130" y="175"/>
                    </a:lnTo>
                    <a:lnTo>
                      <a:pt x="129" y="177"/>
                    </a:lnTo>
                    <a:lnTo>
                      <a:pt x="128" y="177"/>
                    </a:lnTo>
                    <a:lnTo>
                      <a:pt x="123" y="180"/>
                    </a:lnTo>
                    <a:lnTo>
                      <a:pt x="118" y="183"/>
                    </a:lnTo>
                    <a:lnTo>
                      <a:pt x="112" y="184"/>
                    </a:lnTo>
                    <a:lnTo>
                      <a:pt x="108" y="185"/>
                    </a:lnTo>
                    <a:lnTo>
                      <a:pt x="107" y="185"/>
                    </a:lnTo>
                    <a:lnTo>
                      <a:pt x="108" y="185"/>
                    </a:lnTo>
                    <a:lnTo>
                      <a:pt x="108" y="185"/>
                    </a:lnTo>
                    <a:lnTo>
                      <a:pt x="109" y="184"/>
                    </a:lnTo>
                    <a:lnTo>
                      <a:pt x="111" y="183"/>
                    </a:lnTo>
                    <a:lnTo>
                      <a:pt x="113" y="182"/>
                    </a:lnTo>
                    <a:lnTo>
                      <a:pt x="114" y="181"/>
                    </a:lnTo>
                    <a:lnTo>
                      <a:pt x="114" y="179"/>
                    </a:lnTo>
                    <a:lnTo>
                      <a:pt x="114" y="178"/>
                    </a:lnTo>
                    <a:lnTo>
                      <a:pt x="115" y="177"/>
                    </a:lnTo>
                    <a:lnTo>
                      <a:pt x="115" y="175"/>
                    </a:lnTo>
                    <a:lnTo>
                      <a:pt x="115" y="174"/>
                    </a:lnTo>
                    <a:lnTo>
                      <a:pt x="119" y="171"/>
                    </a:lnTo>
                    <a:lnTo>
                      <a:pt x="123" y="169"/>
                    </a:lnTo>
                    <a:lnTo>
                      <a:pt x="126" y="167"/>
                    </a:lnTo>
                    <a:lnTo>
                      <a:pt x="127" y="165"/>
                    </a:lnTo>
                    <a:lnTo>
                      <a:pt x="127" y="164"/>
                    </a:lnTo>
                    <a:lnTo>
                      <a:pt x="126" y="163"/>
                    </a:lnTo>
                    <a:lnTo>
                      <a:pt x="126" y="160"/>
                    </a:lnTo>
                    <a:lnTo>
                      <a:pt x="127" y="159"/>
                    </a:lnTo>
                    <a:lnTo>
                      <a:pt x="131" y="156"/>
                    </a:lnTo>
                    <a:lnTo>
                      <a:pt x="136" y="154"/>
                    </a:lnTo>
                    <a:lnTo>
                      <a:pt x="141" y="151"/>
                    </a:lnTo>
                    <a:lnTo>
                      <a:pt x="141" y="150"/>
                    </a:lnTo>
                    <a:lnTo>
                      <a:pt x="141" y="150"/>
                    </a:lnTo>
                    <a:lnTo>
                      <a:pt x="139" y="151"/>
                    </a:lnTo>
                    <a:lnTo>
                      <a:pt x="138" y="151"/>
                    </a:lnTo>
                    <a:lnTo>
                      <a:pt x="135" y="153"/>
                    </a:lnTo>
                    <a:lnTo>
                      <a:pt x="134" y="153"/>
                    </a:lnTo>
                    <a:lnTo>
                      <a:pt x="130" y="155"/>
                    </a:lnTo>
                    <a:lnTo>
                      <a:pt x="125" y="158"/>
                    </a:lnTo>
                    <a:lnTo>
                      <a:pt x="121" y="160"/>
                    </a:lnTo>
                    <a:lnTo>
                      <a:pt x="117" y="159"/>
                    </a:lnTo>
                    <a:lnTo>
                      <a:pt x="116" y="158"/>
                    </a:lnTo>
                    <a:lnTo>
                      <a:pt x="116" y="155"/>
                    </a:lnTo>
                    <a:lnTo>
                      <a:pt x="118" y="152"/>
                    </a:lnTo>
                    <a:lnTo>
                      <a:pt x="119" y="149"/>
                    </a:lnTo>
                    <a:lnTo>
                      <a:pt x="120" y="147"/>
                    </a:lnTo>
                    <a:lnTo>
                      <a:pt x="119" y="146"/>
                    </a:lnTo>
                    <a:lnTo>
                      <a:pt x="117" y="147"/>
                    </a:lnTo>
                    <a:lnTo>
                      <a:pt x="115" y="149"/>
                    </a:lnTo>
                    <a:lnTo>
                      <a:pt x="114" y="153"/>
                    </a:lnTo>
                    <a:lnTo>
                      <a:pt x="113" y="156"/>
                    </a:lnTo>
                    <a:lnTo>
                      <a:pt x="111" y="158"/>
                    </a:lnTo>
                    <a:lnTo>
                      <a:pt x="108" y="161"/>
                    </a:lnTo>
                    <a:lnTo>
                      <a:pt x="103" y="164"/>
                    </a:lnTo>
                    <a:lnTo>
                      <a:pt x="99" y="166"/>
                    </a:lnTo>
                    <a:lnTo>
                      <a:pt x="99" y="166"/>
                    </a:lnTo>
                    <a:lnTo>
                      <a:pt x="99" y="165"/>
                    </a:lnTo>
                    <a:lnTo>
                      <a:pt x="96" y="167"/>
                    </a:lnTo>
                    <a:lnTo>
                      <a:pt x="96" y="167"/>
                    </a:lnTo>
                    <a:lnTo>
                      <a:pt x="95" y="168"/>
                    </a:lnTo>
                    <a:lnTo>
                      <a:pt x="96" y="168"/>
                    </a:lnTo>
                    <a:lnTo>
                      <a:pt x="92" y="171"/>
                    </a:lnTo>
                    <a:lnTo>
                      <a:pt x="85" y="176"/>
                    </a:lnTo>
                    <a:lnTo>
                      <a:pt x="85" y="176"/>
                    </a:lnTo>
                    <a:lnTo>
                      <a:pt x="80" y="178"/>
                    </a:lnTo>
                    <a:lnTo>
                      <a:pt x="79" y="178"/>
                    </a:lnTo>
                    <a:lnTo>
                      <a:pt x="79" y="178"/>
                    </a:lnTo>
                    <a:lnTo>
                      <a:pt x="81" y="175"/>
                    </a:lnTo>
                    <a:lnTo>
                      <a:pt x="87" y="169"/>
                    </a:lnTo>
                    <a:lnTo>
                      <a:pt x="85" y="170"/>
                    </a:lnTo>
                    <a:lnTo>
                      <a:pt x="84" y="170"/>
                    </a:lnTo>
                    <a:lnTo>
                      <a:pt x="80" y="169"/>
                    </a:lnTo>
                    <a:lnTo>
                      <a:pt x="79" y="167"/>
                    </a:lnTo>
                    <a:lnTo>
                      <a:pt x="78" y="165"/>
                    </a:lnTo>
                    <a:lnTo>
                      <a:pt x="76" y="164"/>
                    </a:lnTo>
                    <a:lnTo>
                      <a:pt x="74" y="164"/>
                    </a:lnTo>
                    <a:lnTo>
                      <a:pt x="70" y="165"/>
                    </a:lnTo>
                    <a:lnTo>
                      <a:pt x="66" y="168"/>
                    </a:lnTo>
                    <a:lnTo>
                      <a:pt x="63" y="169"/>
                    </a:lnTo>
                    <a:lnTo>
                      <a:pt x="60" y="170"/>
                    </a:lnTo>
                    <a:lnTo>
                      <a:pt x="57" y="168"/>
                    </a:lnTo>
                    <a:lnTo>
                      <a:pt x="57" y="167"/>
                    </a:lnTo>
                    <a:lnTo>
                      <a:pt x="58" y="165"/>
                    </a:lnTo>
                    <a:lnTo>
                      <a:pt x="60" y="164"/>
                    </a:lnTo>
                    <a:lnTo>
                      <a:pt x="63" y="163"/>
                    </a:lnTo>
                    <a:lnTo>
                      <a:pt x="66" y="161"/>
                    </a:lnTo>
                    <a:lnTo>
                      <a:pt x="68" y="160"/>
                    </a:lnTo>
                    <a:lnTo>
                      <a:pt x="71" y="157"/>
                    </a:lnTo>
                    <a:lnTo>
                      <a:pt x="74" y="153"/>
                    </a:lnTo>
                    <a:lnTo>
                      <a:pt x="75" y="149"/>
                    </a:lnTo>
                    <a:lnTo>
                      <a:pt x="75" y="146"/>
                    </a:lnTo>
                    <a:lnTo>
                      <a:pt x="73" y="145"/>
                    </a:lnTo>
                    <a:lnTo>
                      <a:pt x="71" y="146"/>
                    </a:lnTo>
                    <a:lnTo>
                      <a:pt x="68" y="148"/>
                    </a:lnTo>
                    <a:lnTo>
                      <a:pt x="66" y="150"/>
                    </a:lnTo>
                    <a:lnTo>
                      <a:pt x="63" y="152"/>
                    </a:lnTo>
                    <a:lnTo>
                      <a:pt x="58" y="155"/>
                    </a:lnTo>
                    <a:lnTo>
                      <a:pt x="51" y="158"/>
                    </a:lnTo>
                    <a:lnTo>
                      <a:pt x="44" y="162"/>
                    </a:lnTo>
                    <a:lnTo>
                      <a:pt x="28" y="173"/>
                    </a:lnTo>
                    <a:lnTo>
                      <a:pt x="19" y="177"/>
                    </a:lnTo>
                    <a:lnTo>
                      <a:pt x="11" y="182"/>
                    </a:lnTo>
                    <a:lnTo>
                      <a:pt x="5" y="186"/>
                    </a:lnTo>
                    <a:lnTo>
                      <a:pt x="0" y="189"/>
                    </a:lnTo>
                    <a:lnTo>
                      <a:pt x="1" y="188"/>
                    </a:lnTo>
                    <a:lnTo>
                      <a:pt x="39" y="160"/>
                    </a:lnTo>
                    <a:lnTo>
                      <a:pt x="79" y="133"/>
                    </a:lnTo>
                    <a:lnTo>
                      <a:pt x="120" y="109"/>
                    </a:lnTo>
                    <a:lnTo>
                      <a:pt x="163" y="87"/>
                    </a:lnTo>
                    <a:lnTo>
                      <a:pt x="207" y="67"/>
                    </a:lnTo>
                    <a:lnTo>
                      <a:pt x="252" y="50"/>
                    </a:lnTo>
                    <a:lnTo>
                      <a:pt x="298" y="35"/>
                    </a:lnTo>
                    <a:lnTo>
                      <a:pt x="346" y="23"/>
                    </a:lnTo>
                    <a:lnTo>
                      <a:pt x="394" y="13"/>
                    </a:lnTo>
                    <a:lnTo>
                      <a:pt x="444" y="6"/>
                    </a:lnTo>
                    <a:lnTo>
                      <a:pt x="494" y="2"/>
                    </a:lnTo>
                    <a:lnTo>
                      <a:pt x="545"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173"/>
              <p:cNvSpPr>
                <a:spLocks noEditPoints="1"/>
              </p:cNvSpPr>
              <p:nvPr/>
            </p:nvSpPr>
            <p:spPr bwMode="auto">
              <a:xfrm>
                <a:off x="4795837" y="1562100"/>
                <a:ext cx="406400" cy="206375"/>
              </a:xfrm>
              <a:custGeom>
                <a:avLst/>
                <a:gdLst/>
                <a:ahLst/>
                <a:cxnLst>
                  <a:cxn ang="0">
                    <a:pos x="231" y="109"/>
                  </a:cxn>
                  <a:cxn ang="0">
                    <a:pos x="227" y="107"/>
                  </a:cxn>
                  <a:cxn ang="0">
                    <a:pos x="206" y="95"/>
                  </a:cxn>
                  <a:cxn ang="0">
                    <a:pos x="159" y="78"/>
                  </a:cxn>
                  <a:cxn ang="0">
                    <a:pos x="139" y="56"/>
                  </a:cxn>
                  <a:cxn ang="0">
                    <a:pos x="139" y="56"/>
                  </a:cxn>
                  <a:cxn ang="0">
                    <a:pos x="58" y="32"/>
                  </a:cxn>
                  <a:cxn ang="0">
                    <a:pos x="61" y="32"/>
                  </a:cxn>
                  <a:cxn ang="0">
                    <a:pos x="58" y="31"/>
                  </a:cxn>
                  <a:cxn ang="0">
                    <a:pos x="54" y="30"/>
                  </a:cxn>
                  <a:cxn ang="0">
                    <a:pos x="3" y="0"/>
                  </a:cxn>
                  <a:cxn ang="0">
                    <a:pos x="16" y="6"/>
                  </a:cxn>
                  <a:cxn ang="0">
                    <a:pos x="55" y="20"/>
                  </a:cxn>
                  <a:cxn ang="0">
                    <a:pos x="128" y="50"/>
                  </a:cxn>
                  <a:cxn ang="0">
                    <a:pos x="139" y="56"/>
                  </a:cxn>
                  <a:cxn ang="0">
                    <a:pos x="163" y="69"/>
                  </a:cxn>
                  <a:cxn ang="0">
                    <a:pos x="151" y="64"/>
                  </a:cxn>
                  <a:cxn ang="0">
                    <a:pos x="101" y="41"/>
                  </a:cxn>
                  <a:cxn ang="0">
                    <a:pos x="90" y="37"/>
                  </a:cxn>
                  <a:cxn ang="0">
                    <a:pos x="93" y="40"/>
                  </a:cxn>
                  <a:cxn ang="0">
                    <a:pos x="100" y="43"/>
                  </a:cxn>
                  <a:cxn ang="0">
                    <a:pos x="162" y="72"/>
                  </a:cxn>
                  <a:cxn ang="0">
                    <a:pos x="191" y="85"/>
                  </a:cxn>
                  <a:cxn ang="0">
                    <a:pos x="192" y="85"/>
                  </a:cxn>
                  <a:cxn ang="0">
                    <a:pos x="195" y="87"/>
                  </a:cxn>
                  <a:cxn ang="0">
                    <a:pos x="207" y="96"/>
                  </a:cxn>
                  <a:cxn ang="0">
                    <a:pos x="225" y="106"/>
                  </a:cxn>
                  <a:cxn ang="0">
                    <a:pos x="230" y="109"/>
                  </a:cxn>
                  <a:cxn ang="0">
                    <a:pos x="232" y="111"/>
                  </a:cxn>
                  <a:cxn ang="0">
                    <a:pos x="252" y="124"/>
                  </a:cxn>
                  <a:cxn ang="0">
                    <a:pos x="255" y="127"/>
                  </a:cxn>
                  <a:cxn ang="0">
                    <a:pos x="250" y="124"/>
                  </a:cxn>
                  <a:cxn ang="0">
                    <a:pos x="227" y="110"/>
                  </a:cxn>
                  <a:cxn ang="0">
                    <a:pos x="211" y="105"/>
                  </a:cxn>
                  <a:cxn ang="0">
                    <a:pos x="214" y="106"/>
                  </a:cxn>
                  <a:cxn ang="0">
                    <a:pos x="217" y="107"/>
                  </a:cxn>
                  <a:cxn ang="0">
                    <a:pos x="224" y="111"/>
                  </a:cxn>
                  <a:cxn ang="0">
                    <a:pos x="242" y="125"/>
                  </a:cxn>
                  <a:cxn ang="0">
                    <a:pos x="246" y="128"/>
                  </a:cxn>
                  <a:cxn ang="0">
                    <a:pos x="247" y="130"/>
                  </a:cxn>
                  <a:cxn ang="0">
                    <a:pos x="218" y="113"/>
                  </a:cxn>
                  <a:cxn ang="0">
                    <a:pos x="215" y="112"/>
                  </a:cxn>
                  <a:cxn ang="0">
                    <a:pos x="217" y="115"/>
                  </a:cxn>
                  <a:cxn ang="0">
                    <a:pos x="208" y="108"/>
                  </a:cxn>
                  <a:cxn ang="0">
                    <a:pos x="203" y="105"/>
                  </a:cxn>
                  <a:cxn ang="0">
                    <a:pos x="209" y="111"/>
                  </a:cxn>
                  <a:cxn ang="0">
                    <a:pos x="205" y="109"/>
                  </a:cxn>
                  <a:cxn ang="0">
                    <a:pos x="196" y="104"/>
                  </a:cxn>
                  <a:cxn ang="0">
                    <a:pos x="196" y="106"/>
                  </a:cxn>
                  <a:cxn ang="0">
                    <a:pos x="168" y="84"/>
                  </a:cxn>
                  <a:cxn ang="0">
                    <a:pos x="162" y="80"/>
                  </a:cxn>
                  <a:cxn ang="0">
                    <a:pos x="164" y="82"/>
                  </a:cxn>
                  <a:cxn ang="0">
                    <a:pos x="160" y="81"/>
                  </a:cxn>
                  <a:cxn ang="0">
                    <a:pos x="145" y="72"/>
                  </a:cxn>
                  <a:cxn ang="0">
                    <a:pos x="119" y="59"/>
                  </a:cxn>
                  <a:cxn ang="0">
                    <a:pos x="61" y="35"/>
                  </a:cxn>
                  <a:cxn ang="0">
                    <a:pos x="50" y="30"/>
                  </a:cxn>
                  <a:cxn ang="0">
                    <a:pos x="49" y="29"/>
                  </a:cxn>
                  <a:cxn ang="0">
                    <a:pos x="24" y="19"/>
                  </a:cxn>
                  <a:cxn ang="0">
                    <a:pos x="5" y="10"/>
                  </a:cxn>
                  <a:cxn ang="0">
                    <a:pos x="1" y="1"/>
                  </a:cxn>
                </a:cxnLst>
                <a:rect l="0" t="0" r="r" b="b"/>
                <a:pathLst>
                  <a:path w="256" h="130">
                    <a:moveTo>
                      <a:pt x="231" y="109"/>
                    </a:moveTo>
                    <a:lnTo>
                      <a:pt x="231" y="110"/>
                    </a:lnTo>
                    <a:lnTo>
                      <a:pt x="231" y="109"/>
                    </a:lnTo>
                    <a:close/>
                    <a:moveTo>
                      <a:pt x="227" y="107"/>
                    </a:moveTo>
                    <a:lnTo>
                      <a:pt x="230" y="108"/>
                    </a:lnTo>
                    <a:lnTo>
                      <a:pt x="227" y="107"/>
                    </a:lnTo>
                    <a:close/>
                    <a:moveTo>
                      <a:pt x="206" y="95"/>
                    </a:moveTo>
                    <a:lnTo>
                      <a:pt x="207" y="95"/>
                    </a:lnTo>
                    <a:lnTo>
                      <a:pt x="206" y="95"/>
                    </a:lnTo>
                    <a:lnTo>
                      <a:pt x="206" y="95"/>
                    </a:lnTo>
                    <a:close/>
                    <a:moveTo>
                      <a:pt x="159" y="78"/>
                    </a:moveTo>
                    <a:lnTo>
                      <a:pt x="159" y="78"/>
                    </a:lnTo>
                    <a:lnTo>
                      <a:pt x="160" y="79"/>
                    </a:lnTo>
                    <a:lnTo>
                      <a:pt x="159" y="78"/>
                    </a:lnTo>
                    <a:close/>
                    <a:moveTo>
                      <a:pt x="139" y="56"/>
                    </a:moveTo>
                    <a:lnTo>
                      <a:pt x="140" y="56"/>
                    </a:lnTo>
                    <a:lnTo>
                      <a:pt x="140" y="57"/>
                    </a:lnTo>
                    <a:lnTo>
                      <a:pt x="139" y="56"/>
                    </a:lnTo>
                    <a:close/>
                    <a:moveTo>
                      <a:pt x="51" y="30"/>
                    </a:moveTo>
                    <a:lnTo>
                      <a:pt x="54" y="31"/>
                    </a:lnTo>
                    <a:lnTo>
                      <a:pt x="58" y="32"/>
                    </a:lnTo>
                    <a:lnTo>
                      <a:pt x="60" y="33"/>
                    </a:lnTo>
                    <a:lnTo>
                      <a:pt x="61" y="33"/>
                    </a:lnTo>
                    <a:lnTo>
                      <a:pt x="61" y="32"/>
                    </a:lnTo>
                    <a:lnTo>
                      <a:pt x="60" y="32"/>
                    </a:lnTo>
                    <a:lnTo>
                      <a:pt x="59" y="32"/>
                    </a:lnTo>
                    <a:lnTo>
                      <a:pt x="58" y="31"/>
                    </a:lnTo>
                    <a:lnTo>
                      <a:pt x="56" y="31"/>
                    </a:lnTo>
                    <a:lnTo>
                      <a:pt x="55" y="31"/>
                    </a:lnTo>
                    <a:lnTo>
                      <a:pt x="54" y="30"/>
                    </a:lnTo>
                    <a:lnTo>
                      <a:pt x="53" y="30"/>
                    </a:lnTo>
                    <a:lnTo>
                      <a:pt x="51" y="30"/>
                    </a:lnTo>
                    <a:close/>
                    <a:moveTo>
                      <a:pt x="3" y="0"/>
                    </a:moveTo>
                    <a:lnTo>
                      <a:pt x="6" y="1"/>
                    </a:lnTo>
                    <a:lnTo>
                      <a:pt x="9" y="3"/>
                    </a:lnTo>
                    <a:lnTo>
                      <a:pt x="16" y="6"/>
                    </a:lnTo>
                    <a:lnTo>
                      <a:pt x="29" y="11"/>
                    </a:lnTo>
                    <a:lnTo>
                      <a:pt x="42" y="16"/>
                    </a:lnTo>
                    <a:lnTo>
                      <a:pt x="55" y="20"/>
                    </a:lnTo>
                    <a:lnTo>
                      <a:pt x="54" y="18"/>
                    </a:lnTo>
                    <a:lnTo>
                      <a:pt x="92" y="33"/>
                    </a:lnTo>
                    <a:lnTo>
                      <a:pt x="128" y="50"/>
                    </a:lnTo>
                    <a:lnTo>
                      <a:pt x="130" y="51"/>
                    </a:lnTo>
                    <a:lnTo>
                      <a:pt x="139" y="56"/>
                    </a:lnTo>
                    <a:lnTo>
                      <a:pt x="139" y="56"/>
                    </a:lnTo>
                    <a:lnTo>
                      <a:pt x="165" y="70"/>
                    </a:lnTo>
                    <a:lnTo>
                      <a:pt x="164" y="70"/>
                    </a:lnTo>
                    <a:lnTo>
                      <a:pt x="163" y="69"/>
                    </a:lnTo>
                    <a:lnTo>
                      <a:pt x="163" y="69"/>
                    </a:lnTo>
                    <a:lnTo>
                      <a:pt x="157" y="66"/>
                    </a:lnTo>
                    <a:lnTo>
                      <a:pt x="151" y="64"/>
                    </a:lnTo>
                    <a:lnTo>
                      <a:pt x="113" y="46"/>
                    </a:lnTo>
                    <a:lnTo>
                      <a:pt x="107" y="43"/>
                    </a:lnTo>
                    <a:lnTo>
                      <a:pt x="101" y="41"/>
                    </a:lnTo>
                    <a:lnTo>
                      <a:pt x="94" y="38"/>
                    </a:lnTo>
                    <a:lnTo>
                      <a:pt x="92" y="37"/>
                    </a:lnTo>
                    <a:lnTo>
                      <a:pt x="90" y="37"/>
                    </a:lnTo>
                    <a:lnTo>
                      <a:pt x="90" y="38"/>
                    </a:lnTo>
                    <a:lnTo>
                      <a:pt x="91" y="38"/>
                    </a:lnTo>
                    <a:lnTo>
                      <a:pt x="93" y="40"/>
                    </a:lnTo>
                    <a:lnTo>
                      <a:pt x="96" y="41"/>
                    </a:lnTo>
                    <a:lnTo>
                      <a:pt x="98" y="42"/>
                    </a:lnTo>
                    <a:lnTo>
                      <a:pt x="100" y="43"/>
                    </a:lnTo>
                    <a:lnTo>
                      <a:pt x="124" y="54"/>
                    </a:lnTo>
                    <a:lnTo>
                      <a:pt x="149" y="65"/>
                    </a:lnTo>
                    <a:lnTo>
                      <a:pt x="162" y="72"/>
                    </a:lnTo>
                    <a:lnTo>
                      <a:pt x="175" y="78"/>
                    </a:lnTo>
                    <a:lnTo>
                      <a:pt x="188" y="84"/>
                    </a:lnTo>
                    <a:lnTo>
                      <a:pt x="191" y="85"/>
                    </a:lnTo>
                    <a:lnTo>
                      <a:pt x="193" y="87"/>
                    </a:lnTo>
                    <a:lnTo>
                      <a:pt x="192" y="86"/>
                    </a:lnTo>
                    <a:lnTo>
                      <a:pt x="192" y="85"/>
                    </a:lnTo>
                    <a:lnTo>
                      <a:pt x="193" y="85"/>
                    </a:lnTo>
                    <a:lnTo>
                      <a:pt x="194" y="86"/>
                    </a:lnTo>
                    <a:lnTo>
                      <a:pt x="195" y="87"/>
                    </a:lnTo>
                    <a:lnTo>
                      <a:pt x="196" y="88"/>
                    </a:lnTo>
                    <a:lnTo>
                      <a:pt x="197" y="89"/>
                    </a:lnTo>
                    <a:lnTo>
                      <a:pt x="207" y="96"/>
                    </a:lnTo>
                    <a:lnTo>
                      <a:pt x="207" y="95"/>
                    </a:lnTo>
                    <a:lnTo>
                      <a:pt x="216" y="100"/>
                    </a:lnTo>
                    <a:lnTo>
                      <a:pt x="225" y="106"/>
                    </a:lnTo>
                    <a:lnTo>
                      <a:pt x="227" y="107"/>
                    </a:lnTo>
                    <a:lnTo>
                      <a:pt x="227" y="107"/>
                    </a:lnTo>
                    <a:lnTo>
                      <a:pt x="230" y="109"/>
                    </a:lnTo>
                    <a:lnTo>
                      <a:pt x="230" y="108"/>
                    </a:lnTo>
                    <a:lnTo>
                      <a:pt x="233" y="111"/>
                    </a:lnTo>
                    <a:lnTo>
                      <a:pt x="232" y="111"/>
                    </a:lnTo>
                    <a:lnTo>
                      <a:pt x="234" y="112"/>
                    </a:lnTo>
                    <a:lnTo>
                      <a:pt x="241" y="117"/>
                    </a:lnTo>
                    <a:lnTo>
                      <a:pt x="252" y="124"/>
                    </a:lnTo>
                    <a:lnTo>
                      <a:pt x="253" y="125"/>
                    </a:lnTo>
                    <a:lnTo>
                      <a:pt x="255" y="126"/>
                    </a:lnTo>
                    <a:lnTo>
                      <a:pt x="255" y="127"/>
                    </a:lnTo>
                    <a:lnTo>
                      <a:pt x="256" y="127"/>
                    </a:lnTo>
                    <a:lnTo>
                      <a:pt x="256" y="128"/>
                    </a:lnTo>
                    <a:lnTo>
                      <a:pt x="250" y="124"/>
                    </a:lnTo>
                    <a:lnTo>
                      <a:pt x="242" y="120"/>
                    </a:lnTo>
                    <a:lnTo>
                      <a:pt x="235" y="114"/>
                    </a:lnTo>
                    <a:lnTo>
                      <a:pt x="227" y="110"/>
                    </a:lnTo>
                    <a:lnTo>
                      <a:pt x="219" y="107"/>
                    </a:lnTo>
                    <a:lnTo>
                      <a:pt x="212" y="105"/>
                    </a:lnTo>
                    <a:lnTo>
                      <a:pt x="211" y="105"/>
                    </a:lnTo>
                    <a:lnTo>
                      <a:pt x="212" y="105"/>
                    </a:lnTo>
                    <a:lnTo>
                      <a:pt x="213" y="106"/>
                    </a:lnTo>
                    <a:lnTo>
                      <a:pt x="214" y="106"/>
                    </a:lnTo>
                    <a:lnTo>
                      <a:pt x="216" y="107"/>
                    </a:lnTo>
                    <a:lnTo>
                      <a:pt x="217" y="107"/>
                    </a:lnTo>
                    <a:lnTo>
                      <a:pt x="217" y="107"/>
                    </a:lnTo>
                    <a:lnTo>
                      <a:pt x="219" y="109"/>
                    </a:lnTo>
                    <a:lnTo>
                      <a:pt x="221" y="110"/>
                    </a:lnTo>
                    <a:lnTo>
                      <a:pt x="224" y="111"/>
                    </a:lnTo>
                    <a:lnTo>
                      <a:pt x="233" y="118"/>
                    </a:lnTo>
                    <a:lnTo>
                      <a:pt x="241" y="124"/>
                    </a:lnTo>
                    <a:lnTo>
                      <a:pt x="242" y="125"/>
                    </a:lnTo>
                    <a:lnTo>
                      <a:pt x="243" y="125"/>
                    </a:lnTo>
                    <a:lnTo>
                      <a:pt x="245" y="127"/>
                    </a:lnTo>
                    <a:lnTo>
                      <a:pt x="246" y="128"/>
                    </a:lnTo>
                    <a:lnTo>
                      <a:pt x="247" y="129"/>
                    </a:lnTo>
                    <a:lnTo>
                      <a:pt x="248" y="130"/>
                    </a:lnTo>
                    <a:lnTo>
                      <a:pt x="247" y="130"/>
                    </a:lnTo>
                    <a:lnTo>
                      <a:pt x="236" y="124"/>
                    </a:lnTo>
                    <a:lnTo>
                      <a:pt x="225" y="118"/>
                    </a:lnTo>
                    <a:lnTo>
                      <a:pt x="218" y="113"/>
                    </a:lnTo>
                    <a:lnTo>
                      <a:pt x="214" y="111"/>
                    </a:lnTo>
                    <a:lnTo>
                      <a:pt x="214" y="111"/>
                    </a:lnTo>
                    <a:lnTo>
                      <a:pt x="215" y="112"/>
                    </a:lnTo>
                    <a:lnTo>
                      <a:pt x="215" y="113"/>
                    </a:lnTo>
                    <a:lnTo>
                      <a:pt x="216" y="113"/>
                    </a:lnTo>
                    <a:lnTo>
                      <a:pt x="217" y="115"/>
                    </a:lnTo>
                    <a:lnTo>
                      <a:pt x="217" y="116"/>
                    </a:lnTo>
                    <a:lnTo>
                      <a:pt x="212" y="112"/>
                    </a:lnTo>
                    <a:lnTo>
                      <a:pt x="208" y="108"/>
                    </a:lnTo>
                    <a:lnTo>
                      <a:pt x="203" y="104"/>
                    </a:lnTo>
                    <a:lnTo>
                      <a:pt x="202" y="104"/>
                    </a:lnTo>
                    <a:lnTo>
                      <a:pt x="203" y="105"/>
                    </a:lnTo>
                    <a:lnTo>
                      <a:pt x="205" y="107"/>
                    </a:lnTo>
                    <a:lnTo>
                      <a:pt x="207" y="109"/>
                    </a:lnTo>
                    <a:lnTo>
                      <a:pt x="209" y="111"/>
                    </a:lnTo>
                    <a:lnTo>
                      <a:pt x="211" y="112"/>
                    </a:lnTo>
                    <a:lnTo>
                      <a:pt x="209" y="112"/>
                    </a:lnTo>
                    <a:lnTo>
                      <a:pt x="205" y="109"/>
                    </a:lnTo>
                    <a:lnTo>
                      <a:pt x="201" y="106"/>
                    </a:lnTo>
                    <a:lnTo>
                      <a:pt x="196" y="102"/>
                    </a:lnTo>
                    <a:lnTo>
                      <a:pt x="196" y="104"/>
                    </a:lnTo>
                    <a:lnTo>
                      <a:pt x="197" y="105"/>
                    </a:lnTo>
                    <a:lnTo>
                      <a:pt x="197" y="106"/>
                    </a:lnTo>
                    <a:lnTo>
                      <a:pt x="196" y="106"/>
                    </a:lnTo>
                    <a:lnTo>
                      <a:pt x="187" y="99"/>
                    </a:lnTo>
                    <a:lnTo>
                      <a:pt x="177" y="92"/>
                    </a:lnTo>
                    <a:lnTo>
                      <a:pt x="168" y="84"/>
                    </a:lnTo>
                    <a:lnTo>
                      <a:pt x="160" y="79"/>
                    </a:lnTo>
                    <a:lnTo>
                      <a:pt x="161" y="80"/>
                    </a:lnTo>
                    <a:lnTo>
                      <a:pt x="162" y="80"/>
                    </a:lnTo>
                    <a:lnTo>
                      <a:pt x="163" y="81"/>
                    </a:lnTo>
                    <a:lnTo>
                      <a:pt x="164" y="82"/>
                    </a:lnTo>
                    <a:lnTo>
                      <a:pt x="164" y="82"/>
                    </a:lnTo>
                    <a:lnTo>
                      <a:pt x="164" y="83"/>
                    </a:lnTo>
                    <a:lnTo>
                      <a:pt x="164" y="83"/>
                    </a:lnTo>
                    <a:lnTo>
                      <a:pt x="160" y="81"/>
                    </a:lnTo>
                    <a:lnTo>
                      <a:pt x="155" y="79"/>
                    </a:lnTo>
                    <a:lnTo>
                      <a:pt x="150" y="75"/>
                    </a:lnTo>
                    <a:lnTo>
                      <a:pt x="145" y="72"/>
                    </a:lnTo>
                    <a:lnTo>
                      <a:pt x="141" y="69"/>
                    </a:lnTo>
                    <a:lnTo>
                      <a:pt x="142" y="71"/>
                    </a:lnTo>
                    <a:lnTo>
                      <a:pt x="119" y="59"/>
                    </a:lnTo>
                    <a:lnTo>
                      <a:pt x="92" y="48"/>
                    </a:lnTo>
                    <a:lnTo>
                      <a:pt x="65" y="36"/>
                    </a:lnTo>
                    <a:lnTo>
                      <a:pt x="61" y="35"/>
                    </a:lnTo>
                    <a:lnTo>
                      <a:pt x="53" y="32"/>
                    </a:lnTo>
                    <a:lnTo>
                      <a:pt x="51" y="30"/>
                    </a:lnTo>
                    <a:lnTo>
                      <a:pt x="50" y="30"/>
                    </a:lnTo>
                    <a:lnTo>
                      <a:pt x="50" y="29"/>
                    </a:lnTo>
                    <a:lnTo>
                      <a:pt x="49" y="29"/>
                    </a:lnTo>
                    <a:lnTo>
                      <a:pt x="49" y="29"/>
                    </a:lnTo>
                    <a:lnTo>
                      <a:pt x="37" y="24"/>
                    </a:lnTo>
                    <a:lnTo>
                      <a:pt x="36" y="24"/>
                    </a:lnTo>
                    <a:lnTo>
                      <a:pt x="24" y="19"/>
                    </a:lnTo>
                    <a:lnTo>
                      <a:pt x="12" y="14"/>
                    </a:lnTo>
                    <a:lnTo>
                      <a:pt x="9" y="12"/>
                    </a:lnTo>
                    <a:lnTo>
                      <a:pt x="5" y="10"/>
                    </a:lnTo>
                    <a:lnTo>
                      <a:pt x="2" y="7"/>
                    </a:lnTo>
                    <a:lnTo>
                      <a:pt x="0" y="4"/>
                    </a:lnTo>
                    <a:lnTo>
                      <a:pt x="1" y="1"/>
                    </a:lnTo>
                    <a:lnTo>
                      <a:pt x="3"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174"/>
              <p:cNvSpPr>
                <a:spLocks/>
              </p:cNvSpPr>
              <p:nvPr/>
            </p:nvSpPr>
            <p:spPr bwMode="auto">
              <a:xfrm>
                <a:off x="5170487" y="1743075"/>
                <a:ext cx="433388" cy="463550"/>
              </a:xfrm>
              <a:custGeom>
                <a:avLst/>
                <a:gdLst/>
                <a:ahLst/>
                <a:cxnLst>
                  <a:cxn ang="0">
                    <a:pos x="5" y="0"/>
                  </a:cxn>
                  <a:cxn ang="0">
                    <a:pos x="77" y="55"/>
                  </a:cxn>
                  <a:cxn ang="0">
                    <a:pos x="144" y="117"/>
                  </a:cxn>
                  <a:cxn ang="0">
                    <a:pos x="174" y="151"/>
                  </a:cxn>
                  <a:cxn ang="0">
                    <a:pos x="221" y="210"/>
                  </a:cxn>
                  <a:cxn ang="0">
                    <a:pos x="254" y="259"/>
                  </a:cxn>
                  <a:cxn ang="0">
                    <a:pos x="266" y="281"/>
                  </a:cxn>
                  <a:cxn ang="0">
                    <a:pos x="270" y="286"/>
                  </a:cxn>
                  <a:cxn ang="0">
                    <a:pos x="273" y="291"/>
                  </a:cxn>
                  <a:cxn ang="0">
                    <a:pos x="272" y="291"/>
                  </a:cxn>
                  <a:cxn ang="0">
                    <a:pos x="260" y="285"/>
                  </a:cxn>
                  <a:cxn ang="0">
                    <a:pos x="260" y="285"/>
                  </a:cxn>
                  <a:cxn ang="0">
                    <a:pos x="252" y="276"/>
                  </a:cxn>
                  <a:cxn ang="0">
                    <a:pos x="234" y="247"/>
                  </a:cxn>
                  <a:cxn ang="0">
                    <a:pos x="224" y="238"/>
                  </a:cxn>
                  <a:cxn ang="0">
                    <a:pos x="217" y="229"/>
                  </a:cxn>
                  <a:cxn ang="0">
                    <a:pos x="210" y="216"/>
                  </a:cxn>
                  <a:cxn ang="0">
                    <a:pos x="209" y="210"/>
                  </a:cxn>
                  <a:cxn ang="0">
                    <a:pos x="204" y="199"/>
                  </a:cxn>
                  <a:cxn ang="0">
                    <a:pos x="198" y="185"/>
                  </a:cxn>
                  <a:cxn ang="0">
                    <a:pos x="190" y="176"/>
                  </a:cxn>
                  <a:cxn ang="0">
                    <a:pos x="181" y="165"/>
                  </a:cxn>
                  <a:cxn ang="0">
                    <a:pos x="172" y="156"/>
                  </a:cxn>
                  <a:cxn ang="0">
                    <a:pos x="165" y="152"/>
                  </a:cxn>
                  <a:cxn ang="0">
                    <a:pos x="157" y="150"/>
                  </a:cxn>
                  <a:cxn ang="0">
                    <a:pos x="148" y="144"/>
                  </a:cxn>
                  <a:cxn ang="0">
                    <a:pos x="143" y="139"/>
                  </a:cxn>
                  <a:cxn ang="0">
                    <a:pos x="143" y="137"/>
                  </a:cxn>
                  <a:cxn ang="0">
                    <a:pos x="147" y="136"/>
                  </a:cxn>
                  <a:cxn ang="0">
                    <a:pos x="147" y="133"/>
                  </a:cxn>
                  <a:cxn ang="0">
                    <a:pos x="138" y="125"/>
                  </a:cxn>
                  <a:cxn ang="0">
                    <a:pos x="133" y="122"/>
                  </a:cxn>
                  <a:cxn ang="0">
                    <a:pos x="133" y="116"/>
                  </a:cxn>
                  <a:cxn ang="0">
                    <a:pos x="130" y="114"/>
                  </a:cxn>
                  <a:cxn ang="0">
                    <a:pos x="131" y="116"/>
                  </a:cxn>
                  <a:cxn ang="0">
                    <a:pos x="119" y="102"/>
                  </a:cxn>
                  <a:cxn ang="0">
                    <a:pos x="114" y="97"/>
                  </a:cxn>
                  <a:cxn ang="0">
                    <a:pos x="103" y="86"/>
                  </a:cxn>
                  <a:cxn ang="0">
                    <a:pos x="99" y="82"/>
                  </a:cxn>
                  <a:cxn ang="0">
                    <a:pos x="79" y="64"/>
                  </a:cxn>
                  <a:cxn ang="0">
                    <a:pos x="67" y="52"/>
                  </a:cxn>
                  <a:cxn ang="0">
                    <a:pos x="54" y="40"/>
                  </a:cxn>
                  <a:cxn ang="0">
                    <a:pos x="34" y="28"/>
                  </a:cxn>
                  <a:cxn ang="0">
                    <a:pos x="23" y="21"/>
                  </a:cxn>
                  <a:cxn ang="0">
                    <a:pos x="22" y="20"/>
                  </a:cxn>
                  <a:cxn ang="0">
                    <a:pos x="20" y="20"/>
                  </a:cxn>
                  <a:cxn ang="0">
                    <a:pos x="19" y="18"/>
                  </a:cxn>
                  <a:cxn ang="0">
                    <a:pos x="15" y="15"/>
                  </a:cxn>
                  <a:cxn ang="0">
                    <a:pos x="14" y="13"/>
                  </a:cxn>
                  <a:cxn ang="0">
                    <a:pos x="0" y="4"/>
                  </a:cxn>
                  <a:cxn ang="0">
                    <a:pos x="1" y="4"/>
                  </a:cxn>
                  <a:cxn ang="0">
                    <a:pos x="6" y="7"/>
                  </a:cxn>
                  <a:cxn ang="0">
                    <a:pos x="11" y="11"/>
                  </a:cxn>
                  <a:cxn ang="0">
                    <a:pos x="13" y="12"/>
                  </a:cxn>
                  <a:cxn ang="0">
                    <a:pos x="41" y="31"/>
                  </a:cxn>
                  <a:cxn ang="0">
                    <a:pos x="43" y="33"/>
                  </a:cxn>
                  <a:cxn ang="0">
                    <a:pos x="45" y="33"/>
                  </a:cxn>
                  <a:cxn ang="0">
                    <a:pos x="45" y="33"/>
                  </a:cxn>
                  <a:cxn ang="0">
                    <a:pos x="26" y="15"/>
                  </a:cxn>
                  <a:cxn ang="0">
                    <a:pos x="3" y="0"/>
                  </a:cxn>
                </a:cxnLst>
                <a:rect l="0" t="0" r="r" b="b"/>
                <a:pathLst>
                  <a:path w="273" h="292">
                    <a:moveTo>
                      <a:pt x="3" y="0"/>
                    </a:moveTo>
                    <a:lnTo>
                      <a:pt x="5" y="0"/>
                    </a:lnTo>
                    <a:lnTo>
                      <a:pt x="42" y="26"/>
                    </a:lnTo>
                    <a:lnTo>
                      <a:pt x="77" y="55"/>
                    </a:lnTo>
                    <a:lnTo>
                      <a:pt x="111" y="84"/>
                    </a:lnTo>
                    <a:lnTo>
                      <a:pt x="144" y="117"/>
                    </a:lnTo>
                    <a:lnTo>
                      <a:pt x="174" y="150"/>
                    </a:lnTo>
                    <a:lnTo>
                      <a:pt x="174" y="151"/>
                    </a:lnTo>
                    <a:lnTo>
                      <a:pt x="198" y="180"/>
                    </a:lnTo>
                    <a:lnTo>
                      <a:pt x="221" y="210"/>
                    </a:lnTo>
                    <a:lnTo>
                      <a:pt x="242" y="240"/>
                    </a:lnTo>
                    <a:lnTo>
                      <a:pt x="254" y="259"/>
                    </a:lnTo>
                    <a:lnTo>
                      <a:pt x="265" y="279"/>
                    </a:lnTo>
                    <a:lnTo>
                      <a:pt x="266" y="281"/>
                    </a:lnTo>
                    <a:lnTo>
                      <a:pt x="268" y="284"/>
                    </a:lnTo>
                    <a:lnTo>
                      <a:pt x="270" y="286"/>
                    </a:lnTo>
                    <a:lnTo>
                      <a:pt x="271" y="289"/>
                    </a:lnTo>
                    <a:lnTo>
                      <a:pt x="273" y="291"/>
                    </a:lnTo>
                    <a:lnTo>
                      <a:pt x="273" y="292"/>
                    </a:lnTo>
                    <a:lnTo>
                      <a:pt x="272" y="291"/>
                    </a:lnTo>
                    <a:lnTo>
                      <a:pt x="266" y="288"/>
                    </a:lnTo>
                    <a:lnTo>
                      <a:pt x="260" y="285"/>
                    </a:lnTo>
                    <a:lnTo>
                      <a:pt x="260" y="285"/>
                    </a:lnTo>
                    <a:lnTo>
                      <a:pt x="260" y="285"/>
                    </a:lnTo>
                    <a:lnTo>
                      <a:pt x="259" y="285"/>
                    </a:lnTo>
                    <a:lnTo>
                      <a:pt x="252" y="276"/>
                    </a:lnTo>
                    <a:lnTo>
                      <a:pt x="240" y="255"/>
                    </a:lnTo>
                    <a:lnTo>
                      <a:pt x="234" y="247"/>
                    </a:lnTo>
                    <a:lnTo>
                      <a:pt x="229" y="242"/>
                    </a:lnTo>
                    <a:lnTo>
                      <a:pt x="224" y="238"/>
                    </a:lnTo>
                    <a:lnTo>
                      <a:pt x="221" y="233"/>
                    </a:lnTo>
                    <a:lnTo>
                      <a:pt x="217" y="229"/>
                    </a:lnTo>
                    <a:lnTo>
                      <a:pt x="213" y="223"/>
                    </a:lnTo>
                    <a:lnTo>
                      <a:pt x="210" y="216"/>
                    </a:lnTo>
                    <a:lnTo>
                      <a:pt x="211" y="215"/>
                    </a:lnTo>
                    <a:lnTo>
                      <a:pt x="209" y="210"/>
                    </a:lnTo>
                    <a:lnTo>
                      <a:pt x="207" y="206"/>
                    </a:lnTo>
                    <a:lnTo>
                      <a:pt x="204" y="199"/>
                    </a:lnTo>
                    <a:lnTo>
                      <a:pt x="202" y="192"/>
                    </a:lnTo>
                    <a:lnTo>
                      <a:pt x="198" y="185"/>
                    </a:lnTo>
                    <a:lnTo>
                      <a:pt x="195" y="181"/>
                    </a:lnTo>
                    <a:lnTo>
                      <a:pt x="190" y="176"/>
                    </a:lnTo>
                    <a:lnTo>
                      <a:pt x="186" y="171"/>
                    </a:lnTo>
                    <a:lnTo>
                      <a:pt x="181" y="165"/>
                    </a:lnTo>
                    <a:lnTo>
                      <a:pt x="176" y="160"/>
                    </a:lnTo>
                    <a:lnTo>
                      <a:pt x="172" y="156"/>
                    </a:lnTo>
                    <a:lnTo>
                      <a:pt x="169" y="153"/>
                    </a:lnTo>
                    <a:lnTo>
                      <a:pt x="165" y="152"/>
                    </a:lnTo>
                    <a:lnTo>
                      <a:pt x="161" y="151"/>
                    </a:lnTo>
                    <a:lnTo>
                      <a:pt x="157" y="150"/>
                    </a:lnTo>
                    <a:lnTo>
                      <a:pt x="154" y="148"/>
                    </a:lnTo>
                    <a:lnTo>
                      <a:pt x="148" y="144"/>
                    </a:lnTo>
                    <a:lnTo>
                      <a:pt x="145" y="141"/>
                    </a:lnTo>
                    <a:lnTo>
                      <a:pt x="143" y="139"/>
                    </a:lnTo>
                    <a:lnTo>
                      <a:pt x="142" y="138"/>
                    </a:lnTo>
                    <a:lnTo>
                      <a:pt x="143" y="137"/>
                    </a:lnTo>
                    <a:lnTo>
                      <a:pt x="145" y="137"/>
                    </a:lnTo>
                    <a:lnTo>
                      <a:pt x="147" y="136"/>
                    </a:lnTo>
                    <a:lnTo>
                      <a:pt x="147" y="135"/>
                    </a:lnTo>
                    <a:lnTo>
                      <a:pt x="147" y="133"/>
                    </a:lnTo>
                    <a:lnTo>
                      <a:pt x="145" y="131"/>
                    </a:lnTo>
                    <a:lnTo>
                      <a:pt x="138" y="125"/>
                    </a:lnTo>
                    <a:lnTo>
                      <a:pt x="134" y="122"/>
                    </a:lnTo>
                    <a:lnTo>
                      <a:pt x="133" y="122"/>
                    </a:lnTo>
                    <a:lnTo>
                      <a:pt x="133" y="118"/>
                    </a:lnTo>
                    <a:lnTo>
                      <a:pt x="133" y="116"/>
                    </a:lnTo>
                    <a:lnTo>
                      <a:pt x="132" y="115"/>
                    </a:lnTo>
                    <a:lnTo>
                      <a:pt x="130" y="114"/>
                    </a:lnTo>
                    <a:lnTo>
                      <a:pt x="131" y="115"/>
                    </a:lnTo>
                    <a:lnTo>
                      <a:pt x="131" y="116"/>
                    </a:lnTo>
                    <a:lnTo>
                      <a:pt x="126" y="109"/>
                    </a:lnTo>
                    <a:lnTo>
                      <a:pt x="119" y="102"/>
                    </a:lnTo>
                    <a:lnTo>
                      <a:pt x="118" y="101"/>
                    </a:lnTo>
                    <a:lnTo>
                      <a:pt x="114" y="97"/>
                    </a:lnTo>
                    <a:lnTo>
                      <a:pt x="108" y="91"/>
                    </a:lnTo>
                    <a:lnTo>
                      <a:pt x="103" y="86"/>
                    </a:lnTo>
                    <a:lnTo>
                      <a:pt x="99" y="81"/>
                    </a:lnTo>
                    <a:lnTo>
                      <a:pt x="99" y="82"/>
                    </a:lnTo>
                    <a:lnTo>
                      <a:pt x="89" y="74"/>
                    </a:lnTo>
                    <a:lnTo>
                      <a:pt x="79" y="64"/>
                    </a:lnTo>
                    <a:lnTo>
                      <a:pt x="73" y="59"/>
                    </a:lnTo>
                    <a:lnTo>
                      <a:pt x="67" y="52"/>
                    </a:lnTo>
                    <a:lnTo>
                      <a:pt x="60" y="46"/>
                    </a:lnTo>
                    <a:lnTo>
                      <a:pt x="54" y="40"/>
                    </a:lnTo>
                    <a:lnTo>
                      <a:pt x="45" y="34"/>
                    </a:lnTo>
                    <a:lnTo>
                      <a:pt x="34" y="28"/>
                    </a:lnTo>
                    <a:lnTo>
                      <a:pt x="25" y="22"/>
                    </a:lnTo>
                    <a:lnTo>
                      <a:pt x="23" y="21"/>
                    </a:lnTo>
                    <a:lnTo>
                      <a:pt x="21" y="19"/>
                    </a:lnTo>
                    <a:lnTo>
                      <a:pt x="22" y="20"/>
                    </a:lnTo>
                    <a:lnTo>
                      <a:pt x="22" y="21"/>
                    </a:lnTo>
                    <a:lnTo>
                      <a:pt x="20" y="20"/>
                    </a:lnTo>
                    <a:lnTo>
                      <a:pt x="19" y="19"/>
                    </a:lnTo>
                    <a:lnTo>
                      <a:pt x="19" y="18"/>
                    </a:lnTo>
                    <a:lnTo>
                      <a:pt x="17" y="17"/>
                    </a:lnTo>
                    <a:lnTo>
                      <a:pt x="15" y="15"/>
                    </a:lnTo>
                    <a:lnTo>
                      <a:pt x="15" y="14"/>
                    </a:lnTo>
                    <a:lnTo>
                      <a:pt x="14" y="13"/>
                    </a:lnTo>
                    <a:lnTo>
                      <a:pt x="8" y="10"/>
                    </a:lnTo>
                    <a:lnTo>
                      <a:pt x="0" y="4"/>
                    </a:lnTo>
                    <a:lnTo>
                      <a:pt x="0" y="3"/>
                    </a:lnTo>
                    <a:lnTo>
                      <a:pt x="1" y="4"/>
                    </a:lnTo>
                    <a:lnTo>
                      <a:pt x="3" y="5"/>
                    </a:lnTo>
                    <a:lnTo>
                      <a:pt x="6" y="7"/>
                    </a:lnTo>
                    <a:lnTo>
                      <a:pt x="9" y="9"/>
                    </a:lnTo>
                    <a:lnTo>
                      <a:pt x="11" y="11"/>
                    </a:lnTo>
                    <a:lnTo>
                      <a:pt x="13" y="12"/>
                    </a:lnTo>
                    <a:lnTo>
                      <a:pt x="13" y="12"/>
                    </a:lnTo>
                    <a:lnTo>
                      <a:pt x="29" y="22"/>
                    </a:lnTo>
                    <a:lnTo>
                      <a:pt x="41" y="31"/>
                    </a:lnTo>
                    <a:lnTo>
                      <a:pt x="42" y="32"/>
                    </a:lnTo>
                    <a:lnTo>
                      <a:pt x="43" y="33"/>
                    </a:lnTo>
                    <a:lnTo>
                      <a:pt x="44" y="33"/>
                    </a:lnTo>
                    <a:lnTo>
                      <a:pt x="45" y="33"/>
                    </a:lnTo>
                    <a:lnTo>
                      <a:pt x="45" y="33"/>
                    </a:lnTo>
                    <a:lnTo>
                      <a:pt x="45" y="33"/>
                    </a:lnTo>
                    <a:lnTo>
                      <a:pt x="36" y="23"/>
                    </a:lnTo>
                    <a:lnTo>
                      <a:pt x="26" y="15"/>
                    </a:lnTo>
                    <a:lnTo>
                      <a:pt x="14" y="8"/>
                    </a:lnTo>
                    <a:lnTo>
                      <a:pt x="3"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 name="Freeform 175"/>
              <p:cNvSpPr>
                <a:spLocks/>
              </p:cNvSpPr>
              <p:nvPr/>
            </p:nvSpPr>
            <p:spPr bwMode="auto">
              <a:xfrm>
                <a:off x="5573712" y="2152650"/>
                <a:ext cx="217488" cy="646113"/>
              </a:xfrm>
              <a:custGeom>
                <a:avLst/>
                <a:gdLst/>
                <a:ahLst/>
                <a:cxnLst>
                  <a:cxn ang="0">
                    <a:pos x="2" y="0"/>
                  </a:cxn>
                  <a:cxn ang="0">
                    <a:pos x="26" y="40"/>
                  </a:cxn>
                  <a:cxn ang="0">
                    <a:pos x="48" y="82"/>
                  </a:cxn>
                  <a:cxn ang="0">
                    <a:pos x="68" y="125"/>
                  </a:cxn>
                  <a:cxn ang="0">
                    <a:pos x="86" y="169"/>
                  </a:cxn>
                  <a:cxn ang="0">
                    <a:pos x="101" y="215"/>
                  </a:cxn>
                  <a:cxn ang="0">
                    <a:pos x="114" y="261"/>
                  </a:cxn>
                  <a:cxn ang="0">
                    <a:pos x="124" y="309"/>
                  </a:cxn>
                  <a:cxn ang="0">
                    <a:pos x="132" y="357"/>
                  </a:cxn>
                  <a:cxn ang="0">
                    <a:pos x="137" y="406"/>
                  </a:cxn>
                  <a:cxn ang="0">
                    <a:pos x="135" y="407"/>
                  </a:cxn>
                  <a:cxn ang="0">
                    <a:pos x="128" y="351"/>
                  </a:cxn>
                  <a:cxn ang="0">
                    <a:pos x="127" y="342"/>
                  </a:cxn>
                  <a:cxn ang="0">
                    <a:pos x="124" y="334"/>
                  </a:cxn>
                  <a:cxn ang="0">
                    <a:pos x="122" y="327"/>
                  </a:cxn>
                  <a:cxn ang="0">
                    <a:pos x="120" y="317"/>
                  </a:cxn>
                  <a:cxn ang="0">
                    <a:pos x="111" y="276"/>
                  </a:cxn>
                  <a:cxn ang="0">
                    <a:pos x="100" y="235"/>
                  </a:cxn>
                  <a:cxn ang="0">
                    <a:pos x="88" y="194"/>
                  </a:cxn>
                  <a:cxn ang="0">
                    <a:pos x="81" y="173"/>
                  </a:cxn>
                  <a:cxn ang="0">
                    <a:pos x="74" y="151"/>
                  </a:cxn>
                  <a:cxn ang="0">
                    <a:pos x="64" y="127"/>
                  </a:cxn>
                  <a:cxn ang="0">
                    <a:pos x="53" y="104"/>
                  </a:cxn>
                  <a:cxn ang="0">
                    <a:pos x="38" y="72"/>
                  </a:cxn>
                  <a:cxn ang="0">
                    <a:pos x="22" y="41"/>
                  </a:cxn>
                  <a:cxn ang="0">
                    <a:pos x="20" y="38"/>
                  </a:cxn>
                  <a:cxn ang="0">
                    <a:pos x="19" y="37"/>
                  </a:cxn>
                  <a:cxn ang="0">
                    <a:pos x="19" y="36"/>
                  </a:cxn>
                  <a:cxn ang="0">
                    <a:pos x="20" y="37"/>
                  </a:cxn>
                  <a:cxn ang="0">
                    <a:pos x="21" y="39"/>
                  </a:cxn>
                  <a:cxn ang="0">
                    <a:pos x="21" y="39"/>
                  </a:cxn>
                  <a:cxn ang="0">
                    <a:pos x="22" y="39"/>
                  </a:cxn>
                  <a:cxn ang="0">
                    <a:pos x="22" y="39"/>
                  </a:cxn>
                  <a:cxn ang="0">
                    <a:pos x="21" y="37"/>
                  </a:cxn>
                  <a:cxn ang="0">
                    <a:pos x="19" y="32"/>
                  </a:cxn>
                  <a:cxn ang="0">
                    <a:pos x="16" y="27"/>
                  </a:cxn>
                  <a:cxn ang="0">
                    <a:pos x="8" y="13"/>
                  </a:cxn>
                  <a:cxn ang="0">
                    <a:pos x="0" y="0"/>
                  </a:cxn>
                  <a:cxn ang="0">
                    <a:pos x="2" y="0"/>
                  </a:cxn>
                </a:cxnLst>
                <a:rect l="0" t="0" r="r" b="b"/>
                <a:pathLst>
                  <a:path w="137" h="407">
                    <a:moveTo>
                      <a:pt x="2" y="0"/>
                    </a:moveTo>
                    <a:lnTo>
                      <a:pt x="26" y="40"/>
                    </a:lnTo>
                    <a:lnTo>
                      <a:pt x="48" y="82"/>
                    </a:lnTo>
                    <a:lnTo>
                      <a:pt x="68" y="125"/>
                    </a:lnTo>
                    <a:lnTo>
                      <a:pt x="86" y="169"/>
                    </a:lnTo>
                    <a:lnTo>
                      <a:pt x="101" y="215"/>
                    </a:lnTo>
                    <a:lnTo>
                      <a:pt x="114" y="261"/>
                    </a:lnTo>
                    <a:lnTo>
                      <a:pt x="124" y="309"/>
                    </a:lnTo>
                    <a:lnTo>
                      <a:pt x="132" y="357"/>
                    </a:lnTo>
                    <a:lnTo>
                      <a:pt x="137" y="406"/>
                    </a:lnTo>
                    <a:lnTo>
                      <a:pt x="135" y="407"/>
                    </a:lnTo>
                    <a:lnTo>
                      <a:pt x="128" y="351"/>
                    </a:lnTo>
                    <a:lnTo>
                      <a:pt x="127" y="342"/>
                    </a:lnTo>
                    <a:lnTo>
                      <a:pt x="124" y="334"/>
                    </a:lnTo>
                    <a:lnTo>
                      <a:pt x="122" y="327"/>
                    </a:lnTo>
                    <a:lnTo>
                      <a:pt x="120" y="317"/>
                    </a:lnTo>
                    <a:lnTo>
                      <a:pt x="111" y="276"/>
                    </a:lnTo>
                    <a:lnTo>
                      <a:pt x="100" y="235"/>
                    </a:lnTo>
                    <a:lnTo>
                      <a:pt x="88" y="194"/>
                    </a:lnTo>
                    <a:lnTo>
                      <a:pt x="81" y="173"/>
                    </a:lnTo>
                    <a:lnTo>
                      <a:pt x="74" y="151"/>
                    </a:lnTo>
                    <a:lnTo>
                      <a:pt x="64" y="127"/>
                    </a:lnTo>
                    <a:lnTo>
                      <a:pt x="53" y="104"/>
                    </a:lnTo>
                    <a:lnTo>
                      <a:pt x="38" y="72"/>
                    </a:lnTo>
                    <a:lnTo>
                      <a:pt x="22" y="41"/>
                    </a:lnTo>
                    <a:lnTo>
                      <a:pt x="20" y="38"/>
                    </a:lnTo>
                    <a:lnTo>
                      <a:pt x="19" y="37"/>
                    </a:lnTo>
                    <a:lnTo>
                      <a:pt x="19" y="36"/>
                    </a:lnTo>
                    <a:lnTo>
                      <a:pt x="20" y="37"/>
                    </a:lnTo>
                    <a:lnTo>
                      <a:pt x="21" y="39"/>
                    </a:lnTo>
                    <a:lnTo>
                      <a:pt x="21" y="39"/>
                    </a:lnTo>
                    <a:lnTo>
                      <a:pt x="22" y="39"/>
                    </a:lnTo>
                    <a:lnTo>
                      <a:pt x="22" y="39"/>
                    </a:lnTo>
                    <a:lnTo>
                      <a:pt x="21" y="37"/>
                    </a:lnTo>
                    <a:lnTo>
                      <a:pt x="19" y="32"/>
                    </a:lnTo>
                    <a:lnTo>
                      <a:pt x="16" y="27"/>
                    </a:lnTo>
                    <a:lnTo>
                      <a:pt x="8" y="13"/>
                    </a:lnTo>
                    <a:lnTo>
                      <a:pt x="0" y="0"/>
                    </a:lnTo>
                    <a:lnTo>
                      <a:pt x="2" y="0"/>
                    </a:lnTo>
                    <a:close/>
                  </a:path>
                </a:pathLst>
              </a:custGeom>
              <a:gradFill>
                <a:gsLst>
                  <a:gs pos="49000">
                    <a:srgbClr val="38659D"/>
                  </a:gs>
                  <a:gs pos="87000">
                    <a:schemeClr val="tx2">
                      <a:lumMod val="75000"/>
                      <a:alpha val="80000"/>
                    </a:schemeClr>
                  </a:gs>
                </a:gsLst>
                <a:lin ang="2700000" scaled="0"/>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3" name="Donut 2"/>
          <p:cNvSpPr/>
          <p:nvPr/>
        </p:nvSpPr>
        <p:spPr>
          <a:xfrm>
            <a:off x="510179" y="1980317"/>
            <a:ext cx="3520440" cy="3520440"/>
          </a:xfrm>
          <a:prstGeom prst="donut">
            <a:avLst>
              <a:gd name="adj" fmla="val 10687"/>
            </a:avLst>
          </a:prstGeom>
          <a:gradFill>
            <a:gsLst>
              <a:gs pos="16000">
                <a:schemeClr val="bg1">
                  <a:lumMod val="85000"/>
                </a:schemeClr>
              </a:gs>
              <a:gs pos="87000">
                <a:schemeClr val="bg1">
                  <a:lumMod val="65000"/>
                  <a:alpha val="52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2" name="Donut 101"/>
          <p:cNvSpPr/>
          <p:nvPr/>
        </p:nvSpPr>
        <p:spPr>
          <a:xfrm>
            <a:off x="318516" y="1805178"/>
            <a:ext cx="3872484" cy="3872484"/>
          </a:xfrm>
          <a:prstGeom prst="donut">
            <a:avLst>
              <a:gd name="adj" fmla="val 1514"/>
            </a:avLst>
          </a:prstGeom>
          <a:gradFill>
            <a:gsLst>
              <a:gs pos="16000">
                <a:schemeClr val="bg1">
                  <a:lumMod val="85000"/>
                </a:schemeClr>
              </a:gs>
              <a:gs pos="87000">
                <a:schemeClr val="bg1">
                  <a:lumMod val="65000"/>
                  <a:alpha val="52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Rectangle 3"/>
          <p:cNvSpPr/>
          <p:nvPr/>
        </p:nvSpPr>
        <p:spPr>
          <a:xfrm>
            <a:off x="4442312" y="1334301"/>
            <a:ext cx="7289378" cy="912800"/>
          </a:xfrm>
          <a:prstGeom prst="rect">
            <a:avLst/>
          </a:prstGeom>
          <a:gradFill>
            <a:gsLst>
              <a:gs pos="27000">
                <a:schemeClr val="bg1">
                  <a:lumMod val="75000"/>
                  <a:alpha val="31000"/>
                </a:schemeClr>
              </a:gs>
              <a:gs pos="5000">
                <a:schemeClr val="bg1">
                  <a:lumMod val="75000"/>
                </a:schemeClr>
              </a:gs>
              <a:gs pos="100000">
                <a:schemeClr val="tx2">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997482" y="1312602"/>
            <a:ext cx="6629400" cy="968470"/>
          </a:xfrm>
          <a:prstGeom prst="rect">
            <a:avLst/>
          </a:prstGeom>
          <a:noFill/>
        </p:spPr>
        <p:txBody>
          <a:bodyPr wrap="square" rtlCol="0" anchor="ctr">
            <a:spAutoFit/>
          </a:bodyPr>
          <a:lstStyle/>
          <a:p>
            <a:pPr>
              <a:lnSpc>
                <a:spcPct val="107000"/>
              </a:lnSpc>
              <a:spcAft>
                <a:spcPts val="800"/>
              </a:spcAft>
            </a:pPr>
            <a:r>
              <a:rPr lang="en-US" dirty="0">
                <a:solidFill>
                  <a:schemeClr val="tx1">
                    <a:lumMod val="85000"/>
                    <a:lumOff val="15000"/>
                  </a:schemeClr>
                </a:solidFill>
              </a:rPr>
              <a:t>We envisage t</a:t>
            </a:r>
            <a:r>
              <a:rPr lang="en-KE" dirty="0">
                <a:solidFill>
                  <a:schemeClr val="tx1">
                    <a:lumMod val="85000"/>
                    <a:lumOff val="15000"/>
                  </a:schemeClr>
                </a:solidFill>
              </a:rPr>
              <a:t>he world-wide phenomenon of a rapid increase in the number of doctoral enrolments and graduates has also manifested in African</a:t>
            </a:r>
            <a:r>
              <a:rPr lang="en-US" dirty="0">
                <a:solidFill>
                  <a:schemeClr val="tx1">
                    <a:lumMod val="85000"/>
                    <a:lumOff val="15000"/>
                  </a:schemeClr>
                </a:solidFill>
              </a:rPr>
              <a:t> universities.</a:t>
            </a:r>
            <a:r>
              <a:rPr lang="en-KE" dirty="0">
                <a:solidFill>
                  <a:schemeClr val="tx1">
                    <a:lumMod val="85000"/>
                    <a:lumOff val="15000"/>
                  </a:schemeClr>
                </a:solidFill>
              </a:rPr>
              <a:t> </a:t>
            </a:r>
            <a:endParaRPr lang="en-US" dirty="0">
              <a:solidFill>
                <a:schemeClr val="tx1">
                  <a:lumMod val="85000"/>
                  <a:lumOff val="15000"/>
                </a:schemeClr>
              </a:solidFill>
            </a:endParaRPr>
          </a:p>
        </p:txBody>
      </p:sp>
      <p:sp>
        <p:nvSpPr>
          <p:cNvPr id="103" name="Oval 102"/>
          <p:cNvSpPr>
            <a:spLocks noChangeAspect="1"/>
          </p:cNvSpPr>
          <p:nvPr/>
        </p:nvSpPr>
        <p:spPr>
          <a:xfrm>
            <a:off x="3965329" y="1327030"/>
            <a:ext cx="927345" cy="927345"/>
          </a:xfrm>
          <a:prstGeom prst="ellipse">
            <a:avLst/>
          </a:prstGeom>
          <a:gradFill>
            <a:gsLst>
              <a:gs pos="56000">
                <a:srgbClr val="295081"/>
              </a:gs>
              <a:gs pos="27000">
                <a:schemeClr val="tx2">
                  <a:lumMod val="60000"/>
                  <a:lumOff val="40000"/>
                  <a:alpha val="71000"/>
                </a:schemeClr>
              </a:gs>
              <a:gs pos="100000">
                <a:schemeClr val="tx2">
                  <a:lumMod val="75000"/>
                </a:schemeClr>
              </a:gs>
            </a:gsLst>
            <a:lin ang="2700000" scaled="0"/>
          </a:gra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4000">
                <a:latin typeface="Arial" pitchFamily="34" charset="0"/>
                <a:cs typeface="Arial" pitchFamily="34" charset="0"/>
              </a:rPr>
              <a:t>1</a:t>
            </a:r>
          </a:p>
        </p:txBody>
      </p:sp>
      <p:sp>
        <p:nvSpPr>
          <p:cNvPr id="16" name="Rectangle 15"/>
          <p:cNvSpPr/>
          <p:nvPr/>
        </p:nvSpPr>
        <p:spPr>
          <a:xfrm>
            <a:off x="5171836" y="2655101"/>
            <a:ext cx="6299718" cy="912800"/>
          </a:xfrm>
          <a:prstGeom prst="rect">
            <a:avLst/>
          </a:prstGeom>
          <a:gradFill>
            <a:gsLst>
              <a:gs pos="27000">
                <a:schemeClr val="bg1">
                  <a:lumMod val="75000"/>
                  <a:alpha val="31000"/>
                </a:schemeClr>
              </a:gs>
              <a:gs pos="5000">
                <a:schemeClr val="bg1">
                  <a:lumMod val="75000"/>
                </a:schemeClr>
              </a:gs>
              <a:gs pos="100000">
                <a:schemeClr val="tx2">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5699449" y="2685372"/>
            <a:ext cx="5772105" cy="877163"/>
          </a:xfrm>
          <a:prstGeom prst="rect">
            <a:avLst/>
          </a:prstGeom>
          <a:noFill/>
        </p:spPr>
        <p:txBody>
          <a:bodyPr wrap="square" rtlCol="0" anchor="ctr">
            <a:spAutoFit/>
          </a:bodyPr>
          <a:lstStyle/>
          <a:p>
            <a:pPr marR="0" algn="l"/>
            <a:r>
              <a:rPr lang="en-US" sz="1700" dirty="0">
                <a:solidFill>
                  <a:schemeClr val="tx1">
                    <a:lumMod val="85000"/>
                    <a:lumOff val="15000"/>
                  </a:schemeClr>
                </a:solidFill>
              </a:rPr>
              <a:t>Supervision is important for the progress and success of PhD candidates  yet there are high dropout rates, mismatch in supervision, and pressure on faculty.</a:t>
            </a:r>
          </a:p>
        </p:txBody>
      </p:sp>
      <p:sp>
        <p:nvSpPr>
          <p:cNvPr id="104" name="Oval 103"/>
          <p:cNvSpPr>
            <a:spLocks noChangeAspect="1"/>
          </p:cNvSpPr>
          <p:nvPr/>
        </p:nvSpPr>
        <p:spPr>
          <a:xfrm>
            <a:off x="4701691" y="2637383"/>
            <a:ext cx="927345" cy="927345"/>
          </a:xfrm>
          <a:prstGeom prst="ellipse">
            <a:avLst/>
          </a:prstGeom>
          <a:gradFill>
            <a:gsLst>
              <a:gs pos="56000">
                <a:srgbClr val="295081"/>
              </a:gs>
              <a:gs pos="27000">
                <a:schemeClr val="tx2">
                  <a:lumMod val="60000"/>
                  <a:lumOff val="40000"/>
                  <a:alpha val="71000"/>
                </a:schemeClr>
              </a:gs>
              <a:gs pos="100000">
                <a:schemeClr val="tx2">
                  <a:lumMod val="75000"/>
                </a:schemeClr>
              </a:gs>
            </a:gsLst>
            <a:lin ang="2700000" scaled="0"/>
          </a:gra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4000">
                <a:latin typeface="Arial" pitchFamily="34" charset="0"/>
                <a:cs typeface="Arial" pitchFamily="34" charset="0"/>
              </a:rPr>
              <a:t>2</a:t>
            </a:r>
          </a:p>
        </p:txBody>
      </p:sp>
      <p:sp>
        <p:nvSpPr>
          <p:cNvPr id="19" name="Rectangle 18"/>
          <p:cNvSpPr/>
          <p:nvPr/>
        </p:nvSpPr>
        <p:spPr>
          <a:xfrm>
            <a:off x="5171837" y="3975901"/>
            <a:ext cx="4824360" cy="912800"/>
          </a:xfrm>
          <a:prstGeom prst="rect">
            <a:avLst/>
          </a:prstGeom>
          <a:gradFill>
            <a:gsLst>
              <a:gs pos="27000">
                <a:schemeClr val="bg1">
                  <a:lumMod val="75000"/>
                  <a:alpha val="31000"/>
                </a:schemeClr>
              </a:gs>
              <a:gs pos="5000">
                <a:schemeClr val="bg1">
                  <a:lumMod val="75000"/>
                </a:schemeClr>
              </a:gs>
              <a:gs pos="100000">
                <a:schemeClr val="tx2">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5655819" y="4207404"/>
            <a:ext cx="5298233" cy="369332"/>
          </a:xfrm>
          <a:prstGeom prst="rect">
            <a:avLst/>
          </a:prstGeom>
          <a:noFill/>
        </p:spPr>
        <p:txBody>
          <a:bodyPr wrap="square" rtlCol="0" anchor="ctr">
            <a:spAutoFit/>
          </a:bodyPr>
          <a:lstStyle>
            <a:defPPr>
              <a:defRPr lang="en-US"/>
            </a:defPPr>
            <a:lvl1pPr marR="0">
              <a:defRPr>
                <a:latin typeface="Aptos" panose="020B0004020202020204" pitchFamily="34" charset="0"/>
                <a:cs typeface="Times New Roman" panose="02020603050405020304" pitchFamily="18" charset="0"/>
              </a:defRPr>
            </a:lvl1pPr>
          </a:lstStyle>
          <a:p>
            <a:r>
              <a:rPr lang="en-US" dirty="0">
                <a:solidFill>
                  <a:schemeClr val="tx1">
                    <a:lumMod val="85000"/>
                    <a:lumOff val="15000"/>
                  </a:schemeClr>
                </a:solidFill>
                <a:latin typeface="+mn-lt"/>
                <a:cs typeface="+mn-cs"/>
              </a:rPr>
              <a:t>All these students must be supervised</a:t>
            </a:r>
          </a:p>
        </p:txBody>
      </p:sp>
      <p:sp>
        <p:nvSpPr>
          <p:cNvPr id="105" name="Oval 104"/>
          <p:cNvSpPr>
            <a:spLocks noChangeAspect="1"/>
          </p:cNvSpPr>
          <p:nvPr/>
        </p:nvSpPr>
        <p:spPr>
          <a:xfrm>
            <a:off x="4701690" y="3928399"/>
            <a:ext cx="927345" cy="927345"/>
          </a:xfrm>
          <a:prstGeom prst="ellipse">
            <a:avLst/>
          </a:prstGeom>
          <a:gradFill>
            <a:gsLst>
              <a:gs pos="56000">
                <a:srgbClr val="295081"/>
              </a:gs>
              <a:gs pos="27000">
                <a:schemeClr val="tx2">
                  <a:lumMod val="60000"/>
                  <a:lumOff val="40000"/>
                  <a:alpha val="71000"/>
                </a:schemeClr>
              </a:gs>
              <a:gs pos="100000">
                <a:schemeClr val="tx2">
                  <a:lumMod val="75000"/>
                </a:schemeClr>
              </a:gs>
            </a:gsLst>
            <a:lin ang="2700000" scaled="0"/>
          </a:gra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4000">
                <a:latin typeface="Arial" pitchFamily="34" charset="0"/>
                <a:cs typeface="Arial" pitchFamily="34" charset="0"/>
              </a:rPr>
              <a:t>3</a:t>
            </a:r>
          </a:p>
        </p:txBody>
      </p:sp>
      <p:sp>
        <p:nvSpPr>
          <p:cNvPr id="22" name="Rectangle 21"/>
          <p:cNvSpPr/>
          <p:nvPr/>
        </p:nvSpPr>
        <p:spPr>
          <a:xfrm>
            <a:off x="4486036" y="5296700"/>
            <a:ext cx="6985518" cy="912800"/>
          </a:xfrm>
          <a:prstGeom prst="rect">
            <a:avLst/>
          </a:prstGeom>
          <a:gradFill>
            <a:gsLst>
              <a:gs pos="27000">
                <a:schemeClr val="bg1">
                  <a:lumMod val="75000"/>
                  <a:alpha val="31000"/>
                </a:schemeClr>
              </a:gs>
              <a:gs pos="5000">
                <a:schemeClr val="bg1">
                  <a:lumMod val="75000"/>
                </a:schemeClr>
              </a:gs>
              <a:gs pos="100000">
                <a:schemeClr val="tx2">
                  <a:lumMod val="75000"/>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5052421" y="5291435"/>
            <a:ext cx="6299718" cy="923330"/>
          </a:xfrm>
          <a:prstGeom prst="rect">
            <a:avLst/>
          </a:prstGeom>
          <a:noFill/>
        </p:spPr>
        <p:txBody>
          <a:bodyPr wrap="square" rtlCol="0" anchor="ctr">
            <a:spAutoFit/>
          </a:bodyPr>
          <a:lstStyle>
            <a:defPPr>
              <a:defRPr lang="en-US"/>
            </a:defPPr>
            <a:lvl1pPr marR="0">
              <a:defRPr>
                <a:latin typeface="Aptos" panose="020B0004020202020204" pitchFamily="34" charset="0"/>
                <a:cs typeface="Times New Roman" panose="02020603050405020304" pitchFamily="18" charset="0"/>
              </a:defRPr>
            </a:lvl1pPr>
          </a:lstStyle>
          <a:p>
            <a:r>
              <a:rPr lang="en-US" dirty="0">
                <a:solidFill>
                  <a:schemeClr val="tx1">
                    <a:lumMod val="85000"/>
                    <a:lumOff val="15000"/>
                  </a:schemeClr>
                </a:solidFill>
                <a:latin typeface="+mn-lt"/>
                <a:cs typeface="+mn-cs"/>
              </a:rPr>
              <a:t>This puts pressure on supervisors and thus need to develop best practices for recruitment and supervision in African universities.</a:t>
            </a:r>
          </a:p>
        </p:txBody>
      </p:sp>
      <p:sp>
        <p:nvSpPr>
          <p:cNvPr id="106" name="Oval 105"/>
          <p:cNvSpPr>
            <a:spLocks noChangeAspect="1"/>
          </p:cNvSpPr>
          <p:nvPr/>
        </p:nvSpPr>
        <p:spPr>
          <a:xfrm>
            <a:off x="4015891" y="5269715"/>
            <a:ext cx="927345" cy="927345"/>
          </a:xfrm>
          <a:prstGeom prst="ellipse">
            <a:avLst/>
          </a:prstGeom>
          <a:gradFill>
            <a:gsLst>
              <a:gs pos="56000">
                <a:srgbClr val="295081"/>
              </a:gs>
              <a:gs pos="27000">
                <a:schemeClr val="tx2">
                  <a:lumMod val="60000"/>
                  <a:lumOff val="40000"/>
                  <a:alpha val="71000"/>
                </a:schemeClr>
              </a:gs>
              <a:gs pos="100000">
                <a:schemeClr val="tx2">
                  <a:lumMod val="75000"/>
                </a:schemeClr>
              </a:gs>
            </a:gsLst>
            <a:lin ang="2700000" scaled="0"/>
          </a:gradFill>
        </p:spPr>
        <p:style>
          <a:lnRef idx="3">
            <a:schemeClr val="lt1"/>
          </a:lnRef>
          <a:fillRef idx="1">
            <a:schemeClr val="accent1"/>
          </a:fillRef>
          <a:effectRef idx="1">
            <a:schemeClr val="accent1"/>
          </a:effectRef>
          <a:fontRef idx="minor">
            <a:schemeClr val="lt1"/>
          </a:fontRef>
        </p:style>
        <p:txBody>
          <a:bodyPr rtlCol="0" anchor="ctr"/>
          <a:lstStyle/>
          <a:p>
            <a:pPr algn="ctr"/>
            <a:r>
              <a:rPr lang="en-US" sz="4000">
                <a:latin typeface="Arial" pitchFamily="34" charset="0"/>
                <a:cs typeface="Arial" pitchFamily="34" charset="0"/>
              </a:rPr>
              <a:t>4</a:t>
            </a:r>
          </a:p>
        </p:txBody>
      </p:sp>
      <p:sp>
        <p:nvSpPr>
          <p:cNvPr id="5" name="Foliennummernplatzhalter 4">
            <a:extLst>
              <a:ext uri="{FF2B5EF4-FFF2-40B4-BE49-F238E27FC236}">
                <a16:creationId xmlns:a16="http://schemas.microsoft.com/office/drawing/2014/main" id="{F486940D-EEB3-D989-7F25-E11262E62248}"/>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39358161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615338" y="302255"/>
            <a:ext cx="10576662" cy="491673"/>
          </a:xfrm>
        </p:spPr>
        <p:txBody>
          <a:bodyPr>
            <a:normAutofit fontScale="90000"/>
          </a:bodyPr>
          <a:lstStyle/>
          <a:p>
            <a:r>
              <a:rPr lang="en-US" dirty="0"/>
              <a:t>The selection criteria. What to expect from PhD candidates. </a:t>
            </a:r>
            <a:r>
              <a:rPr lang="en-US" sz="2200" dirty="0"/>
              <a:t>Cf. Delamont</a:t>
            </a:r>
            <a:endParaRPr lang="en-US" dirty="0"/>
          </a:p>
        </p:txBody>
      </p:sp>
      <p:graphicFrame>
        <p:nvGraphicFramePr>
          <p:cNvPr id="5" name="Group 46"/>
          <p:cNvGraphicFramePr>
            <a:graphicFrameLocks/>
          </p:cNvGraphicFramePr>
          <p:nvPr>
            <p:extLst>
              <p:ext uri="{D42A27DB-BD31-4B8C-83A1-F6EECF244321}">
                <p14:modId xmlns:p14="http://schemas.microsoft.com/office/powerpoint/2010/main" val="1861032358"/>
              </p:ext>
            </p:extLst>
          </p:nvPr>
        </p:nvGraphicFramePr>
        <p:xfrm>
          <a:off x="1615337" y="1627463"/>
          <a:ext cx="10228319" cy="4944669"/>
        </p:xfrm>
        <a:graphic>
          <a:graphicData uri="http://schemas.openxmlformats.org/drawingml/2006/table">
            <a:tbl>
              <a:tblPr>
                <a:tableStyleId>{BC89EF96-8CEA-46FF-86C4-4CE0E7609802}</a:tableStyleId>
              </a:tblPr>
              <a:tblGrid>
                <a:gridCol w="4829614">
                  <a:extLst>
                    <a:ext uri="{9D8B030D-6E8A-4147-A177-3AD203B41FA5}">
                      <a16:colId xmlns:a16="http://schemas.microsoft.com/office/drawing/2014/main" val="20000"/>
                    </a:ext>
                  </a:extLst>
                </a:gridCol>
                <a:gridCol w="5398705">
                  <a:extLst>
                    <a:ext uri="{9D8B030D-6E8A-4147-A177-3AD203B41FA5}">
                      <a16:colId xmlns:a16="http://schemas.microsoft.com/office/drawing/2014/main" val="20001"/>
                    </a:ext>
                  </a:extLst>
                </a:gridCol>
              </a:tblGrid>
              <a:tr h="35656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1" i="0" u="none" strike="noStrike" kern="1200" baseline="0" dirty="0">
                          <a:ln>
                            <a:noFill/>
                          </a:ln>
                          <a:solidFill>
                            <a:schemeClr val="dk1"/>
                          </a:solidFill>
                          <a:latin typeface="+mn-lt"/>
                          <a:ea typeface="+mn-ea"/>
                          <a:cs typeface="+mn-cs"/>
                        </a:rPr>
                        <a:t>Expectations</a:t>
                      </a:r>
                    </a:p>
                  </a:txBody>
                  <a:tcPr horzOverflow="overflow">
                    <a:solidFill>
                      <a:schemeClr val="accent1">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1" i="0" u="none" strike="noStrike" kern="1200" baseline="0" dirty="0">
                          <a:ln>
                            <a:noFill/>
                          </a:ln>
                          <a:solidFill>
                            <a:schemeClr val="dk1"/>
                          </a:solidFill>
                          <a:latin typeface="+mn-lt"/>
                          <a:ea typeface="+mn-ea"/>
                          <a:cs typeface="+mn-cs"/>
                        </a:rPr>
                        <a:t>Ways to test</a:t>
                      </a:r>
                    </a:p>
                  </a:txBody>
                  <a:tcPr horzOverflow="overflow">
                    <a:solidFill>
                      <a:schemeClr val="accent1">
                        <a:lumMod val="40000"/>
                        <a:lumOff val="60000"/>
                      </a:schemeClr>
                    </a:solidFill>
                  </a:tcPr>
                </a:tc>
                <a:extLst>
                  <a:ext uri="{0D108BD9-81ED-4DB2-BD59-A6C34878D82A}">
                    <a16:rowId xmlns:a16="http://schemas.microsoft.com/office/drawing/2014/main" val="10000"/>
                  </a:ext>
                </a:extLst>
              </a:tr>
              <a:tr h="623994">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Skills &amp; Abilities</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a:ln>
                            <a:noFill/>
                          </a:ln>
                          <a:solidFill>
                            <a:schemeClr val="dk1"/>
                          </a:solidFill>
                          <a:latin typeface="+mn-lt"/>
                          <a:ea typeface="+mn-ea"/>
                          <a:cs typeface="+mn-cs"/>
                        </a:rPr>
                        <a:t>Testing during interview. Specific references. Carry out experiment.</a:t>
                      </a:r>
                    </a:p>
                  </a:txBody>
                  <a:tcPr horzOverflow="overflow"/>
                </a:tc>
                <a:extLst>
                  <a:ext uri="{0D108BD9-81ED-4DB2-BD59-A6C34878D82A}">
                    <a16:rowId xmlns:a16="http://schemas.microsoft.com/office/drawing/2014/main" val="10001"/>
                  </a:ext>
                </a:extLst>
              </a:tr>
              <a:tr h="677479">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Motivation ( not just drifting into PhD)</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CV not showing false starts</a:t>
                      </a:r>
                    </a:p>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Information level about your research</a:t>
                      </a:r>
                    </a:p>
                  </a:txBody>
                  <a:tcPr horzOverflow="overflow"/>
                </a:tc>
                <a:extLst>
                  <a:ext uri="{0D108BD9-81ED-4DB2-BD59-A6C34878D82A}">
                    <a16:rowId xmlns:a16="http://schemas.microsoft.com/office/drawing/2014/main" val="10002"/>
                  </a:ext>
                </a:extLst>
              </a:tr>
              <a:tr h="72979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Ability to work independently</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Exploring biography of former research / project. Scrutinize CV for evidence of working autonomously. Asking referees.</a:t>
                      </a:r>
                    </a:p>
                  </a:txBody>
                  <a:tcPr horzOverflow="overflow"/>
                </a:tc>
                <a:extLst>
                  <a:ext uri="{0D108BD9-81ED-4DB2-BD59-A6C34878D82A}">
                    <a16:rowId xmlns:a16="http://schemas.microsoft.com/office/drawing/2014/main" val="10003"/>
                  </a:ext>
                </a:extLst>
              </a:tr>
              <a:tr h="623994">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Creativity &amp; ideas of their own</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Inviting to display ideas about new project. Research proposal.</a:t>
                      </a:r>
                    </a:p>
                  </a:txBody>
                  <a:tcPr horzOverflow="overflow"/>
                </a:tc>
                <a:extLst>
                  <a:ext uri="{0D108BD9-81ED-4DB2-BD59-A6C34878D82A}">
                    <a16:rowId xmlns:a16="http://schemas.microsoft.com/office/drawing/2014/main" val="10004"/>
                  </a:ext>
                </a:extLst>
              </a:tr>
              <a:tr h="510859">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a:ln>
                            <a:noFill/>
                          </a:ln>
                          <a:solidFill>
                            <a:schemeClr val="dk1"/>
                          </a:solidFill>
                          <a:latin typeface="+mn-lt"/>
                          <a:ea typeface="+mn-ea"/>
                          <a:cs typeface="+mn-cs"/>
                        </a:rPr>
                        <a:t>Writing ability</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Studying examples of written work. Asking referees.</a:t>
                      </a:r>
                    </a:p>
                  </a:txBody>
                  <a:tcPr horzOverflow="overflow"/>
                </a:tc>
                <a:extLst>
                  <a:ext uri="{0D108BD9-81ED-4DB2-BD59-A6C34878D82A}">
                    <a16:rowId xmlns:a16="http://schemas.microsoft.com/office/drawing/2014/main" val="10005"/>
                  </a:ext>
                </a:extLst>
              </a:tr>
              <a:tr h="623994">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Critical of previous work</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Testing ability to provide critical commentary on key work in discipline</a:t>
                      </a:r>
                    </a:p>
                  </a:txBody>
                  <a:tcPr horzOverflow="overflow"/>
                </a:tc>
                <a:extLst>
                  <a:ext uri="{0D108BD9-81ED-4DB2-BD59-A6C34878D82A}">
                    <a16:rowId xmlns:a16="http://schemas.microsoft.com/office/drawing/2014/main" val="10006"/>
                  </a:ext>
                </a:extLst>
              </a:tr>
              <a:tr h="40924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r>
                        <a:rPr lang="en-US" sz="1800" b="0" i="0" u="none" strike="noStrike" kern="1200" baseline="0" dirty="0">
                          <a:ln>
                            <a:noFill/>
                          </a:ln>
                          <a:solidFill>
                            <a:schemeClr val="dk1"/>
                          </a:solidFill>
                          <a:latin typeface="+mn-lt"/>
                          <a:ea typeface="+mn-ea"/>
                          <a:cs typeface="+mn-cs"/>
                        </a:rPr>
                        <a:t>Good grades in undergraduate studies</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90000"/>
                        <a:buFont typeface="Wingdings" pitchFamily="2" charset="2"/>
                        <a:buNone/>
                        <a:tabLst/>
                      </a:pPr>
                      <a:endParaRPr lang="nl-NL" sz="1800" b="0" i="0" u="none" strike="noStrike" kern="1200" baseline="0" dirty="0">
                        <a:ln>
                          <a:noFill/>
                        </a:ln>
                        <a:solidFill>
                          <a:schemeClr val="dk1"/>
                        </a:solidFill>
                        <a:latin typeface="+mn-lt"/>
                        <a:ea typeface="+mn-ea"/>
                        <a:cs typeface="+mn-cs"/>
                      </a:endParaRPr>
                    </a:p>
                  </a:txBody>
                  <a:tcPr horzOverflow="overflow"/>
                </a:tc>
                <a:extLst>
                  <a:ext uri="{0D108BD9-81ED-4DB2-BD59-A6C34878D82A}">
                    <a16:rowId xmlns:a16="http://schemas.microsoft.com/office/drawing/2014/main" val="10007"/>
                  </a:ext>
                </a:extLst>
              </a:tr>
            </a:tbl>
          </a:graphicData>
        </a:graphic>
      </p:graphicFrame>
      <p:sp>
        <p:nvSpPr>
          <p:cNvPr id="6" name="Line 35"/>
          <p:cNvSpPr>
            <a:spLocks noChangeShapeType="1"/>
          </p:cNvSpPr>
          <p:nvPr/>
        </p:nvSpPr>
        <p:spPr bwMode="auto">
          <a:xfrm>
            <a:off x="5014382" y="3569187"/>
            <a:ext cx="12239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 name="Line 36"/>
          <p:cNvSpPr>
            <a:spLocks noChangeShapeType="1"/>
          </p:cNvSpPr>
          <p:nvPr/>
        </p:nvSpPr>
        <p:spPr bwMode="auto">
          <a:xfrm>
            <a:off x="5014382" y="3603494"/>
            <a:ext cx="1296988" cy="9350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 name="Foliennummernplatzhalter 2">
            <a:extLst>
              <a:ext uri="{FF2B5EF4-FFF2-40B4-BE49-F238E27FC236}">
                <a16:creationId xmlns:a16="http://schemas.microsoft.com/office/drawing/2014/main" id="{AAFF74EB-AB51-7792-262D-9F2A22A8434D}"/>
              </a:ext>
            </a:extLst>
          </p:cNvPr>
          <p:cNvSpPr>
            <a:spLocks noGrp="1"/>
          </p:cNvSpPr>
          <p:nvPr>
            <p:ph type="sldNum" sz="quarter" idx="12"/>
          </p:nvPr>
        </p:nvSpPr>
        <p:spPr/>
        <p:txBody>
          <a:bodyPr/>
          <a:lstStyle/>
          <a:p>
            <a:fld id="{D57F1E4F-1CFF-5643-939E-217C01CDF565}" type="slidenum">
              <a:rPr lang="en-US" smtClean="0"/>
              <a:pPr/>
              <a:t>30</a:t>
            </a:fld>
            <a:endParaRPr lang="en-US" dirty="0"/>
          </a:p>
        </p:txBody>
      </p:sp>
      <p:sp>
        <p:nvSpPr>
          <p:cNvPr id="4" name="TextBox 3">
            <a:extLst>
              <a:ext uri="{FF2B5EF4-FFF2-40B4-BE49-F238E27FC236}">
                <a16:creationId xmlns:a16="http://schemas.microsoft.com/office/drawing/2014/main" id="{3BB9764F-1813-6D17-F09E-A46FCBC0BCC7}"/>
              </a:ext>
            </a:extLst>
          </p:cNvPr>
          <p:cNvSpPr txBox="1"/>
          <p:nvPr/>
        </p:nvSpPr>
        <p:spPr>
          <a:xfrm>
            <a:off x="233175" y="103341"/>
            <a:ext cx="1734770" cy="369332"/>
          </a:xfrm>
          <a:prstGeom prst="rect">
            <a:avLst/>
          </a:prstGeom>
          <a:noFill/>
        </p:spPr>
        <p:txBody>
          <a:bodyPr wrap="none" rtlCol="0">
            <a:spAutoFit/>
          </a:bodyPr>
          <a:lstStyle/>
          <a:p>
            <a:r>
              <a:rPr lang="en-US" dirty="0"/>
              <a:t>Reserve Slides</a:t>
            </a:r>
            <a:endParaRPr lang="de-DE" dirty="0"/>
          </a:p>
        </p:txBody>
      </p:sp>
    </p:spTree>
    <p:extLst>
      <p:ext uri="{BB962C8B-B14F-4D97-AF65-F5344CB8AC3E}">
        <p14:creationId xmlns:p14="http://schemas.microsoft.com/office/powerpoint/2010/main" val="8913516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610AB-A94A-0AA1-90DA-6C77F1D6B4A6}"/>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00F1DF3D-221D-20DC-31EF-B0901945F3DD}"/>
              </a:ext>
            </a:extLst>
          </p:cNvPr>
          <p:cNvPicPr>
            <a:picLocks noChangeAspect="1"/>
          </p:cNvPicPr>
          <p:nvPr/>
        </p:nvPicPr>
        <p:blipFill>
          <a:blip r:embed="rId2"/>
          <a:stretch>
            <a:fillRect/>
          </a:stretch>
        </p:blipFill>
        <p:spPr>
          <a:xfrm>
            <a:off x="1972519" y="775754"/>
            <a:ext cx="10117606" cy="5679977"/>
          </a:xfrm>
          <a:prstGeom prst="rect">
            <a:avLst/>
          </a:prstGeom>
          <a:ln w="15875">
            <a:solidFill>
              <a:schemeClr val="tx1"/>
            </a:solidFill>
          </a:ln>
          <a:effectLst>
            <a:outerShdw blurRad="50800" dist="38100" dir="2700000" algn="tl" rotWithShape="0">
              <a:prstClr val="black">
                <a:alpha val="40000"/>
              </a:prstClr>
            </a:outerShdw>
          </a:effectLst>
        </p:spPr>
      </p:pic>
      <p:sp>
        <p:nvSpPr>
          <p:cNvPr id="2" name="Foliennummernplatzhalter 1">
            <a:extLst>
              <a:ext uri="{FF2B5EF4-FFF2-40B4-BE49-F238E27FC236}">
                <a16:creationId xmlns:a16="http://schemas.microsoft.com/office/drawing/2014/main" id="{E64809E4-7A3C-9836-E90F-A8FF824236D7}"/>
              </a:ext>
            </a:extLst>
          </p:cNvPr>
          <p:cNvSpPr>
            <a:spLocks noGrp="1"/>
          </p:cNvSpPr>
          <p:nvPr>
            <p:ph type="sldNum" sz="quarter" idx="12"/>
          </p:nvPr>
        </p:nvSpPr>
        <p:spPr/>
        <p:txBody>
          <a:bodyPr/>
          <a:lstStyle/>
          <a:p>
            <a:fld id="{D57F1E4F-1CFF-5643-939E-217C01CDF565}" type="slidenum">
              <a:rPr lang="en-US" smtClean="0"/>
              <a:pPr/>
              <a:t>31</a:t>
            </a:fld>
            <a:endParaRPr lang="en-US" dirty="0"/>
          </a:p>
        </p:txBody>
      </p:sp>
      <p:sp>
        <p:nvSpPr>
          <p:cNvPr id="3" name="TextBox 2">
            <a:extLst>
              <a:ext uri="{FF2B5EF4-FFF2-40B4-BE49-F238E27FC236}">
                <a16:creationId xmlns:a16="http://schemas.microsoft.com/office/drawing/2014/main" id="{3C484CA3-D3BA-D629-6879-3E9F6CCBE211}"/>
              </a:ext>
            </a:extLst>
          </p:cNvPr>
          <p:cNvSpPr txBox="1"/>
          <p:nvPr/>
        </p:nvSpPr>
        <p:spPr>
          <a:xfrm>
            <a:off x="233175" y="103341"/>
            <a:ext cx="1734770" cy="369332"/>
          </a:xfrm>
          <a:prstGeom prst="rect">
            <a:avLst/>
          </a:prstGeom>
          <a:noFill/>
        </p:spPr>
        <p:txBody>
          <a:bodyPr wrap="none" rtlCol="0">
            <a:spAutoFit/>
          </a:bodyPr>
          <a:lstStyle/>
          <a:p>
            <a:r>
              <a:rPr lang="en-US" dirty="0"/>
              <a:t>Reserve Slides</a:t>
            </a:r>
            <a:endParaRPr lang="de-DE" dirty="0"/>
          </a:p>
        </p:txBody>
      </p:sp>
    </p:spTree>
    <p:extLst>
      <p:ext uri="{BB962C8B-B14F-4D97-AF65-F5344CB8AC3E}">
        <p14:creationId xmlns:p14="http://schemas.microsoft.com/office/powerpoint/2010/main" val="36113180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E49DC-0AED-D608-6EA1-A07179F31D32}"/>
            </a:ext>
          </a:extLst>
        </p:cNvPr>
        <p:cNvGrpSpPr/>
        <p:nvPr/>
      </p:nvGrpSpPr>
      <p:grpSpPr>
        <a:xfrm>
          <a:off x="0" y="0"/>
          <a:ext cx="0" cy="0"/>
          <a:chOff x="0" y="0"/>
          <a:chExt cx="0" cy="0"/>
        </a:xfrm>
      </p:grpSpPr>
      <p:pic>
        <p:nvPicPr>
          <p:cNvPr id="3" name="Grafik 2">
            <a:extLst>
              <a:ext uri="{FF2B5EF4-FFF2-40B4-BE49-F238E27FC236}">
                <a16:creationId xmlns:a16="http://schemas.microsoft.com/office/drawing/2014/main" id="{F11A78B4-F434-A957-7B9E-740ECCC4B338}"/>
              </a:ext>
            </a:extLst>
          </p:cNvPr>
          <p:cNvPicPr>
            <a:picLocks noChangeAspect="1"/>
          </p:cNvPicPr>
          <p:nvPr/>
        </p:nvPicPr>
        <p:blipFill>
          <a:blip r:embed="rId2"/>
          <a:stretch>
            <a:fillRect/>
          </a:stretch>
        </p:blipFill>
        <p:spPr>
          <a:xfrm>
            <a:off x="1959301" y="759566"/>
            <a:ext cx="10117606" cy="5708686"/>
          </a:xfrm>
          <a:prstGeom prst="rect">
            <a:avLst/>
          </a:prstGeom>
          <a:ln w="15875">
            <a:solidFill>
              <a:schemeClr val="tx1"/>
            </a:solidFill>
          </a:ln>
          <a:effectLst>
            <a:outerShdw blurRad="50800" dist="38100" dir="2700000" algn="tl" rotWithShape="0">
              <a:prstClr val="black">
                <a:alpha val="40000"/>
              </a:prstClr>
            </a:outerShdw>
          </a:effectLst>
        </p:spPr>
      </p:pic>
      <p:sp>
        <p:nvSpPr>
          <p:cNvPr id="2" name="Foliennummernplatzhalter 1">
            <a:extLst>
              <a:ext uri="{FF2B5EF4-FFF2-40B4-BE49-F238E27FC236}">
                <a16:creationId xmlns:a16="http://schemas.microsoft.com/office/drawing/2014/main" id="{221BB1A4-1A18-B3CD-11BA-98C852722085}"/>
              </a:ext>
            </a:extLst>
          </p:cNvPr>
          <p:cNvSpPr>
            <a:spLocks noGrp="1"/>
          </p:cNvSpPr>
          <p:nvPr>
            <p:ph type="sldNum" sz="quarter" idx="12"/>
          </p:nvPr>
        </p:nvSpPr>
        <p:spPr/>
        <p:txBody>
          <a:bodyPr/>
          <a:lstStyle/>
          <a:p>
            <a:fld id="{D57F1E4F-1CFF-5643-939E-217C01CDF565}" type="slidenum">
              <a:rPr lang="en-US" smtClean="0"/>
              <a:pPr/>
              <a:t>32</a:t>
            </a:fld>
            <a:endParaRPr lang="en-US" dirty="0"/>
          </a:p>
        </p:txBody>
      </p:sp>
      <p:sp>
        <p:nvSpPr>
          <p:cNvPr id="4" name="TextBox 3">
            <a:extLst>
              <a:ext uri="{FF2B5EF4-FFF2-40B4-BE49-F238E27FC236}">
                <a16:creationId xmlns:a16="http://schemas.microsoft.com/office/drawing/2014/main" id="{01AC6A9B-7A6B-0109-7E72-56A754204A7A}"/>
              </a:ext>
            </a:extLst>
          </p:cNvPr>
          <p:cNvSpPr txBox="1"/>
          <p:nvPr/>
        </p:nvSpPr>
        <p:spPr>
          <a:xfrm>
            <a:off x="233175" y="103341"/>
            <a:ext cx="1734770" cy="369332"/>
          </a:xfrm>
          <a:prstGeom prst="rect">
            <a:avLst/>
          </a:prstGeom>
          <a:noFill/>
        </p:spPr>
        <p:txBody>
          <a:bodyPr wrap="none" rtlCol="0">
            <a:spAutoFit/>
          </a:bodyPr>
          <a:lstStyle/>
          <a:p>
            <a:r>
              <a:rPr lang="en-US" dirty="0"/>
              <a:t>Reserve Slides</a:t>
            </a:r>
            <a:endParaRPr lang="de-DE" dirty="0"/>
          </a:p>
        </p:txBody>
      </p:sp>
    </p:spTree>
    <p:extLst>
      <p:ext uri="{BB962C8B-B14F-4D97-AF65-F5344CB8AC3E}">
        <p14:creationId xmlns:p14="http://schemas.microsoft.com/office/powerpoint/2010/main" val="37095920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7CFB3-6AFD-F6E3-6C39-BDF419BA7D69}"/>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CEF3C21F-4B09-F76E-E41F-5BB88E3C6608}"/>
              </a:ext>
            </a:extLst>
          </p:cNvPr>
          <p:cNvPicPr>
            <a:picLocks noChangeAspect="1"/>
          </p:cNvPicPr>
          <p:nvPr/>
        </p:nvPicPr>
        <p:blipFill>
          <a:blip r:embed="rId2"/>
          <a:stretch>
            <a:fillRect/>
          </a:stretch>
        </p:blipFill>
        <p:spPr>
          <a:xfrm>
            <a:off x="1848145" y="722202"/>
            <a:ext cx="10171247" cy="5688118"/>
          </a:xfrm>
          <a:prstGeom prst="rect">
            <a:avLst/>
          </a:prstGeom>
          <a:ln w="15875">
            <a:solidFill>
              <a:schemeClr val="tx1"/>
            </a:solidFill>
          </a:ln>
          <a:effectLst>
            <a:outerShdw blurRad="50800" dist="38100" dir="2700000" algn="tl" rotWithShape="0">
              <a:prstClr val="black">
                <a:alpha val="40000"/>
              </a:prstClr>
            </a:outerShdw>
          </a:effectLst>
        </p:spPr>
      </p:pic>
      <p:sp>
        <p:nvSpPr>
          <p:cNvPr id="2" name="Foliennummernplatzhalter 1">
            <a:extLst>
              <a:ext uri="{FF2B5EF4-FFF2-40B4-BE49-F238E27FC236}">
                <a16:creationId xmlns:a16="http://schemas.microsoft.com/office/drawing/2014/main" id="{D1A9D501-8D25-28FB-DB7B-376C70EE29B6}"/>
              </a:ext>
            </a:extLst>
          </p:cNvPr>
          <p:cNvSpPr>
            <a:spLocks noGrp="1"/>
          </p:cNvSpPr>
          <p:nvPr>
            <p:ph type="sldNum" sz="quarter" idx="12"/>
          </p:nvPr>
        </p:nvSpPr>
        <p:spPr/>
        <p:txBody>
          <a:bodyPr/>
          <a:lstStyle/>
          <a:p>
            <a:fld id="{D57F1E4F-1CFF-5643-939E-217C01CDF565}" type="slidenum">
              <a:rPr lang="en-US" smtClean="0"/>
              <a:pPr/>
              <a:t>33</a:t>
            </a:fld>
            <a:endParaRPr lang="en-US" dirty="0"/>
          </a:p>
        </p:txBody>
      </p:sp>
      <p:sp>
        <p:nvSpPr>
          <p:cNvPr id="3" name="TextBox 2">
            <a:extLst>
              <a:ext uri="{FF2B5EF4-FFF2-40B4-BE49-F238E27FC236}">
                <a16:creationId xmlns:a16="http://schemas.microsoft.com/office/drawing/2014/main" id="{F868BA27-92BB-B5F2-1040-848C8909D0E4}"/>
              </a:ext>
            </a:extLst>
          </p:cNvPr>
          <p:cNvSpPr txBox="1"/>
          <p:nvPr/>
        </p:nvSpPr>
        <p:spPr>
          <a:xfrm>
            <a:off x="233175" y="103341"/>
            <a:ext cx="1734770" cy="369332"/>
          </a:xfrm>
          <a:prstGeom prst="rect">
            <a:avLst/>
          </a:prstGeom>
          <a:noFill/>
        </p:spPr>
        <p:txBody>
          <a:bodyPr wrap="none" rtlCol="0">
            <a:spAutoFit/>
          </a:bodyPr>
          <a:lstStyle/>
          <a:p>
            <a:r>
              <a:rPr lang="en-US" dirty="0"/>
              <a:t>Reserve Slides</a:t>
            </a:r>
            <a:endParaRPr lang="de-DE" dirty="0"/>
          </a:p>
        </p:txBody>
      </p:sp>
    </p:spTree>
    <p:extLst>
      <p:ext uri="{BB962C8B-B14F-4D97-AF65-F5344CB8AC3E}">
        <p14:creationId xmlns:p14="http://schemas.microsoft.com/office/powerpoint/2010/main" val="39617105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8F207-A54E-7C94-670A-A722188A5902}"/>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76E1C95E-FD50-A248-5E93-A18086F8396E}"/>
              </a:ext>
            </a:extLst>
          </p:cNvPr>
          <p:cNvPicPr>
            <a:picLocks noChangeAspect="1"/>
          </p:cNvPicPr>
          <p:nvPr/>
        </p:nvPicPr>
        <p:blipFill>
          <a:blip r:embed="rId2"/>
          <a:stretch>
            <a:fillRect/>
          </a:stretch>
        </p:blipFill>
        <p:spPr>
          <a:xfrm>
            <a:off x="1913217" y="729459"/>
            <a:ext cx="10141478" cy="5708686"/>
          </a:xfrm>
          <a:prstGeom prst="rect">
            <a:avLst/>
          </a:prstGeom>
          <a:ln w="15875">
            <a:solidFill>
              <a:schemeClr val="tx1"/>
            </a:solidFill>
          </a:ln>
          <a:effectLst>
            <a:outerShdw blurRad="50800" dist="38100" dir="5400000" algn="t" rotWithShape="0">
              <a:prstClr val="black">
                <a:alpha val="40000"/>
              </a:prstClr>
            </a:outerShdw>
          </a:effectLst>
        </p:spPr>
      </p:pic>
      <p:sp>
        <p:nvSpPr>
          <p:cNvPr id="2" name="Foliennummernplatzhalter 1">
            <a:extLst>
              <a:ext uri="{FF2B5EF4-FFF2-40B4-BE49-F238E27FC236}">
                <a16:creationId xmlns:a16="http://schemas.microsoft.com/office/drawing/2014/main" id="{6EE16640-D0AB-EBD2-079E-EE8BB7A54835}"/>
              </a:ext>
            </a:extLst>
          </p:cNvPr>
          <p:cNvSpPr>
            <a:spLocks noGrp="1"/>
          </p:cNvSpPr>
          <p:nvPr>
            <p:ph type="sldNum" sz="quarter" idx="12"/>
          </p:nvPr>
        </p:nvSpPr>
        <p:spPr/>
        <p:txBody>
          <a:bodyPr/>
          <a:lstStyle/>
          <a:p>
            <a:fld id="{D57F1E4F-1CFF-5643-939E-217C01CDF565}" type="slidenum">
              <a:rPr lang="en-US" smtClean="0"/>
              <a:pPr/>
              <a:t>34</a:t>
            </a:fld>
            <a:endParaRPr lang="en-US" dirty="0"/>
          </a:p>
        </p:txBody>
      </p:sp>
      <p:sp>
        <p:nvSpPr>
          <p:cNvPr id="3" name="TextBox 2">
            <a:extLst>
              <a:ext uri="{FF2B5EF4-FFF2-40B4-BE49-F238E27FC236}">
                <a16:creationId xmlns:a16="http://schemas.microsoft.com/office/drawing/2014/main" id="{18A4CEDE-A5C8-53FE-6394-488560205308}"/>
              </a:ext>
            </a:extLst>
          </p:cNvPr>
          <p:cNvSpPr txBox="1"/>
          <p:nvPr/>
        </p:nvSpPr>
        <p:spPr>
          <a:xfrm>
            <a:off x="233175" y="103341"/>
            <a:ext cx="1734770" cy="369332"/>
          </a:xfrm>
          <a:prstGeom prst="rect">
            <a:avLst/>
          </a:prstGeom>
          <a:noFill/>
        </p:spPr>
        <p:txBody>
          <a:bodyPr wrap="none" rtlCol="0">
            <a:spAutoFit/>
          </a:bodyPr>
          <a:lstStyle/>
          <a:p>
            <a:r>
              <a:rPr lang="en-US" dirty="0"/>
              <a:t>Reserve Slides</a:t>
            </a:r>
            <a:endParaRPr lang="de-DE" dirty="0"/>
          </a:p>
        </p:txBody>
      </p:sp>
    </p:spTree>
    <p:extLst>
      <p:ext uri="{BB962C8B-B14F-4D97-AF65-F5344CB8AC3E}">
        <p14:creationId xmlns:p14="http://schemas.microsoft.com/office/powerpoint/2010/main" val="4047147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E27F0-CAF7-4FC3-438A-5C1EB949D07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F951325-EEEE-5D58-4ECC-E6152A825C30}"/>
              </a:ext>
            </a:extLst>
          </p:cNvPr>
          <p:cNvSpPr>
            <a:spLocks noGrp="1"/>
          </p:cNvSpPr>
          <p:nvPr>
            <p:ph type="title"/>
          </p:nvPr>
        </p:nvSpPr>
        <p:spPr>
          <a:xfrm>
            <a:off x="2589212" y="536746"/>
            <a:ext cx="10236868" cy="820064"/>
          </a:xfrm>
        </p:spPr>
        <p:txBody>
          <a:bodyPr>
            <a:noAutofit/>
          </a:bodyPr>
          <a:lstStyle/>
          <a:p>
            <a:r>
              <a:rPr lang="en-US" dirty="0"/>
              <a:t>Why is selecting/accepting the right candidate so important? </a:t>
            </a:r>
          </a:p>
        </p:txBody>
      </p:sp>
      <p:sp>
        <p:nvSpPr>
          <p:cNvPr id="3" name="Inhaltsplatzhalter 2">
            <a:extLst>
              <a:ext uri="{FF2B5EF4-FFF2-40B4-BE49-F238E27FC236}">
                <a16:creationId xmlns:a16="http://schemas.microsoft.com/office/drawing/2014/main" id="{ECFE9699-8395-E549-7462-CADD19378219}"/>
              </a:ext>
            </a:extLst>
          </p:cNvPr>
          <p:cNvSpPr>
            <a:spLocks noGrp="1"/>
          </p:cNvSpPr>
          <p:nvPr>
            <p:ph idx="1"/>
          </p:nvPr>
        </p:nvSpPr>
        <p:spPr>
          <a:xfrm>
            <a:off x="2589211" y="2133600"/>
            <a:ext cx="8961489" cy="4724400"/>
          </a:xfrm>
        </p:spPr>
        <p:txBody>
          <a:bodyPr vert="horz" lIns="91440" tIns="45720" rIns="91440" bIns="45720" rtlCol="0">
            <a:noAutofit/>
          </a:bodyPr>
          <a:lstStyle/>
          <a:p>
            <a:r>
              <a:rPr lang="de-DE" sz="2400" b="1" dirty="0" err="1">
                <a:latin typeface="Century Gothic (Textkörper)"/>
              </a:rPr>
              <a:t>Accepting</a:t>
            </a:r>
            <a:r>
              <a:rPr lang="de-DE" sz="2400" b="1" dirty="0">
                <a:latin typeface="Century Gothic (Textkörper)"/>
              </a:rPr>
              <a:t> </a:t>
            </a:r>
            <a:r>
              <a:rPr lang="de-DE" sz="2400" b="1" dirty="0" err="1">
                <a:latin typeface="Century Gothic (Textkörper)"/>
              </a:rPr>
              <a:t>means</a:t>
            </a:r>
            <a:r>
              <a:rPr lang="de-DE" sz="2400" b="1" dirty="0">
                <a:latin typeface="Century Gothic (Textkörper)"/>
              </a:rPr>
              <a:t> </a:t>
            </a:r>
            <a:r>
              <a:rPr lang="de-DE" sz="2400" b="1" dirty="0" err="1">
                <a:latin typeface="Century Gothic (Textkörper)"/>
              </a:rPr>
              <a:t>taking</a:t>
            </a:r>
            <a:r>
              <a:rPr lang="de-DE" sz="2400" b="1" dirty="0">
                <a:latin typeface="Century Gothic (Textkörper)"/>
              </a:rPr>
              <a:t> </a:t>
            </a:r>
            <a:r>
              <a:rPr lang="de-DE" sz="2400" b="1" dirty="0" err="1">
                <a:latin typeface="Century Gothic (Textkörper)"/>
              </a:rPr>
              <a:t>responsibility</a:t>
            </a:r>
            <a:r>
              <a:rPr lang="de-DE" sz="2400" b="1" dirty="0">
                <a:latin typeface="Century Gothic (Textkörper)"/>
              </a:rPr>
              <a:t>!</a:t>
            </a:r>
            <a:endParaRPr lang="en-US" sz="2400" b="1" dirty="0">
              <a:latin typeface="Century Gothic (Textkörper)"/>
            </a:endParaRPr>
          </a:p>
          <a:p>
            <a:r>
              <a:rPr lang="en-US" sz="2400" dirty="0">
                <a:latin typeface="Century Gothic (Textkörper)"/>
              </a:rPr>
              <a:t>Financial and time consequences of wrong admission decisions are enormous!</a:t>
            </a:r>
          </a:p>
          <a:p>
            <a:r>
              <a:rPr lang="en-US" sz="2400" dirty="0">
                <a:latin typeface="Century Gothic (Textkörper)"/>
              </a:rPr>
              <a:t>Avoiding regret</a:t>
            </a:r>
          </a:p>
          <a:p>
            <a:r>
              <a:rPr lang="en-US" sz="2400" dirty="0">
                <a:latin typeface="Century Gothic (Textkörper)"/>
              </a:rPr>
              <a:t>Not admitting is much easier than finishing our supervision in case of candidate’s stagnation </a:t>
            </a:r>
          </a:p>
          <a:p>
            <a:r>
              <a:rPr lang="de-DE" sz="2400" dirty="0">
                <a:latin typeface="Century Gothic (Textkörper)"/>
                <a:sym typeface="Wingdings" pitchFamily="2" charset="2"/>
              </a:rPr>
              <a:t>The </a:t>
            </a:r>
            <a:r>
              <a:rPr lang="de-DE" sz="2400" dirty="0" err="1">
                <a:latin typeface="Century Gothic (Textkörper)"/>
                <a:sym typeface="Wingdings" pitchFamily="2" charset="2"/>
              </a:rPr>
              <a:t>more</a:t>
            </a:r>
            <a:r>
              <a:rPr lang="de-DE" sz="2400" dirty="0">
                <a:latin typeface="Century Gothic (Textkörper)"/>
                <a:sym typeface="Wingdings" pitchFamily="2" charset="2"/>
              </a:rPr>
              <a:t> </a:t>
            </a:r>
            <a:r>
              <a:rPr lang="de-DE" sz="2400" dirty="0" err="1">
                <a:latin typeface="Century Gothic (Textkörper)"/>
                <a:sym typeface="Wingdings" pitchFamily="2" charset="2"/>
              </a:rPr>
              <a:t>you</a:t>
            </a:r>
            <a:r>
              <a:rPr lang="de-DE" sz="2400" dirty="0">
                <a:latin typeface="Century Gothic (Textkörper)"/>
                <a:sym typeface="Wingdings" pitchFamily="2" charset="2"/>
              </a:rPr>
              <a:t> </a:t>
            </a:r>
            <a:r>
              <a:rPr lang="de-DE" sz="2400" dirty="0" err="1">
                <a:latin typeface="Century Gothic (Textkörper)"/>
                <a:sym typeface="Wingdings" pitchFamily="2" charset="2"/>
              </a:rPr>
              <a:t>invest</a:t>
            </a:r>
            <a:r>
              <a:rPr lang="de-DE" sz="2400" dirty="0">
                <a:latin typeface="Century Gothic (Textkörper)"/>
                <a:sym typeface="Wingdings" pitchFamily="2" charset="2"/>
              </a:rPr>
              <a:t>, </a:t>
            </a:r>
            <a:r>
              <a:rPr lang="de-DE" sz="2400" dirty="0" err="1">
                <a:latin typeface="Century Gothic (Textkörper)"/>
                <a:sym typeface="Wingdings" pitchFamily="2" charset="2"/>
              </a:rPr>
              <a:t>the</a:t>
            </a:r>
            <a:r>
              <a:rPr lang="de-DE" sz="2400" dirty="0">
                <a:latin typeface="Century Gothic (Textkörper)"/>
                <a:sym typeface="Wingdings" pitchFamily="2" charset="2"/>
              </a:rPr>
              <a:t> </a:t>
            </a:r>
            <a:r>
              <a:rPr lang="de-DE" sz="2400" dirty="0" err="1">
                <a:latin typeface="Century Gothic (Textkörper)"/>
                <a:sym typeface="Wingdings" pitchFamily="2" charset="2"/>
              </a:rPr>
              <a:t>harder</a:t>
            </a:r>
            <a:r>
              <a:rPr lang="de-DE" sz="2400" dirty="0">
                <a:latin typeface="Century Gothic (Textkörper)"/>
                <a:sym typeface="Wingdings" pitchFamily="2" charset="2"/>
              </a:rPr>
              <a:t> </a:t>
            </a:r>
            <a:r>
              <a:rPr lang="de-DE" sz="2400" dirty="0" err="1">
                <a:latin typeface="Century Gothic (Textkörper)"/>
                <a:sym typeface="Wingdings" pitchFamily="2" charset="2"/>
              </a:rPr>
              <a:t>it</a:t>
            </a:r>
            <a:r>
              <a:rPr lang="de-DE" sz="2400" dirty="0">
                <a:latin typeface="Century Gothic (Textkörper)"/>
                <a:sym typeface="Wingdings" pitchFamily="2" charset="2"/>
              </a:rPr>
              <a:t> </a:t>
            </a:r>
            <a:r>
              <a:rPr lang="de-DE" sz="2400" dirty="0" err="1">
                <a:latin typeface="Century Gothic (Textkörper)"/>
                <a:sym typeface="Wingdings" pitchFamily="2" charset="2"/>
              </a:rPr>
              <a:t>get‘s</a:t>
            </a:r>
            <a:r>
              <a:rPr lang="de-DE" sz="2400" dirty="0">
                <a:latin typeface="Century Gothic (Textkörper)"/>
                <a:sym typeface="Wingdings" pitchFamily="2" charset="2"/>
              </a:rPr>
              <a:t> </a:t>
            </a:r>
            <a:r>
              <a:rPr lang="de-DE" sz="2400" dirty="0" err="1">
                <a:latin typeface="Century Gothic (Textkörper)"/>
                <a:sym typeface="Wingdings" pitchFamily="2" charset="2"/>
              </a:rPr>
              <a:t>to</a:t>
            </a:r>
            <a:r>
              <a:rPr lang="de-DE" sz="2400" dirty="0">
                <a:latin typeface="Century Gothic (Textkörper)"/>
                <a:sym typeface="Wingdings" pitchFamily="2" charset="2"/>
              </a:rPr>
              <a:t> </a:t>
            </a:r>
            <a:r>
              <a:rPr lang="de-DE" sz="2400" dirty="0" err="1">
                <a:latin typeface="Century Gothic (Textkörper)"/>
                <a:sym typeface="Wingdings" pitchFamily="2" charset="2"/>
              </a:rPr>
              <a:t>stop</a:t>
            </a:r>
            <a:r>
              <a:rPr lang="de-DE" sz="2400" dirty="0">
                <a:latin typeface="Century Gothic (Textkörper)"/>
                <a:sym typeface="Wingdings" pitchFamily="2" charset="2"/>
              </a:rPr>
              <a:t> </a:t>
            </a:r>
            <a:r>
              <a:rPr lang="de-DE" sz="2400" dirty="0" err="1">
                <a:latin typeface="Century Gothic (Textkörper)"/>
                <a:sym typeface="Wingdings" pitchFamily="2" charset="2"/>
              </a:rPr>
              <a:t>it!</a:t>
            </a:r>
            <a:r>
              <a:rPr lang="de-DE" sz="2400" dirty="0">
                <a:latin typeface="Century Gothic (Textkörper)"/>
                <a:sym typeface="Wingdings" pitchFamily="2" charset="2"/>
              </a:rPr>
              <a:t> </a:t>
            </a:r>
          </a:p>
          <a:p>
            <a:pPr marL="457200" lvl="1" indent="0">
              <a:buNone/>
            </a:pPr>
            <a:r>
              <a:rPr lang="de-DE" sz="2400" dirty="0">
                <a:latin typeface="Century Gothic (Textkörper)"/>
                <a:sym typeface="Wingdings" pitchFamily="2" charset="2"/>
              </a:rPr>
              <a:t>Be </a:t>
            </a:r>
            <a:r>
              <a:rPr lang="de-DE" sz="2400" dirty="0" err="1">
                <a:latin typeface="Century Gothic (Textkörper)"/>
                <a:sym typeface="Wingdings" pitchFamily="2" charset="2"/>
              </a:rPr>
              <a:t>aware</a:t>
            </a:r>
            <a:r>
              <a:rPr lang="de-DE" sz="2400" dirty="0">
                <a:latin typeface="Century Gothic (Textkörper)"/>
                <a:sym typeface="Wingdings" pitchFamily="2" charset="2"/>
              </a:rPr>
              <a:t> of</a:t>
            </a:r>
            <a:r>
              <a:rPr lang="en-US" sz="2400" dirty="0">
                <a:latin typeface="Century Gothic (Textkörper)"/>
                <a:sym typeface="Wingdings" pitchFamily="2" charset="2"/>
              </a:rPr>
              <a:t> social/financial/career pressure!</a:t>
            </a:r>
            <a:endParaRPr lang="en-US" sz="2400" dirty="0">
              <a:latin typeface="Century Gothic (Textkörper)"/>
            </a:endParaRPr>
          </a:p>
          <a:p>
            <a:r>
              <a:rPr lang="en-US" sz="2400" dirty="0">
                <a:latin typeface="Century Gothic (Textkörper)"/>
              </a:rPr>
              <a:t>Premature termination of the project is a miserable thing</a:t>
            </a:r>
          </a:p>
        </p:txBody>
      </p:sp>
      <p:sp>
        <p:nvSpPr>
          <p:cNvPr id="4" name="Foliennummernplatzhalter 3">
            <a:extLst>
              <a:ext uri="{FF2B5EF4-FFF2-40B4-BE49-F238E27FC236}">
                <a16:creationId xmlns:a16="http://schemas.microsoft.com/office/drawing/2014/main" id="{9BE0FE41-2BA9-DCEF-D831-6BC296D3BE62}"/>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3198361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ea typeface="Osaka Regular-Mono" panose="020B0600000000000000" pitchFamily="34" charset="-128"/>
                <a:cs typeface="Segoe UI Semilight" panose="020B0402040204020203" pitchFamily="34" charset="0"/>
              </a:rPr>
              <a:t>And </a:t>
            </a:r>
            <a:r>
              <a:rPr lang="de-DE" dirty="0" err="1">
                <a:ea typeface="Osaka Regular-Mono" panose="020B0600000000000000" pitchFamily="34" charset="-128"/>
                <a:cs typeface="Segoe UI Semilight" panose="020B0402040204020203" pitchFamily="34" charset="0"/>
              </a:rPr>
              <a:t>why</a:t>
            </a:r>
            <a:r>
              <a:rPr lang="de-DE" dirty="0">
                <a:ea typeface="Osaka Regular-Mono" panose="020B0600000000000000" pitchFamily="34" charset="-128"/>
                <a:cs typeface="Segoe UI Semilight" panose="020B0402040204020203" pitchFamily="34" charset="0"/>
              </a:rPr>
              <a:t> </a:t>
            </a:r>
            <a:r>
              <a:rPr lang="de-DE" dirty="0" err="1">
                <a:ea typeface="Osaka Regular-Mono" panose="020B0600000000000000" pitchFamily="34" charset="-128"/>
                <a:cs typeface="Segoe UI Semilight" panose="020B0402040204020203" pitchFamily="34" charset="0"/>
              </a:rPr>
              <a:t>is</a:t>
            </a:r>
            <a:r>
              <a:rPr lang="de-DE" dirty="0">
                <a:ea typeface="Osaka Regular-Mono" panose="020B0600000000000000" pitchFamily="34" charset="-128"/>
                <a:cs typeface="Segoe UI Semilight" panose="020B0402040204020203" pitchFamily="34" charset="0"/>
              </a:rPr>
              <a:t> </a:t>
            </a:r>
            <a:r>
              <a:rPr lang="de-DE" dirty="0" err="1">
                <a:ea typeface="Osaka Regular-Mono" panose="020B0600000000000000" pitchFamily="34" charset="-128"/>
                <a:cs typeface="Segoe UI Semilight" panose="020B0402040204020203" pitchFamily="34" charset="0"/>
              </a:rPr>
              <a:t>it</a:t>
            </a:r>
            <a:r>
              <a:rPr lang="de-DE" dirty="0">
                <a:ea typeface="Osaka Regular-Mono" panose="020B0600000000000000" pitchFamily="34" charset="-128"/>
                <a:cs typeface="Segoe UI Semilight" panose="020B0402040204020203" pitchFamily="34" charset="0"/>
              </a:rPr>
              <a:t> </a:t>
            </a:r>
            <a:r>
              <a:rPr lang="de-DE" dirty="0" err="1">
                <a:ea typeface="Osaka Regular-Mono" panose="020B0600000000000000" pitchFamily="34" charset="-128"/>
                <a:cs typeface="Segoe UI Semilight" panose="020B0402040204020203" pitchFamily="34" charset="0"/>
              </a:rPr>
              <a:t>difficult</a:t>
            </a:r>
            <a:r>
              <a:rPr lang="de-DE" dirty="0">
                <a:ea typeface="Osaka Regular-Mono" panose="020B0600000000000000" pitchFamily="34" charset="-128"/>
                <a:cs typeface="Segoe UI Semilight" panose="020B0402040204020203" pitchFamily="34" charset="0"/>
              </a:rPr>
              <a:t>?</a:t>
            </a:r>
            <a:endParaRPr lang="en-US" dirty="0"/>
          </a:p>
        </p:txBody>
      </p:sp>
      <p:sp>
        <p:nvSpPr>
          <p:cNvPr id="3" name="Inhaltsplatzhalter 2"/>
          <p:cNvSpPr>
            <a:spLocks noGrp="1"/>
          </p:cNvSpPr>
          <p:nvPr>
            <p:ph idx="1"/>
          </p:nvPr>
        </p:nvSpPr>
        <p:spPr>
          <a:xfrm>
            <a:off x="2589212" y="1772816"/>
            <a:ext cx="8911687" cy="4461073"/>
          </a:xfrm>
        </p:spPr>
        <p:txBody>
          <a:bodyPr>
            <a:noAutofit/>
          </a:bodyPr>
          <a:lstStyle/>
          <a:p>
            <a:r>
              <a:rPr lang="en-US" sz="2400" dirty="0">
                <a:latin typeface="Century Gothic (Textkörper)"/>
              </a:rPr>
              <a:t>How to assess those most important qualities of unknown candidates: passion, stamina, perseverance, independency, frustration tolerance, co-operation potential, development potential, openness, potential for appropriation of project, failure management</a:t>
            </a:r>
          </a:p>
          <a:p>
            <a:r>
              <a:rPr lang="en-US" sz="2400" dirty="0">
                <a:latin typeface="Century Gothic (Textkörper)"/>
              </a:rPr>
              <a:t>The (un)reliability of the references and of information collected by interviews: Is he/she just a good seller?</a:t>
            </a:r>
          </a:p>
          <a:p>
            <a:r>
              <a:rPr lang="en-US" sz="2400" dirty="0">
                <a:latin typeface="Century Gothic (Textkörper)"/>
              </a:rPr>
              <a:t>Limited number of good candidates</a:t>
            </a:r>
          </a:p>
          <a:p>
            <a:r>
              <a:rPr lang="en-US" sz="2400" dirty="0">
                <a:latin typeface="Century Gothic (Textkörper)"/>
              </a:rPr>
              <a:t>Pressure from financing parties, the project has to begin, need for workforce </a:t>
            </a:r>
            <a:r>
              <a:rPr lang="en-US" sz="2400" dirty="0">
                <a:latin typeface="Century Gothic (Textkörper)"/>
                <a:sym typeface="Wingdings" panose="05000000000000000000" pitchFamily="2" charset="2"/>
              </a:rPr>
              <a:t> </a:t>
            </a:r>
            <a:r>
              <a:rPr lang="en-US" sz="2400" dirty="0">
                <a:latin typeface="Century Gothic (Textkörper)"/>
              </a:rPr>
              <a:t>hasty decisions	</a:t>
            </a:r>
          </a:p>
          <a:p>
            <a:r>
              <a:rPr lang="en-US" sz="2400" dirty="0">
                <a:latin typeface="Century Gothic (Textkörper)"/>
              </a:rPr>
              <a:t>Our inclination to avoid risk…….…inbreeding</a:t>
            </a:r>
          </a:p>
        </p:txBody>
      </p:sp>
      <p:sp>
        <p:nvSpPr>
          <p:cNvPr id="4" name="Foliennummernplatzhalter 3">
            <a:extLst>
              <a:ext uri="{FF2B5EF4-FFF2-40B4-BE49-F238E27FC236}">
                <a16:creationId xmlns:a16="http://schemas.microsoft.com/office/drawing/2014/main" id="{28E16219-7B75-31B1-8E35-E3E3B7137A6F}"/>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17084353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6BD66-0C01-99C4-9F82-CE704DB35B8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73E03F2-E113-A04C-F1A5-3F0D1678509B}"/>
              </a:ext>
            </a:extLst>
          </p:cNvPr>
          <p:cNvSpPr>
            <a:spLocks noGrp="1"/>
          </p:cNvSpPr>
          <p:nvPr>
            <p:ph type="title"/>
          </p:nvPr>
        </p:nvSpPr>
        <p:spPr>
          <a:xfrm>
            <a:off x="2593329" y="717592"/>
            <a:ext cx="9066859" cy="466336"/>
          </a:xfrm>
        </p:spPr>
        <p:txBody>
          <a:bodyPr vert="horz" lIns="91440" tIns="45720" rIns="91440" bIns="45720" rtlCol="0" anchor="t">
            <a:noAutofit/>
          </a:bodyPr>
          <a:lstStyle/>
          <a:p>
            <a:r>
              <a:rPr lang="en-US" sz="3200" dirty="0">
                <a:solidFill>
                  <a:srgbClr val="A53010"/>
                </a:solidFill>
                <a:latin typeface="Century Gothic (Überschriften)"/>
              </a:rPr>
              <a:t>Group discussion about the current practice</a:t>
            </a:r>
          </a:p>
        </p:txBody>
      </p:sp>
      <p:sp>
        <p:nvSpPr>
          <p:cNvPr id="5" name="Rectangle 3">
            <a:extLst>
              <a:ext uri="{FF2B5EF4-FFF2-40B4-BE49-F238E27FC236}">
                <a16:creationId xmlns:a16="http://schemas.microsoft.com/office/drawing/2014/main" id="{94F2EAC5-6CAB-660B-B687-DCD44FA3E997}"/>
              </a:ext>
            </a:extLst>
          </p:cNvPr>
          <p:cNvSpPr>
            <a:spLocks noGrp="1" noRot="1" noChangeArrowheads="1"/>
          </p:cNvSpPr>
          <p:nvPr>
            <p:ph idx="1"/>
          </p:nvPr>
        </p:nvSpPr>
        <p:spPr>
          <a:xfrm>
            <a:off x="2593329" y="1681065"/>
            <a:ext cx="9262652" cy="4521547"/>
          </a:xfrm>
        </p:spPr>
        <p:txBody>
          <a:bodyPr>
            <a:normAutofit fontScale="92500"/>
          </a:bodyPr>
          <a:lstStyle/>
          <a:p>
            <a:pPr marL="0" indent="0" eaLnBrk="1" hangingPunct="1">
              <a:lnSpc>
                <a:spcPct val="110000"/>
              </a:lnSpc>
              <a:spcBef>
                <a:spcPts val="400"/>
              </a:spcBef>
              <a:buNone/>
            </a:pPr>
            <a:r>
              <a:rPr lang="en-US" sz="2400" dirty="0">
                <a:latin typeface="Century Gothic (Textkörper)"/>
              </a:rPr>
              <a:t>Please build groups of 3-5 people and discuss the following questions:</a:t>
            </a:r>
          </a:p>
          <a:p>
            <a:pPr lvl="1">
              <a:lnSpc>
                <a:spcPct val="110000"/>
              </a:lnSpc>
              <a:spcBef>
                <a:spcPts val="400"/>
              </a:spcBef>
            </a:pPr>
            <a:r>
              <a:rPr lang="en-US" sz="2400" dirty="0">
                <a:latin typeface="Century Gothic (Textkörper)"/>
              </a:rPr>
              <a:t>Are you familiar with your recruitment and selection process?</a:t>
            </a:r>
          </a:p>
          <a:p>
            <a:pPr lvl="1">
              <a:lnSpc>
                <a:spcPct val="110000"/>
              </a:lnSpc>
              <a:spcBef>
                <a:spcPts val="400"/>
              </a:spcBef>
            </a:pPr>
            <a:r>
              <a:rPr lang="en-US" sz="2400" dirty="0">
                <a:latin typeface="Century Gothic (Textkörper)"/>
              </a:rPr>
              <a:t>Who is responsible: the supervisor or the institution/committee /policy or is it shared?</a:t>
            </a:r>
          </a:p>
          <a:p>
            <a:pPr lvl="1">
              <a:lnSpc>
                <a:spcPct val="110000"/>
              </a:lnSpc>
              <a:spcBef>
                <a:spcPts val="400"/>
              </a:spcBef>
            </a:pPr>
            <a:r>
              <a:rPr lang="en-US" sz="2400" dirty="0">
                <a:latin typeface="Century Gothic (Textkörper)"/>
              </a:rPr>
              <a:t>What is working well?</a:t>
            </a:r>
          </a:p>
          <a:p>
            <a:pPr lvl="1">
              <a:lnSpc>
                <a:spcPct val="110000"/>
              </a:lnSpc>
              <a:spcBef>
                <a:spcPts val="400"/>
              </a:spcBef>
            </a:pPr>
            <a:r>
              <a:rPr lang="en-US" sz="2400" dirty="0">
                <a:latin typeface="Century Gothic (Textkörper)"/>
              </a:rPr>
              <a:t>What are the weaknesses?</a:t>
            </a:r>
          </a:p>
          <a:p>
            <a:pPr eaLnBrk="1" hangingPunct="1">
              <a:lnSpc>
                <a:spcPct val="80000"/>
              </a:lnSpc>
            </a:pPr>
            <a:endParaRPr lang="en-US" sz="2400" dirty="0">
              <a:latin typeface="Century Gothic (Textkörper)"/>
            </a:endParaRPr>
          </a:p>
          <a:p>
            <a:pPr eaLnBrk="1" hangingPunct="1">
              <a:lnSpc>
                <a:spcPct val="80000"/>
              </a:lnSpc>
            </a:pPr>
            <a:r>
              <a:rPr lang="en-US" sz="2400" dirty="0">
                <a:latin typeface="Century Gothic (Textkörper)"/>
              </a:rPr>
              <a:t>Draw the whole process as </a:t>
            </a:r>
            <a:r>
              <a:rPr lang="en-US" sz="2400" b="1" dirty="0">
                <a:latin typeface="Century Gothic (Textkörper)"/>
              </a:rPr>
              <a:t>workflow</a:t>
            </a:r>
            <a:r>
              <a:rPr lang="en-US" sz="2400" dirty="0">
                <a:latin typeface="Century Gothic (Textkörper)"/>
              </a:rPr>
              <a:t> on flipcharts and indicate the weak and maybe strong points. </a:t>
            </a:r>
          </a:p>
          <a:p>
            <a:pPr eaLnBrk="1" hangingPunct="1">
              <a:lnSpc>
                <a:spcPct val="80000"/>
              </a:lnSpc>
            </a:pPr>
            <a:r>
              <a:rPr lang="en-US" sz="2400" dirty="0">
                <a:latin typeface="Century Gothic (Textkörper)"/>
              </a:rPr>
              <a:t>Please mark, at which stages supervisors have a role to play.</a:t>
            </a:r>
          </a:p>
        </p:txBody>
      </p:sp>
      <p:sp>
        <p:nvSpPr>
          <p:cNvPr id="3" name="Foliennummernplatzhalter 2">
            <a:extLst>
              <a:ext uri="{FF2B5EF4-FFF2-40B4-BE49-F238E27FC236}">
                <a16:creationId xmlns:a16="http://schemas.microsoft.com/office/drawing/2014/main" id="{C3786932-BE9C-27FD-A4CA-5E05C66FA693}"/>
              </a:ext>
            </a:extLst>
          </p:cNvPr>
          <p:cNvSpPr>
            <a:spLocks noGrp="1"/>
          </p:cNvSpPr>
          <p:nvPr>
            <p:ph type="sldNum" sz="quarter" idx="12"/>
          </p:nvPr>
        </p:nvSpPr>
        <p:spPr/>
        <p:txBody>
          <a:bodyPr/>
          <a:lstStyle/>
          <a:p>
            <a:fld id="{D57F1E4F-1CFF-5643-939E-217C01CDF565}" type="slidenum">
              <a:rPr lang="en-US" smtClean="0"/>
              <a:pPr/>
              <a:t>6</a:t>
            </a:fld>
            <a:endParaRPr lang="en-US" dirty="0"/>
          </a:p>
        </p:txBody>
      </p:sp>
      <p:pic>
        <p:nvPicPr>
          <p:cNvPr id="4" name="Grafik 3" descr="Sanduhr 30% mit einfarbiger Füllung">
            <a:extLst>
              <a:ext uri="{FF2B5EF4-FFF2-40B4-BE49-F238E27FC236}">
                <a16:creationId xmlns:a16="http://schemas.microsoft.com/office/drawing/2014/main" id="{C79CA584-65B8-302B-4801-5DBCBA71575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8" name="Textfeld 7">
            <a:extLst>
              <a:ext uri="{FF2B5EF4-FFF2-40B4-BE49-F238E27FC236}">
                <a16:creationId xmlns:a16="http://schemas.microsoft.com/office/drawing/2014/main" id="{90CBC02C-CFBA-4845-6B52-AE77A2300929}"/>
              </a:ext>
            </a:extLst>
          </p:cNvPr>
          <p:cNvSpPr txBox="1"/>
          <p:nvPr/>
        </p:nvSpPr>
        <p:spPr>
          <a:xfrm>
            <a:off x="802135" y="1745098"/>
            <a:ext cx="918841" cy="369332"/>
          </a:xfrm>
          <a:prstGeom prst="rect">
            <a:avLst/>
          </a:prstGeom>
          <a:noFill/>
        </p:spPr>
        <p:txBody>
          <a:bodyPr wrap="none" rtlCol="0">
            <a:spAutoFit/>
          </a:bodyPr>
          <a:lstStyle/>
          <a:p>
            <a:r>
              <a:rPr lang="de-AT" b="1" dirty="0"/>
              <a:t>20 min</a:t>
            </a:r>
          </a:p>
        </p:txBody>
      </p:sp>
      <p:pic>
        <p:nvPicPr>
          <p:cNvPr id="6" name="Grafik 5" descr="Besprechung mit einfarbiger Füllung">
            <a:extLst>
              <a:ext uri="{FF2B5EF4-FFF2-40B4-BE49-F238E27FC236}">
                <a16:creationId xmlns:a16="http://schemas.microsoft.com/office/drawing/2014/main" id="{7FFBA873-4313-9D18-B17E-E10A5E0DED3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41428" y="2706621"/>
            <a:ext cx="914400" cy="914400"/>
          </a:xfrm>
          <a:prstGeom prst="rect">
            <a:avLst/>
          </a:prstGeom>
        </p:spPr>
      </p:pic>
    </p:spTree>
    <p:extLst>
      <p:ext uri="{BB962C8B-B14F-4D97-AF65-F5344CB8AC3E}">
        <p14:creationId xmlns:p14="http://schemas.microsoft.com/office/powerpoint/2010/main" val="3787543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312181" y="512462"/>
            <a:ext cx="8911687" cy="1280890"/>
          </a:xfrm>
        </p:spPr>
        <p:txBody>
          <a:bodyPr>
            <a:normAutofit/>
          </a:bodyPr>
          <a:lstStyle/>
          <a:p>
            <a:r>
              <a:rPr lang="nl-NL" dirty="0">
                <a:latin typeface="Century Gothic (Überschriften)"/>
              </a:rPr>
              <a:t>Recruitment and selection are 2 different steps in the process</a:t>
            </a:r>
            <a:endParaRPr lang="en-US" dirty="0">
              <a:latin typeface="Century Gothic (Überschriften)"/>
            </a:endParaRPr>
          </a:p>
        </p:txBody>
      </p:sp>
      <p:sp>
        <p:nvSpPr>
          <p:cNvPr id="3" name="Foliennummernplatzhalter 2">
            <a:extLst>
              <a:ext uri="{FF2B5EF4-FFF2-40B4-BE49-F238E27FC236}">
                <a16:creationId xmlns:a16="http://schemas.microsoft.com/office/drawing/2014/main" id="{78DEC0D0-C404-C7AA-01DC-39F8C52EF215}"/>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
        <p:nvSpPr>
          <p:cNvPr id="4" name="Inhaltsplatzhalter 2">
            <a:extLst>
              <a:ext uri="{FF2B5EF4-FFF2-40B4-BE49-F238E27FC236}">
                <a16:creationId xmlns:a16="http://schemas.microsoft.com/office/drawing/2014/main" id="{8C3BA299-0117-1DFD-E588-7963E8CAE825}"/>
              </a:ext>
            </a:extLst>
          </p:cNvPr>
          <p:cNvSpPr>
            <a:spLocks noGrp="1"/>
          </p:cNvSpPr>
          <p:nvPr>
            <p:ph idx="1"/>
          </p:nvPr>
        </p:nvSpPr>
        <p:spPr>
          <a:xfrm>
            <a:off x="1871118" y="5474366"/>
            <a:ext cx="10162386" cy="1383634"/>
          </a:xfrm>
        </p:spPr>
        <p:txBody>
          <a:bodyPr>
            <a:noAutofit/>
          </a:bodyPr>
          <a:lstStyle/>
          <a:p>
            <a:r>
              <a:rPr lang="en-US" sz="2200" dirty="0"/>
              <a:t>The quality of the recruitment process directly impacts the quality of the selection process. If recruitment fails to attract qualified candidates, the selection process will be limited to a pool of unsuitable applicants.</a:t>
            </a:r>
            <a:endParaRPr lang="en-US" sz="2200" dirty="0">
              <a:latin typeface="Century Gothic (Textkörper)"/>
            </a:endParaRPr>
          </a:p>
        </p:txBody>
      </p:sp>
      <p:sp>
        <p:nvSpPr>
          <p:cNvPr id="7" name="Rectangle: Rounded Corners 6">
            <a:extLst>
              <a:ext uri="{FF2B5EF4-FFF2-40B4-BE49-F238E27FC236}">
                <a16:creationId xmlns:a16="http://schemas.microsoft.com/office/drawing/2014/main" id="{A429BE5C-90E3-E982-31EA-9B96F5949012}"/>
              </a:ext>
            </a:extLst>
          </p:cNvPr>
          <p:cNvSpPr/>
          <p:nvPr/>
        </p:nvSpPr>
        <p:spPr>
          <a:xfrm>
            <a:off x="1756610" y="2093495"/>
            <a:ext cx="4628558" cy="301391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100" b="1" dirty="0"/>
              <a:t>Recruitment is the foundational step. Without a sufficient pool of qualified candidates generated through recruitment efforts, there would be no one to select from. Therefore, effective recruitment is essential for a successful selection process.</a:t>
            </a:r>
            <a:endParaRPr lang="de-DE" sz="2100" b="1" dirty="0"/>
          </a:p>
        </p:txBody>
      </p:sp>
      <p:sp>
        <p:nvSpPr>
          <p:cNvPr id="8" name="Rectangle: Rounded Corners 7">
            <a:extLst>
              <a:ext uri="{FF2B5EF4-FFF2-40B4-BE49-F238E27FC236}">
                <a16:creationId xmlns:a16="http://schemas.microsoft.com/office/drawing/2014/main" id="{5CB8F731-6CDE-3D84-8BDE-A5AB93FCB4E0}"/>
              </a:ext>
            </a:extLst>
          </p:cNvPr>
          <p:cNvSpPr/>
          <p:nvPr/>
        </p:nvSpPr>
        <p:spPr>
          <a:xfrm>
            <a:off x="6595310" y="2093495"/>
            <a:ext cx="4628558" cy="3013910"/>
          </a:xfrm>
          <a:prstGeom prst="roundRect">
            <a:avLst/>
          </a:prstGeom>
          <a:solidFill>
            <a:schemeClr val="bg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100" b="1" dirty="0"/>
              <a:t>Selection takes the pool of applicants generated by recruitment and narrows it down. It's the process of filtering and evaluating those candidates to find the best fit.</a:t>
            </a:r>
            <a:endParaRPr lang="de-DE" sz="2100" b="1" dirty="0"/>
          </a:p>
        </p:txBody>
      </p:sp>
    </p:spTree>
    <p:extLst>
      <p:ext uri="{BB962C8B-B14F-4D97-AF65-F5344CB8AC3E}">
        <p14:creationId xmlns:p14="http://schemas.microsoft.com/office/powerpoint/2010/main" val="1642081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212BF-3962-A96F-F073-39C7DACA66B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4F8EE8F-459C-5943-C424-C4644F84D32B}"/>
              </a:ext>
            </a:extLst>
          </p:cNvPr>
          <p:cNvSpPr>
            <a:spLocks noGrp="1"/>
          </p:cNvSpPr>
          <p:nvPr>
            <p:ph type="title"/>
          </p:nvPr>
        </p:nvSpPr>
        <p:spPr>
          <a:xfrm>
            <a:off x="2549443" y="512462"/>
            <a:ext cx="8911687" cy="1280890"/>
          </a:xfrm>
        </p:spPr>
        <p:txBody>
          <a:bodyPr vert="horz" lIns="91440" tIns="45720" rIns="91440" bIns="45720" rtlCol="0" anchor="t">
            <a:normAutofit/>
          </a:bodyPr>
          <a:lstStyle/>
          <a:p>
            <a:r>
              <a:rPr lang="nl-NL" dirty="0">
                <a:solidFill>
                  <a:srgbClr val="A53010"/>
                </a:solidFill>
                <a:latin typeface="Century Gothic (Überschriften)"/>
              </a:rPr>
              <a:t>How to better recruit?</a:t>
            </a:r>
            <a:endParaRPr lang="en-US" dirty="0">
              <a:solidFill>
                <a:srgbClr val="A53010"/>
              </a:solidFill>
              <a:latin typeface="Century Gothic (Überschriften)"/>
            </a:endParaRPr>
          </a:p>
        </p:txBody>
      </p:sp>
      <p:sp>
        <p:nvSpPr>
          <p:cNvPr id="3" name="Inhaltsplatzhalter 2">
            <a:extLst>
              <a:ext uri="{FF2B5EF4-FFF2-40B4-BE49-F238E27FC236}">
                <a16:creationId xmlns:a16="http://schemas.microsoft.com/office/drawing/2014/main" id="{FA6A5026-4091-9E5F-C0FF-87F426119976}"/>
              </a:ext>
            </a:extLst>
          </p:cNvPr>
          <p:cNvSpPr>
            <a:spLocks noGrp="1"/>
          </p:cNvSpPr>
          <p:nvPr>
            <p:ph idx="1"/>
          </p:nvPr>
        </p:nvSpPr>
        <p:spPr>
          <a:xfrm>
            <a:off x="2348818" y="1440024"/>
            <a:ext cx="9312936" cy="5417976"/>
          </a:xfrm>
        </p:spPr>
        <p:txBody>
          <a:bodyPr vert="horz" lIns="91440" tIns="45720" rIns="91440" bIns="45720" rtlCol="0">
            <a:normAutofit/>
          </a:bodyPr>
          <a:lstStyle/>
          <a:p>
            <a:pPr marL="0" indent="0">
              <a:lnSpc>
                <a:spcPct val="80000"/>
              </a:lnSpc>
              <a:buNone/>
            </a:pPr>
            <a:r>
              <a:rPr lang="nl-NL" sz="2400" dirty="0">
                <a:latin typeface="Century Gothic (Textkörper)"/>
              </a:rPr>
              <a:t>In order to better recruit and attract more talents, we have to reach out and communicate widely:</a:t>
            </a:r>
          </a:p>
          <a:p>
            <a:pPr lvl="1">
              <a:lnSpc>
                <a:spcPct val="80000"/>
              </a:lnSpc>
            </a:pPr>
            <a:r>
              <a:rPr lang="nl-NL" sz="2400" dirty="0">
                <a:latin typeface="Century Gothic (Textkörper)"/>
              </a:rPr>
              <a:t>What do we offer? </a:t>
            </a:r>
          </a:p>
          <a:p>
            <a:pPr lvl="1">
              <a:lnSpc>
                <a:spcPct val="80000"/>
              </a:lnSpc>
            </a:pPr>
            <a:r>
              <a:rPr lang="nl-NL" sz="2400" dirty="0">
                <a:latin typeface="Century Gothic (Textkörper)"/>
              </a:rPr>
              <a:t>Why are we attractive for young talents? </a:t>
            </a:r>
          </a:p>
          <a:p>
            <a:pPr lvl="1">
              <a:lnSpc>
                <a:spcPct val="80000"/>
              </a:lnSpc>
            </a:pPr>
            <a:r>
              <a:rPr lang="nl-NL" sz="2400" dirty="0">
                <a:latin typeface="Century Gothic (Textkörper)"/>
              </a:rPr>
              <a:t>How do they know about it?</a:t>
            </a:r>
          </a:p>
          <a:p>
            <a:pPr marL="0" indent="0">
              <a:lnSpc>
                <a:spcPct val="80000"/>
              </a:lnSpc>
              <a:buNone/>
            </a:pPr>
            <a:endParaRPr lang="nl-NL" sz="2400" dirty="0">
              <a:latin typeface="Century Gothic (Textkörper)"/>
            </a:endParaRPr>
          </a:p>
          <a:p>
            <a:pPr marL="0" indent="0">
              <a:lnSpc>
                <a:spcPct val="80000"/>
              </a:lnSpc>
              <a:buNone/>
            </a:pPr>
            <a:r>
              <a:rPr lang="nl-NL" sz="2400" dirty="0">
                <a:latin typeface="Century Gothic (Textkörper)"/>
              </a:rPr>
              <a:t>Please build pairs, one the interviewer, one the interviewee.</a:t>
            </a:r>
          </a:p>
          <a:p>
            <a:pPr marL="0" indent="0">
              <a:lnSpc>
                <a:spcPct val="80000"/>
              </a:lnSpc>
              <a:buNone/>
            </a:pPr>
            <a:r>
              <a:rPr lang="nl-NL" sz="2400" dirty="0">
                <a:latin typeface="Century Gothic (Textkörper)"/>
              </a:rPr>
              <a:t>As interviewer, each other about:</a:t>
            </a:r>
          </a:p>
          <a:p>
            <a:pPr lvl="1">
              <a:lnSpc>
                <a:spcPct val="80000"/>
              </a:lnSpc>
            </a:pPr>
            <a:r>
              <a:rPr lang="nl-NL" sz="2400" dirty="0">
                <a:latin typeface="Century Gothic (Textkörper)"/>
              </a:rPr>
              <a:t>What do you offer? </a:t>
            </a:r>
          </a:p>
          <a:p>
            <a:pPr lvl="1">
              <a:lnSpc>
                <a:spcPct val="80000"/>
              </a:lnSpc>
            </a:pPr>
            <a:r>
              <a:rPr lang="nl-NL" sz="2400" dirty="0">
                <a:latin typeface="Century Gothic (Textkörper)"/>
              </a:rPr>
              <a:t>What are you doing so that potential candidates know about it?</a:t>
            </a:r>
          </a:p>
          <a:p>
            <a:pPr marL="0" indent="0">
              <a:lnSpc>
                <a:spcPct val="80000"/>
              </a:lnSpc>
              <a:buNone/>
            </a:pPr>
            <a:br>
              <a:rPr lang="nl-NL" sz="2400" dirty="0">
                <a:latin typeface="Century Gothic (Textkörper)"/>
              </a:rPr>
            </a:br>
            <a:r>
              <a:rPr lang="nl-NL" sz="2400" dirty="0">
                <a:latin typeface="Century Gothic (Textkörper)"/>
              </a:rPr>
              <a:t>Be as concrete as possible. Everyone acts once as an interviewer and once as an interviewee.</a:t>
            </a:r>
          </a:p>
        </p:txBody>
      </p:sp>
      <p:sp>
        <p:nvSpPr>
          <p:cNvPr id="4" name="Foliennummernplatzhalter 3">
            <a:extLst>
              <a:ext uri="{FF2B5EF4-FFF2-40B4-BE49-F238E27FC236}">
                <a16:creationId xmlns:a16="http://schemas.microsoft.com/office/drawing/2014/main" id="{CBE60ABC-EAEB-F703-7887-F25239C1E840}"/>
              </a:ext>
            </a:extLst>
          </p:cNvPr>
          <p:cNvSpPr>
            <a:spLocks noGrp="1"/>
          </p:cNvSpPr>
          <p:nvPr>
            <p:ph type="sldNum" sz="quarter" idx="12"/>
          </p:nvPr>
        </p:nvSpPr>
        <p:spPr/>
        <p:txBody>
          <a:bodyPr/>
          <a:lstStyle/>
          <a:p>
            <a:fld id="{D57F1E4F-1CFF-5643-939E-217C01CDF565}" type="slidenum">
              <a:rPr lang="en-US" smtClean="0"/>
              <a:pPr/>
              <a:t>8</a:t>
            </a:fld>
            <a:endParaRPr lang="en-US" dirty="0"/>
          </a:p>
        </p:txBody>
      </p:sp>
      <p:pic>
        <p:nvPicPr>
          <p:cNvPr id="5" name="Grafik 4" descr="Sanduhr 30% mit einfarbiger Füllung">
            <a:extLst>
              <a:ext uri="{FF2B5EF4-FFF2-40B4-BE49-F238E27FC236}">
                <a16:creationId xmlns:a16="http://schemas.microsoft.com/office/drawing/2014/main" id="{CB503486-BA98-FCB5-A8E5-5283327FCC8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B1CAAC3E-017F-026D-EB05-5650E7BA6699}"/>
              </a:ext>
            </a:extLst>
          </p:cNvPr>
          <p:cNvSpPr txBox="1"/>
          <p:nvPr/>
        </p:nvSpPr>
        <p:spPr>
          <a:xfrm>
            <a:off x="850261" y="1720334"/>
            <a:ext cx="1184940" cy="369332"/>
          </a:xfrm>
          <a:prstGeom prst="rect">
            <a:avLst/>
          </a:prstGeom>
          <a:noFill/>
        </p:spPr>
        <p:txBody>
          <a:bodyPr wrap="none" rtlCol="0">
            <a:spAutoFit/>
          </a:bodyPr>
          <a:lstStyle/>
          <a:p>
            <a:r>
              <a:rPr lang="de-AT" b="1" dirty="0"/>
              <a:t>5 + 5 min</a:t>
            </a:r>
          </a:p>
        </p:txBody>
      </p:sp>
      <p:pic>
        <p:nvPicPr>
          <p:cNvPr id="8" name="Grafik 7" descr="Gruppenbrainstorming mit einfarbiger Füllung">
            <a:extLst>
              <a:ext uri="{FF2B5EF4-FFF2-40B4-BE49-F238E27FC236}">
                <a16:creationId xmlns:a16="http://schemas.microsoft.com/office/drawing/2014/main" id="{ED913836-59B9-2DBA-BEAE-7E3DD8B6853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64495" y="2580774"/>
            <a:ext cx="914400" cy="914400"/>
          </a:xfrm>
          <a:prstGeom prst="rect">
            <a:avLst/>
          </a:prstGeom>
        </p:spPr>
      </p:pic>
    </p:spTree>
    <p:extLst>
      <p:ext uri="{BB962C8B-B14F-4D97-AF65-F5344CB8AC3E}">
        <p14:creationId xmlns:p14="http://schemas.microsoft.com/office/powerpoint/2010/main" val="42828312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4A480-52EF-EE05-EFB7-9A03A67E963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F0ED554-8087-306A-661E-8CF73E9773D1}"/>
              </a:ext>
            </a:extLst>
          </p:cNvPr>
          <p:cNvSpPr>
            <a:spLocks noGrp="1"/>
          </p:cNvSpPr>
          <p:nvPr>
            <p:ph type="title"/>
          </p:nvPr>
        </p:nvSpPr>
        <p:spPr/>
        <p:txBody>
          <a:bodyPr vert="horz" lIns="91440" tIns="45720" rIns="91440" bIns="45720" rtlCol="0" anchor="t">
            <a:normAutofit/>
          </a:bodyPr>
          <a:lstStyle/>
          <a:p>
            <a:r>
              <a:rPr lang="nl-NL" dirty="0">
                <a:solidFill>
                  <a:schemeClr val="tx1"/>
                </a:solidFill>
                <a:latin typeface="Century Gothic (Überschriften)"/>
              </a:rPr>
              <a:t>Recruitment tips</a:t>
            </a:r>
            <a:endParaRPr lang="en-US" dirty="0">
              <a:solidFill>
                <a:schemeClr val="tx1"/>
              </a:solidFill>
              <a:latin typeface="Century Gothic (Überschriften)"/>
            </a:endParaRPr>
          </a:p>
        </p:txBody>
      </p:sp>
      <p:sp>
        <p:nvSpPr>
          <p:cNvPr id="3" name="Inhaltsplatzhalter 2">
            <a:extLst>
              <a:ext uri="{FF2B5EF4-FFF2-40B4-BE49-F238E27FC236}">
                <a16:creationId xmlns:a16="http://schemas.microsoft.com/office/drawing/2014/main" id="{F0F573FD-D2F2-C777-AAE2-A257F0984A61}"/>
              </a:ext>
            </a:extLst>
          </p:cNvPr>
          <p:cNvSpPr>
            <a:spLocks noGrp="1"/>
          </p:cNvSpPr>
          <p:nvPr>
            <p:ph idx="1"/>
          </p:nvPr>
        </p:nvSpPr>
        <p:spPr>
          <a:xfrm>
            <a:off x="2356511" y="1497605"/>
            <a:ext cx="9684307" cy="5246096"/>
          </a:xfrm>
        </p:spPr>
        <p:txBody>
          <a:bodyPr vert="horz" lIns="91440" tIns="45720" rIns="91440" bIns="45720" rtlCol="0">
            <a:normAutofit/>
          </a:bodyPr>
          <a:lstStyle/>
          <a:p>
            <a:r>
              <a:rPr lang="en-US" sz="2200" dirty="0">
                <a:latin typeface="Century Gothic (Textkörper)"/>
              </a:rPr>
              <a:t>Ensure that your and/or the department’s websites are informative, and easy to navigate</a:t>
            </a:r>
          </a:p>
          <a:p>
            <a:r>
              <a:rPr lang="en-US" sz="2200" dirty="0">
                <a:latin typeface="Century Gothic (Textkörper)"/>
              </a:rPr>
              <a:t>Make clear what you offer and expect</a:t>
            </a:r>
          </a:p>
          <a:p>
            <a:r>
              <a:rPr lang="en-US" sz="2200" dirty="0">
                <a:latin typeface="Century Gothic (Textkörper)"/>
              </a:rPr>
              <a:t>If supervisors publicize research topics of interest in advance, then they are more likely to be approached by potential doctoral students seeking supervision in topic areas with which the supervisor feels most comfortable</a:t>
            </a:r>
          </a:p>
          <a:p>
            <a:r>
              <a:rPr lang="en-US" sz="2200" dirty="0">
                <a:latin typeface="Century Gothic (Textkörper)"/>
              </a:rPr>
              <a:t>Respond to candidate inquiries promptly and professionally</a:t>
            </a:r>
          </a:p>
          <a:p>
            <a:r>
              <a:rPr lang="en-US" sz="2200" dirty="0">
                <a:latin typeface="Century Gothic (Textkörper)"/>
              </a:rPr>
              <a:t>If possible, simplify the application process and ensure that online applications are easy to use</a:t>
            </a:r>
          </a:p>
          <a:p>
            <a:r>
              <a:rPr lang="en-US" sz="2200" dirty="0">
                <a:latin typeface="Century Gothic (Textkörper)"/>
              </a:rPr>
              <a:t>Showcase the unique aspects of the research, the institution's resources, and potential career paths</a:t>
            </a:r>
          </a:p>
          <a:p>
            <a:r>
              <a:rPr lang="nl-NL" sz="2200" dirty="0">
                <a:latin typeface="Century Gothic (Textkörper)"/>
              </a:rPr>
              <a:t>Periodical recruitments can bring additional visibility</a:t>
            </a:r>
          </a:p>
        </p:txBody>
      </p:sp>
      <p:sp>
        <p:nvSpPr>
          <p:cNvPr id="4" name="Foliennummernplatzhalter 3">
            <a:extLst>
              <a:ext uri="{FF2B5EF4-FFF2-40B4-BE49-F238E27FC236}">
                <a16:creationId xmlns:a16="http://schemas.microsoft.com/office/drawing/2014/main" id="{FFF0D04A-3B87-035F-CDB2-0F8F7DC21876}"/>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1672989672"/>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db2fd845-fe18-4158-b167-9e7d573efa4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6043C5F68DD74F4F85CE375AC52B32D2" ma:contentTypeVersion="14" ma:contentTypeDescription="Ein neues Dokument erstellen." ma:contentTypeScope="" ma:versionID="574de9ecdc9e8f59f89e3d10a3c24bdb">
  <xsd:schema xmlns:xsd="http://www.w3.org/2001/XMLSchema" xmlns:xs="http://www.w3.org/2001/XMLSchema" xmlns:p="http://schemas.microsoft.com/office/2006/metadata/properties" xmlns:ns3="db2fd845-fe18-4158-b167-9e7d573efa4a" xmlns:ns4="10641806-eea2-42b9-b77c-207e89808980" targetNamespace="http://schemas.microsoft.com/office/2006/metadata/properties" ma:root="true" ma:fieldsID="a255fb3edb177b49b6bf21afb25f36e0" ns3:_="" ns4:_="">
    <xsd:import namespace="db2fd845-fe18-4158-b167-9e7d573efa4a"/>
    <xsd:import namespace="10641806-eea2-42b9-b77c-207e89808980"/>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DateTaken" minOccurs="0"/>
                <xsd:element ref="ns3:MediaServiceObjectDetectorVersions" minOccurs="0"/>
                <xsd:element ref="ns3:MediaServiceAutoTags" minOccurs="0"/>
                <xsd:element ref="ns3:MediaServiceOCR" minOccurs="0"/>
                <xsd:element ref="ns3:MediaServiceGenerationTime" minOccurs="0"/>
                <xsd:element ref="ns3:MediaServiceEventHashCode"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2fd845-fe18-4158-b167-9e7d573ef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SystemTags" ma:index="21"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0641806-eea2-42b9-b77c-207e89808980" elementFormDefault="qualified">
    <xsd:import namespace="http://schemas.microsoft.com/office/2006/documentManagement/types"/>
    <xsd:import namespace="http://schemas.microsoft.com/office/infopath/2007/PartnerControls"/>
    <xsd:element name="SharedWithUsers" ma:index="1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Freigegeben für - Details" ma:internalName="SharedWithDetails" ma:readOnly="true">
      <xsd:simpleType>
        <xsd:restriction base="dms:Note">
          <xsd:maxLength value="255"/>
        </xsd:restriction>
      </xsd:simpleType>
    </xsd:element>
    <xsd:element name="SharingHintHash" ma:index="13"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EB4036-DBF4-401D-85BA-4F29C1DC0B81}">
  <ds:schemaRefs>
    <ds:schemaRef ds:uri="http://www.w3.org/XML/1998/namespace"/>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10641806-eea2-42b9-b77c-207e89808980"/>
    <ds:schemaRef ds:uri="http://schemas.microsoft.com/office/infopath/2007/PartnerControls"/>
    <ds:schemaRef ds:uri="db2fd845-fe18-4158-b167-9e7d573efa4a"/>
    <ds:schemaRef ds:uri="http://purl.org/dc/elements/1.1/"/>
  </ds:schemaRefs>
</ds:datastoreItem>
</file>

<file path=customXml/itemProps2.xml><?xml version="1.0" encoding="utf-8"?>
<ds:datastoreItem xmlns:ds="http://schemas.openxmlformats.org/officeDocument/2006/customXml" ds:itemID="{8B27490B-94F9-4172-B000-D4E546B8CD69}">
  <ds:schemaRefs>
    <ds:schemaRef ds:uri="http://schemas.microsoft.com/sharepoint/v3/contenttype/forms"/>
  </ds:schemaRefs>
</ds:datastoreItem>
</file>

<file path=customXml/itemProps3.xml><?xml version="1.0" encoding="utf-8"?>
<ds:datastoreItem xmlns:ds="http://schemas.openxmlformats.org/officeDocument/2006/customXml" ds:itemID="{04F6D6C2-F7C7-456A-8B34-42B1686B67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2fd845-fe18-4158-b167-9e7d573efa4a"/>
    <ds:schemaRef ds:uri="10641806-eea2-42b9-b77c-207e898089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3201</Words>
  <Application>Microsoft Office PowerPoint</Application>
  <PresentationFormat>Widescreen</PresentationFormat>
  <Paragraphs>361</Paragraphs>
  <Slides>34</Slides>
  <Notes>23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34</vt:i4>
      </vt:variant>
    </vt:vector>
  </HeadingPairs>
  <TitlesOfParts>
    <vt:vector size="45" baseType="lpstr">
      <vt:lpstr>Aptos</vt:lpstr>
      <vt:lpstr>Arial</vt:lpstr>
      <vt:lpstr>Calibri</vt:lpstr>
      <vt:lpstr>Calibri Light</vt:lpstr>
      <vt:lpstr>Century Gothic</vt:lpstr>
      <vt:lpstr>Century Gothic (Textkörper)</vt:lpstr>
      <vt:lpstr>Century Gothic (Überschriften)</vt:lpstr>
      <vt:lpstr>Osaka Regular-Mono</vt:lpstr>
      <vt:lpstr>Wingdings</vt:lpstr>
      <vt:lpstr>Wingdings 3</vt:lpstr>
      <vt:lpstr>Wisp</vt:lpstr>
      <vt:lpstr>Module 2 Recruiting, Selecting, and Allocation of PhD Candidates</vt:lpstr>
      <vt:lpstr>Module Aim and expected outcome </vt:lpstr>
      <vt:lpstr>A brief recap</vt:lpstr>
      <vt:lpstr>Why is selecting/accepting the right candidate so important? </vt:lpstr>
      <vt:lpstr>And why is it difficult?</vt:lpstr>
      <vt:lpstr>Group discussion about the current practice</vt:lpstr>
      <vt:lpstr>Recruitment and selection are 2 different steps in the process</vt:lpstr>
      <vt:lpstr>How to better recruit?</vt:lpstr>
      <vt:lpstr>Recruitment tips</vt:lpstr>
      <vt:lpstr>Recruitment and Selection are 2 different steps in the process</vt:lpstr>
      <vt:lpstr>Selection: the importance of fit  </vt:lpstr>
      <vt:lpstr>What do I expect from my (ideal) candidate?</vt:lpstr>
      <vt:lpstr>Identifying the right candidate</vt:lpstr>
      <vt:lpstr>Selecting fairly: watch out for common bias traps</vt:lpstr>
      <vt:lpstr>Selecting and supporting part-time and professionally embedded candidates</vt:lpstr>
      <vt:lpstr>Learning from the Scholarly Literature</vt:lpstr>
      <vt:lpstr>Concluding tips</vt:lpstr>
      <vt:lpstr>Key takeaways of Module 2</vt:lpstr>
      <vt:lpstr>References</vt:lpstr>
      <vt:lpstr>Disclaimer</vt:lpstr>
      <vt:lpstr>Reserve Slides</vt:lpstr>
      <vt:lpstr>Group discussion about the current practice</vt:lpstr>
      <vt:lpstr>Group discussion about the current practice ctd.</vt:lpstr>
      <vt:lpstr>What do supervisors say?</vt:lpstr>
      <vt:lpstr>Probing academic background and potential</vt:lpstr>
      <vt:lpstr>Probing research experience and capacity</vt:lpstr>
      <vt:lpstr>Probing (English) language competence</vt:lpstr>
      <vt:lpstr>Probing the research project’s feasibility  and fit</vt:lpstr>
      <vt:lpstr>Probing Personal attributes and circumstances, and scholarly disposition</vt:lpstr>
      <vt:lpstr>The selection criteria. What to expect from PhD candidates. Cf. Delamont</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NEED FOR DOCTORAL QUALIFICATIONS IN SUB-SAHARA AFRICA</dc:title>
  <dc:creator>Windows User</dc:creator>
  <cp:lastModifiedBy>Lucas Zinner</cp:lastModifiedBy>
  <cp:revision>145</cp:revision>
  <dcterms:created xsi:type="dcterms:W3CDTF">2024-10-01T08:04:27Z</dcterms:created>
  <dcterms:modified xsi:type="dcterms:W3CDTF">2026-04-01T15:25:26Z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0x0101006043C5F68DD74F4F85CE375AC52B32D2</vt:lpwstr>
  </property>
</Properties>
</file>