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8"/>
  </p:notesMasterIdLst>
  <p:sldIdLst>
    <p:sldId id="256" r:id="rId5"/>
    <p:sldId id="677" r:id="rId6"/>
    <p:sldId id="695" r:id="rId7"/>
    <p:sldId id="398" r:id="rId8"/>
    <p:sldId id="311" r:id="rId9"/>
    <p:sldId id="376" r:id="rId10"/>
    <p:sldId id="679" r:id="rId11"/>
    <p:sldId id="692" r:id="rId12"/>
    <p:sldId id="685" r:id="rId13"/>
    <p:sldId id="690" r:id="rId14"/>
    <p:sldId id="686" r:id="rId15"/>
    <p:sldId id="681" r:id="rId16"/>
    <p:sldId id="694" r:id="rId17"/>
    <p:sldId id="693" r:id="rId18"/>
    <p:sldId id="682" r:id="rId19"/>
    <p:sldId id="385" r:id="rId20"/>
    <p:sldId id="397" r:id="rId21"/>
    <p:sldId id="318" r:id="rId22"/>
    <p:sldId id="687" r:id="rId23"/>
    <p:sldId id="688" r:id="rId24"/>
    <p:sldId id="689" r:id="rId25"/>
    <p:sldId id="696" r:id="rId26"/>
    <p:sldId id="288"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9" autoAdjust="0"/>
    <p:restoredTop sz="83128" autoAdjust="0"/>
  </p:normalViewPr>
  <p:slideViewPr>
    <p:cSldViewPr snapToGrid="0">
      <p:cViewPr varScale="1">
        <p:scale>
          <a:sx n="93" d="100"/>
          <a:sy n="93" d="100"/>
        </p:scale>
        <p:origin x="1574" y="293"/>
      </p:cViewPr>
      <p:guideLst/>
    </p:cSldViewPr>
  </p:slideViewPr>
  <p:outlineViewPr>
    <p:cViewPr>
      <p:scale>
        <a:sx n="33" d="100"/>
        <a:sy n="33" d="100"/>
      </p:scale>
      <p:origin x="0" y="-5064"/>
    </p:cViewPr>
  </p:outlineViewPr>
  <p:notesTextViewPr>
    <p:cViewPr>
      <p:scale>
        <a:sx n="1" d="1"/>
        <a:sy n="1" d="1"/>
      </p:scale>
      <p:origin x="0" y="0"/>
    </p:cViewPr>
  </p:notesTextViewPr>
  <p:sorterViewPr>
    <p:cViewPr>
      <p:scale>
        <a:sx n="140" d="100"/>
        <a:sy n="140" d="100"/>
      </p:scale>
      <p:origin x="0" y="-1463"/>
    </p:cViewPr>
  </p:sorterViewPr>
  <p:notesViewPr>
    <p:cSldViewPr snapToGrid="0">
      <p:cViewPr varScale="1">
        <p:scale>
          <a:sx n="97" d="100"/>
          <a:sy n="97" d="100"/>
        </p:scale>
        <p:origin x="3451" y="85"/>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DED9C0-6254-854B-8FB9-D82B4B39183C}" type="doc">
      <dgm:prSet loTypeId="urn:microsoft.com/office/officeart/2005/8/layout/radial2" loCatId="" qsTypeId="urn:microsoft.com/office/officeart/2005/8/quickstyle/simple1" qsCatId="simple" csTypeId="urn:microsoft.com/office/officeart/2005/8/colors/colorful2" csCatId="colorful" phldr="1"/>
      <dgm:spPr/>
      <dgm:t>
        <a:bodyPr/>
        <a:lstStyle/>
        <a:p>
          <a:endParaRPr lang="en-GB"/>
        </a:p>
      </dgm:t>
    </dgm:pt>
    <dgm:pt modelId="{05248DCF-D31D-934A-BBE4-EA05F34A7048}">
      <dgm:prSet phldrT="[Text]" custT="1"/>
      <dgm:spPr/>
      <dgm:t>
        <a:bodyPr/>
        <a:lstStyle/>
        <a:p>
          <a:r>
            <a:rPr lang="en-GB" sz="900" dirty="0"/>
            <a:t>Literature  I liked</a:t>
          </a:r>
        </a:p>
        <a:p>
          <a:r>
            <a:rPr lang="en-GB" sz="900" dirty="0"/>
            <a:t>&amp; Why</a:t>
          </a:r>
        </a:p>
      </dgm:t>
    </dgm:pt>
    <dgm:pt modelId="{E5DD8677-994C-994D-97F1-1710C2A253A5}" type="parTrans" cxnId="{EBD08571-4608-F84C-9A0C-FF4A216F6F46}">
      <dgm:prSet/>
      <dgm:spPr/>
      <dgm:t>
        <a:bodyPr/>
        <a:lstStyle/>
        <a:p>
          <a:endParaRPr lang="en-GB"/>
        </a:p>
      </dgm:t>
    </dgm:pt>
    <dgm:pt modelId="{E57C11AD-74D7-3146-AD24-E7E56464DF95}" type="sibTrans" cxnId="{EBD08571-4608-F84C-9A0C-FF4A216F6F46}">
      <dgm:prSet/>
      <dgm:spPr/>
      <dgm:t>
        <a:bodyPr/>
        <a:lstStyle/>
        <a:p>
          <a:endParaRPr lang="en-GB"/>
        </a:p>
      </dgm:t>
    </dgm:pt>
    <dgm:pt modelId="{4A16DDA4-5041-F040-90D0-2E0C47013ED2}">
      <dgm:prSet phldrT="[Text]" custT="1"/>
      <dgm:spPr/>
      <dgm:t>
        <a:bodyPr/>
        <a:lstStyle/>
        <a:p>
          <a:r>
            <a:rPr lang="en-GB" sz="900" dirty="0"/>
            <a:t>Common Authors</a:t>
          </a:r>
        </a:p>
        <a:p>
          <a:r>
            <a:rPr lang="en-GB" sz="900" dirty="0"/>
            <a:t>“Gurus” </a:t>
          </a:r>
        </a:p>
      </dgm:t>
    </dgm:pt>
    <dgm:pt modelId="{32FFFB98-68A0-5C4D-9D19-8587E0D172AE}" type="parTrans" cxnId="{1C4714C0-741F-1045-8AB4-E1B3BE97DFD2}">
      <dgm:prSet/>
      <dgm:spPr/>
      <dgm:t>
        <a:bodyPr/>
        <a:lstStyle/>
        <a:p>
          <a:endParaRPr lang="en-GB"/>
        </a:p>
      </dgm:t>
    </dgm:pt>
    <dgm:pt modelId="{F5B34215-2DC2-4342-BCE3-D3A0279A2742}" type="sibTrans" cxnId="{1C4714C0-741F-1045-8AB4-E1B3BE97DFD2}">
      <dgm:prSet/>
      <dgm:spPr/>
      <dgm:t>
        <a:bodyPr/>
        <a:lstStyle/>
        <a:p>
          <a:endParaRPr lang="en-GB"/>
        </a:p>
      </dgm:t>
    </dgm:pt>
    <dgm:pt modelId="{2206AC75-DBCF-584D-B0E1-5CCF651292B4}">
      <dgm:prSet phldrT="[Text]" custT="1"/>
      <dgm:spPr/>
      <dgm:t>
        <a:bodyPr/>
        <a:lstStyle/>
        <a:p>
          <a:r>
            <a:rPr lang="en-GB" sz="900" dirty="0"/>
            <a:t>Areas of Convergence and Divergence</a:t>
          </a:r>
        </a:p>
      </dgm:t>
    </dgm:pt>
    <dgm:pt modelId="{4F3B8F0A-48BD-6C48-AFC2-7B34738BED75}" type="parTrans" cxnId="{C0F619F9-AC05-DC4D-AD9B-3CB30E494F13}">
      <dgm:prSet/>
      <dgm:spPr/>
      <dgm:t>
        <a:bodyPr/>
        <a:lstStyle/>
        <a:p>
          <a:endParaRPr lang="en-GB"/>
        </a:p>
      </dgm:t>
    </dgm:pt>
    <dgm:pt modelId="{A786200C-7033-B845-944C-E7E3601B4E67}" type="sibTrans" cxnId="{C0F619F9-AC05-DC4D-AD9B-3CB30E494F13}">
      <dgm:prSet/>
      <dgm:spPr/>
      <dgm:t>
        <a:bodyPr/>
        <a:lstStyle/>
        <a:p>
          <a:endParaRPr lang="en-GB"/>
        </a:p>
      </dgm:t>
    </dgm:pt>
    <dgm:pt modelId="{F9F2903B-ECB8-8745-A5FA-BF3A6A263CCC}">
      <dgm:prSet/>
      <dgm:spPr/>
      <dgm:t>
        <a:bodyPr/>
        <a:lstStyle/>
        <a:p>
          <a:r>
            <a:rPr lang="en-GB" dirty="0"/>
            <a:t>Contextual Relevance  of literature</a:t>
          </a:r>
        </a:p>
      </dgm:t>
    </dgm:pt>
    <dgm:pt modelId="{887AB4DF-03F7-D64A-8D15-960E154A3BBF}" type="parTrans" cxnId="{CED20F01-9F46-8F49-89F4-8E018E692BAF}">
      <dgm:prSet/>
      <dgm:spPr/>
      <dgm:t>
        <a:bodyPr/>
        <a:lstStyle/>
        <a:p>
          <a:endParaRPr lang="en-GB"/>
        </a:p>
      </dgm:t>
    </dgm:pt>
    <dgm:pt modelId="{813D0EA1-28F6-5A49-9391-0B3DBB07C5E1}" type="sibTrans" cxnId="{CED20F01-9F46-8F49-89F4-8E018E692BAF}">
      <dgm:prSet/>
      <dgm:spPr/>
      <dgm:t>
        <a:bodyPr/>
        <a:lstStyle/>
        <a:p>
          <a:endParaRPr lang="en-GB"/>
        </a:p>
      </dgm:t>
    </dgm:pt>
    <dgm:pt modelId="{E2F1B18A-F9B6-AF4D-A3C2-BA706F4BFA1F}" type="pres">
      <dgm:prSet presAssocID="{6EDED9C0-6254-854B-8FB9-D82B4B39183C}" presName="composite" presStyleCnt="0">
        <dgm:presLayoutVars>
          <dgm:chMax val="5"/>
          <dgm:dir/>
          <dgm:animLvl val="ctr"/>
          <dgm:resizeHandles val="exact"/>
        </dgm:presLayoutVars>
      </dgm:prSet>
      <dgm:spPr/>
    </dgm:pt>
    <dgm:pt modelId="{B324931A-7AF7-4447-AB7E-15007B22E1F9}" type="pres">
      <dgm:prSet presAssocID="{6EDED9C0-6254-854B-8FB9-D82B4B39183C}" presName="cycle" presStyleCnt="0"/>
      <dgm:spPr/>
    </dgm:pt>
    <dgm:pt modelId="{BEE677CF-957E-1A43-AA30-A82AE473CE02}" type="pres">
      <dgm:prSet presAssocID="{6EDED9C0-6254-854B-8FB9-D82B4B39183C}" presName="centerShape" presStyleCnt="0"/>
      <dgm:spPr/>
    </dgm:pt>
    <dgm:pt modelId="{8065F94D-007D-7A47-B58A-EEF63AC1003E}" type="pres">
      <dgm:prSet presAssocID="{6EDED9C0-6254-854B-8FB9-D82B4B39183C}" presName="connSite" presStyleLbl="node1" presStyleIdx="0" presStyleCnt="5"/>
      <dgm:spPr/>
    </dgm:pt>
    <dgm:pt modelId="{A0B375A8-0573-9D4C-9150-EE3C0FDE49B2}" type="pres">
      <dgm:prSet presAssocID="{6EDED9C0-6254-854B-8FB9-D82B4B39183C}" presName="visible" presStyleLbl="node1" presStyleIdx="0" presStyleCnt="5" custScaleX="118779" custScaleY="103825" custLinFactNeighborX="-3556" custLinFactNeighborY="7915"/>
      <dgm:spPr/>
    </dgm:pt>
    <dgm:pt modelId="{B16D7DB0-1515-D24E-B4DD-D31B908B01AD}" type="pres">
      <dgm:prSet presAssocID="{E5DD8677-994C-994D-97F1-1710C2A253A5}" presName="Name25" presStyleLbl="parChTrans1D1" presStyleIdx="0" presStyleCnt="4"/>
      <dgm:spPr/>
    </dgm:pt>
    <dgm:pt modelId="{DEEB9699-F699-584D-B475-7A1DFECB9B3A}" type="pres">
      <dgm:prSet presAssocID="{05248DCF-D31D-934A-BBE4-EA05F34A7048}" presName="node" presStyleCnt="0"/>
      <dgm:spPr/>
    </dgm:pt>
    <dgm:pt modelId="{B5A22BEB-98C6-C349-BE50-4FF4541E3108}" type="pres">
      <dgm:prSet presAssocID="{05248DCF-D31D-934A-BBE4-EA05F34A7048}" presName="parentNode" presStyleLbl="node1" presStyleIdx="1" presStyleCnt="5">
        <dgm:presLayoutVars>
          <dgm:chMax val="1"/>
          <dgm:bulletEnabled val="1"/>
        </dgm:presLayoutVars>
      </dgm:prSet>
      <dgm:spPr/>
    </dgm:pt>
    <dgm:pt modelId="{3384F48A-DB27-1D48-ADA2-47ADBDED6A5E}" type="pres">
      <dgm:prSet presAssocID="{05248DCF-D31D-934A-BBE4-EA05F34A7048}" presName="childNode" presStyleLbl="revTx" presStyleIdx="0" presStyleCnt="0">
        <dgm:presLayoutVars>
          <dgm:bulletEnabled val="1"/>
        </dgm:presLayoutVars>
      </dgm:prSet>
      <dgm:spPr/>
    </dgm:pt>
    <dgm:pt modelId="{1417FD3C-76D3-5E49-A397-F5C85E93C0F5}" type="pres">
      <dgm:prSet presAssocID="{32FFFB98-68A0-5C4D-9D19-8587E0D172AE}" presName="Name25" presStyleLbl="parChTrans1D1" presStyleIdx="1" presStyleCnt="4"/>
      <dgm:spPr/>
    </dgm:pt>
    <dgm:pt modelId="{DCF5B739-BAA6-B240-B195-FA05B9FA843E}" type="pres">
      <dgm:prSet presAssocID="{4A16DDA4-5041-F040-90D0-2E0C47013ED2}" presName="node" presStyleCnt="0"/>
      <dgm:spPr/>
    </dgm:pt>
    <dgm:pt modelId="{12BC2ACC-8AD2-7C4D-ACD7-C3725759D27A}" type="pres">
      <dgm:prSet presAssocID="{4A16DDA4-5041-F040-90D0-2E0C47013ED2}" presName="parentNode" presStyleLbl="node1" presStyleIdx="2" presStyleCnt="5">
        <dgm:presLayoutVars>
          <dgm:chMax val="1"/>
          <dgm:bulletEnabled val="1"/>
        </dgm:presLayoutVars>
      </dgm:prSet>
      <dgm:spPr/>
    </dgm:pt>
    <dgm:pt modelId="{1B8DB2AC-994C-4E42-8C28-BCA670FF863E}" type="pres">
      <dgm:prSet presAssocID="{4A16DDA4-5041-F040-90D0-2E0C47013ED2}" presName="childNode" presStyleLbl="revTx" presStyleIdx="0" presStyleCnt="0">
        <dgm:presLayoutVars>
          <dgm:bulletEnabled val="1"/>
        </dgm:presLayoutVars>
      </dgm:prSet>
      <dgm:spPr/>
    </dgm:pt>
    <dgm:pt modelId="{B45BECAA-B05F-0448-8CDE-372C5F895D31}" type="pres">
      <dgm:prSet presAssocID="{4F3B8F0A-48BD-6C48-AFC2-7B34738BED75}" presName="Name25" presStyleLbl="parChTrans1D1" presStyleIdx="2" presStyleCnt="4"/>
      <dgm:spPr/>
    </dgm:pt>
    <dgm:pt modelId="{5B588345-0C3C-8244-9DE0-118030FA1931}" type="pres">
      <dgm:prSet presAssocID="{2206AC75-DBCF-584D-B0E1-5CCF651292B4}" presName="node" presStyleCnt="0"/>
      <dgm:spPr/>
    </dgm:pt>
    <dgm:pt modelId="{FA3B67CC-868D-AD40-A273-BD895DDE24A7}" type="pres">
      <dgm:prSet presAssocID="{2206AC75-DBCF-584D-B0E1-5CCF651292B4}" presName="parentNode" presStyleLbl="node1" presStyleIdx="3" presStyleCnt="5" custScaleX="109238" custScaleY="117555">
        <dgm:presLayoutVars>
          <dgm:chMax val="1"/>
          <dgm:bulletEnabled val="1"/>
        </dgm:presLayoutVars>
      </dgm:prSet>
      <dgm:spPr/>
    </dgm:pt>
    <dgm:pt modelId="{0BF4BD69-5769-C340-8F72-D6CA1E472C64}" type="pres">
      <dgm:prSet presAssocID="{2206AC75-DBCF-584D-B0E1-5CCF651292B4}" presName="childNode" presStyleLbl="revTx" presStyleIdx="0" presStyleCnt="0">
        <dgm:presLayoutVars>
          <dgm:bulletEnabled val="1"/>
        </dgm:presLayoutVars>
      </dgm:prSet>
      <dgm:spPr/>
    </dgm:pt>
    <dgm:pt modelId="{A8365F0B-0FD1-884E-AD15-344A08B5C81C}" type="pres">
      <dgm:prSet presAssocID="{887AB4DF-03F7-D64A-8D15-960E154A3BBF}" presName="Name25" presStyleLbl="parChTrans1D1" presStyleIdx="3" presStyleCnt="4"/>
      <dgm:spPr/>
    </dgm:pt>
    <dgm:pt modelId="{20E3D8E4-0E90-CD44-BE46-64961A4B6F59}" type="pres">
      <dgm:prSet presAssocID="{F9F2903B-ECB8-8745-A5FA-BF3A6A263CCC}" presName="node" presStyleCnt="0"/>
      <dgm:spPr/>
    </dgm:pt>
    <dgm:pt modelId="{1EB9DDA2-8BB8-1D45-9D4C-2D07DF65C365}" type="pres">
      <dgm:prSet presAssocID="{F9F2903B-ECB8-8745-A5FA-BF3A6A263CCC}" presName="parentNode" presStyleLbl="node1" presStyleIdx="4" presStyleCnt="5">
        <dgm:presLayoutVars>
          <dgm:chMax val="1"/>
          <dgm:bulletEnabled val="1"/>
        </dgm:presLayoutVars>
      </dgm:prSet>
      <dgm:spPr/>
    </dgm:pt>
    <dgm:pt modelId="{2FFA7829-24F0-3A4F-B277-C3B5D42B4032}" type="pres">
      <dgm:prSet presAssocID="{F9F2903B-ECB8-8745-A5FA-BF3A6A263CCC}" presName="childNode" presStyleLbl="revTx" presStyleIdx="0" presStyleCnt="0">
        <dgm:presLayoutVars>
          <dgm:bulletEnabled val="1"/>
        </dgm:presLayoutVars>
      </dgm:prSet>
      <dgm:spPr/>
    </dgm:pt>
  </dgm:ptLst>
  <dgm:cxnLst>
    <dgm:cxn modelId="{CED20F01-9F46-8F49-89F4-8E018E692BAF}" srcId="{6EDED9C0-6254-854B-8FB9-D82B4B39183C}" destId="{F9F2903B-ECB8-8745-A5FA-BF3A6A263CCC}" srcOrd="3" destOrd="0" parTransId="{887AB4DF-03F7-D64A-8D15-960E154A3BBF}" sibTransId="{813D0EA1-28F6-5A49-9391-0B3DBB07C5E1}"/>
    <dgm:cxn modelId="{A5D53621-272D-4242-AE4B-DBD9C127E664}" type="presOf" srcId="{32FFFB98-68A0-5C4D-9D19-8587E0D172AE}" destId="{1417FD3C-76D3-5E49-A397-F5C85E93C0F5}" srcOrd="0" destOrd="0" presId="urn:microsoft.com/office/officeart/2005/8/layout/radial2"/>
    <dgm:cxn modelId="{03C0854A-085F-7D47-BD96-B722A528859E}" type="presOf" srcId="{2206AC75-DBCF-584D-B0E1-5CCF651292B4}" destId="{FA3B67CC-868D-AD40-A273-BD895DDE24A7}" srcOrd="0" destOrd="0" presId="urn:microsoft.com/office/officeart/2005/8/layout/radial2"/>
    <dgm:cxn modelId="{EBD08571-4608-F84C-9A0C-FF4A216F6F46}" srcId="{6EDED9C0-6254-854B-8FB9-D82B4B39183C}" destId="{05248DCF-D31D-934A-BBE4-EA05F34A7048}" srcOrd="0" destOrd="0" parTransId="{E5DD8677-994C-994D-97F1-1710C2A253A5}" sibTransId="{E57C11AD-74D7-3146-AD24-E7E56464DF95}"/>
    <dgm:cxn modelId="{2300CE80-1A35-4E47-9AEC-1F3F9147437E}" type="presOf" srcId="{4A16DDA4-5041-F040-90D0-2E0C47013ED2}" destId="{12BC2ACC-8AD2-7C4D-ACD7-C3725759D27A}" srcOrd="0" destOrd="0" presId="urn:microsoft.com/office/officeart/2005/8/layout/radial2"/>
    <dgm:cxn modelId="{E6A9C590-3473-1B46-8EC0-CEBA7A47A314}" type="presOf" srcId="{F9F2903B-ECB8-8745-A5FA-BF3A6A263CCC}" destId="{1EB9DDA2-8BB8-1D45-9D4C-2D07DF65C365}" srcOrd="0" destOrd="0" presId="urn:microsoft.com/office/officeart/2005/8/layout/radial2"/>
    <dgm:cxn modelId="{125BA496-9DB6-3245-A8EB-0946DF845067}" type="presOf" srcId="{E5DD8677-994C-994D-97F1-1710C2A253A5}" destId="{B16D7DB0-1515-D24E-B4DD-D31B908B01AD}" srcOrd="0" destOrd="0" presId="urn:microsoft.com/office/officeart/2005/8/layout/radial2"/>
    <dgm:cxn modelId="{1C4714C0-741F-1045-8AB4-E1B3BE97DFD2}" srcId="{6EDED9C0-6254-854B-8FB9-D82B4B39183C}" destId="{4A16DDA4-5041-F040-90D0-2E0C47013ED2}" srcOrd="1" destOrd="0" parTransId="{32FFFB98-68A0-5C4D-9D19-8587E0D172AE}" sibTransId="{F5B34215-2DC2-4342-BCE3-D3A0279A2742}"/>
    <dgm:cxn modelId="{C14B55C2-DE21-8844-874F-A39AFB9E8374}" type="presOf" srcId="{6EDED9C0-6254-854B-8FB9-D82B4B39183C}" destId="{E2F1B18A-F9B6-AF4D-A3C2-BA706F4BFA1F}" srcOrd="0" destOrd="0" presId="urn:microsoft.com/office/officeart/2005/8/layout/radial2"/>
    <dgm:cxn modelId="{DD7722C7-3300-CC41-961D-081C80A9C5FD}" type="presOf" srcId="{4F3B8F0A-48BD-6C48-AFC2-7B34738BED75}" destId="{B45BECAA-B05F-0448-8CDE-372C5F895D31}" srcOrd="0" destOrd="0" presId="urn:microsoft.com/office/officeart/2005/8/layout/radial2"/>
    <dgm:cxn modelId="{FE10C1ED-E430-064B-889D-5087A7FA34CB}" type="presOf" srcId="{05248DCF-D31D-934A-BBE4-EA05F34A7048}" destId="{B5A22BEB-98C6-C349-BE50-4FF4541E3108}" srcOrd="0" destOrd="0" presId="urn:microsoft.com/office/officeart/2005/8/layout/radial2"/>
    <dgm:cxn modelId="{504209F5-9BC5-4C45-AA63-45E3EF3E8606}" type="presOf" srcId="{887AB4DF-03F7-D64A-8D15-960E154A3BBF}" destId="{A8365F0B-0FD1-884E-AD15-344A08B5C81C}" srcOrd="0" destOrd="0" presId="urn:microsoft.com/office/officeart/2005/8/layout/radial2"/>
    <dgm:cxn modelId="{C0F619F9-AC05-DC4D-AD9B-3CB30E494F13}" srcId="{6EDED9C0-6254-854B-8FB9-D82B4B39183C}" destId="{2206AC75-DBCF-584D-B0E1-5CCF651292B4}" srcOrd="2" destOrd="0" parTransId="{4F3B8F0A-48BD-6C48-AFC2-7B34738BED75}" sibTransId="{A786200C-7033-B845-944C-E7E3601B4E67}"/>
    <dgm:cxn modelId="{C5260F54-EFE5-1D4A-A7BA-EC2CCADCE827}" type="presParOf" srcId="{E2F1B18A-F9B6-AF4D-A3C2-BA706F4BFA1F}" destId="{B324931A-7AF7-4447-AB7E-15007B22E1F9}" srcOrd="0" destOrd="0" presId="urn:microsoft.com/office/officeart/2005/8/layout/radial2"/>
    <dgm:cxn modelId="{27F79895-AD87-3645-8D7B-D189598FA0E3}" type="presParOf" srcId="{B324931A-7AF7-4447-AB7E-15007B22E1F9}" destId="{BEE677CF-957E-1A43-AA30-A82AE473CE02}" srcOrd="0" destOrd="0" presId="urn:microsoft.com/office/officeart/2005/8/layout/radial2"/>
    <dgm:cxn modelId="{99E5D832-6ABB-F44D-A531-01415657B008}" type="presParOf" srcId="{BEE677CF-957E-1A43-AA30-A82AE473CE02}" destId="{8065F94D-007D-7A47-B58A-EEF63AC1003E}" srcOrd="0" destOrd="0" presId="urn:microsoft.com/office/officeart/2005/8/layout/radial2"/>
    <dgm:cxn modelId="{FD8690D1-BF91-7044-A3BA-5671D954A40C}" type="presParOf" srcId="{BEE677CF-957E-1A43-AA30-A82AE473CE02}" destId="{A0B375A8-0573-9D4C-9150-EE3C0FDE49B2}" srcOrd="1" destOrd="0" presId="urn:microsoft.com/office/officeart/2005/8/layout/radial2"/>
    <dgm:cxn modelId="{829BB7E1-4CFB-1245-BE21-1884603320FF}" type="presParOf" srcId="{B324931A-7AF7-4447-AB7E-15007B22E1F9}" destId="{B16D7DB0-1515-D24E-B4DD-D31B908B01AD}" srcOrd="1" destOrd="0" presId="urn:microsoft.com/office/officeart/2005/8/layout/radial2"/>
    <dgm:cxn modelId="{1E05B120-88D0-4D42-AFE2-1F9390542B73}" type="presParOf" srcId="{B324931A-7AF7-4447-AB7E-15007B22E1F9}" destId="{DEEB9699-F699-584D-B475-7A1DFECB9B3A}" srcOrd="2" destOrd="0" presId="urn:microsoft.com/office/officeart/2005/8/layout/radial2"/>
    <dgm:cxn modelId="{AA51A993-A6C2-5C43-9227-9A19629B51C8}" type="presParOf" srcId="{DEEB9699-F699-584D-B475-7A1DFECB9B3A}" destId="{B5A22BEB-98C6-C349-BE50-4FF4541E3108}" srcOrd="0" destOrd="0" presId="urn:microsoft.com/office/officeart/2005/8/layout/radial2"/>
    <dgm:cxn modelId="{11335A72-C124-4E46-84D8-955D0B31156E}" type="presParOf" srcId="{DEEB9699-F699-584D-B475-7A1DFECB9B3A}" destId="{3384F48A-DB27-1D48-ADA2-47ADBDED6A5E}" srcOrd="1" destOrd="0" presId="urn:microsoft.com/office/officeart/2005/8/layout/radial2"/>
    <dgm:cxn modelId="{7A0B942B-5515-DD42-B5C3-0D69BDFA6FB8}" type="presParOf" srcId="{B324931A-7AF7-4447-AB7E-15007B22E1F9}" destId="{1417FD3C-76D3-5E49-A397-F5C85E93C0F5}" srcOrd="3" destOrd="0" presId="urn:microsoft.com/office/officeart/2005/8/layout/radial2"/>
    <dgm:cxn modelId="{88558DC5-33F6-924C-BE73-BEA56A24049D}" type="presParOf" srcId="{B324931A-7AF7-4447-AB7E-15007B22E1F9}" destId="{DCF5B739-BAA6-B240-B195-FA05B9FA843E}" srcOrd="4" destOrd="0" presId="urn:microsoft.com/office/officeart/2005/8/layout/radial2"/>
    <dgm:cxn modelId="{7672A7CA-D71E-5E4B-ABFD-73E88D27E36A}" type="presParOf" srcId="{DCF5B739-BAA6-B240-B195-FA05B9FA843E}" destId="{12BC2ACC-8AD2-7C4D-ACD7-C3725759D27A}" srcOrd="0" destOrd="0" presId="urn:microsoft.com/office/officeart/2005/8/layout/radial2"/>
    <dgm:cxn modelId="{B7CB1052-1993-D24A-8040-D7C0D4C8B4BA}" type="presParOf" srcId="{DCF5B739-BAA6-B240-B195-FA05B9FA843E}" destId="{1B8DB2AC-994C-4E42-8C28-BCA670FF863E}" srcOrd="1" destOrd="0" presId="urn:microsoft.com/office/officeart/2005/8/layout/radial2"/>
    <dgm:cxn modelId="{4BACE3D7-05B5-2345-8794-1DD65E299DA0}" type="presParOf" srcId="{B324931A-7AF7-4447-AB7E-15007B22E1F9}" destId="{B45BECAA-B05F-0448-8CDE-372C5F895D31}" srcOrd="5" destOrd="0" presId="urn:microsoft.com/office/officeart/2005/8/layout/radial2"/>
    <dgm:cxn modelId="{00F38662-FCBE-9A4B-9353-69DCDCEADDFF}" type="presParOf" srcId="{B324931A-7AF7-4447-AB7E-15007B22E1F9}" destId="{5B588345-0C3C-8244-9DE0-118030FA1931}" srcOrd="6" destOrd="0" presId="urn:microsoft.com/office/officeart/2005/8/layout/radial2"/>
    <dgm:cxn modelId="{7779E520-9D4D-F843-A72F-938186961956}" type="presParOf" srcId="{5B588345-0C3C-8244-9DE0-118030FA1931}" destId="{FA3B67CC-868D-AD40-A273-BD895DDE24A7}" srcOrd="0" destOrd="0" presId="urn:microsoft.com/office/officeart/2005/8/layout/radial2"/>
    <dgm:cxn modelId="{7C2DA483-1CF1-FB46-B755-1CADF3E4C5ED}" type="presParOf" srcId="{5B588345-0C3C-8244-9DE0-118030FA1931}" destId="{0BF4BD69-5769-C340-8F72-D6CA1E472C64}" srcOrd="1" destOrd="0" presId="urn:microsoft.com/office/officeart/2005/8/layout/radial2"/>
    <dgm:cxn modelId="{65A59574-8312-B347-A235-0EB5B5E8194B}" type="presParOf" srcId="{B324931A-7AF7-4447-AB7E-15007B22E1F9}" destId="{A8365F0B-0FD1-884E-AD15-344A08B5C81C}" srcOrd="7" destOrd="0" presId="urn:microsoft.com/office/officeart/2005/8/layout/radial2"/>
    <dgm:cxn modelId="{D15A07A0-F7C3-964E-B304-10CF69FB1802}" type="presParOf" srcId="{B324931A-7AF7-4447-AB7E-15007B22E1F9}" destId="{20E3D8E4-0E90-CD44-BE46-64961A4B6F59}" srcOrd="8" destOrd="0" presId="urn:microsoft.com/office/officeart/2005/8/layout/radial2"/>
    <dgm:cxn modelId="{3DBA29C1-F64F-6241-B4AA-08E9A019CB8F}" type="presParOf" srcId="{20E3D8E4-0E90-CD44-BE46-64961A4B6F59}" destId="{1EB9DDA2-8BB8-1D45-9D4C-2D07DF65C365}" srcOrd="0" destOrd="0" presId="urn:microsoft.com/office/officeart/2005/8/layout/radial2"/>
    <dgm:cxn modelId="{EF14D754-CCA6-FC4E-90A1-C02E5C359060}" type="presParOf" srcId="{20E3D8E4-0E90-CD44-BE46-64961A4B6F59}" destId="{2FFA7829-24F0-3A4F-B277-C3B5D42B4032}"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20EC9F-BECE-CC44-A8C0-34163F63E092}" type="doc">
      <dgm:prSet loTypeId="urn:microsoft.com/office/officeart/2005/8/layout/radial3" loCatId="" qsTypeId="urn:microsoft.com/office/officeart/2005/8/quickstyle/simple1" qsCatId="simple" csTypeId="urn:microsoft.com/office/officeart/2005/8/colors/colorful1" csCatId="colorful" phldr="1"/>
      <dgm:spPr/>
      <dgm:t>
        <a:bodyPr/>
        <a:lstStyle/>
        <a:p>
          <a:endParaRPr lang="en-GB"/>
        </a:p>
      </dgm:t>
    </dgm:pt>
    <dgm:pt modelId="{F46A5A34-14F8-C443-96B9-8D9AB2DAA362}">
      <dgm:prSet phldrT="[Text]"/>
      <dgm:spPr/>
      <dgm:t>
        <a:bodyPr/>
        <a:lstStyle/>
        <a:p>
          <a:r>
            <a:rPr lang="en-GB" dirty="0"/>
            <a:t>Postnatal Care </a:t>
          </a:r>
        </a:p>
      </dgm:t>
    </dgm:pt>
    <dgm:pt modelId="{D575FAF5-0C3E-1A4F-B903-FEFEAA0BCC36}" type="parTrans" cxnId="{1A94765D-326B-D544-BBF5-5255C3A176B8}">
      <dgm:prSet/>
      <dgm:spPr/>
      <dgm:t>
        <a:bodyPr/>
        <a:lstStyle/>
        <a:p>
          <a:endParaRPr lang="en-GB"/>
        </a:p>
      </dgm:t>
    </dgm:pt>
    <dgm:pt modelId="{4923AD16-C84E-214E-ADA0-8075F935C0BB}" type="sibTrans" cxnId="{1A94765D-326B-D544-BBF5-5255C3A176B8}">
      <dgm:prSet/>
      <dgm:spPr/>
      <dgm:t>
        <a:bodyPr/>
        <a:lstStyle/>
        <a:p>
          <a:endParaRPr lang="en-GB"/>
        </a:p>
      </dgm:t>
    </dgm:pt>
    <dgm:pt modelId="{25C2CA72-5778-784E-9F1C-EB0098948788}">
      <dgm:prSet phldrT="[Text]"/>
      <dgm:spPr/>
      <dgm:t>
        <a:bodyPr/>
        <a:lstStyle/>
        <a:p>
          <a:r>
            <a:rPr lang="en-GB" dirty="0"/>
            <a:t>Barriers</a:t>
          </a:r>
        </a:p>
      </dgm:t>
    </dgm:pt>
    <dgm:pt modelId="{EEAC3A5D-55E2-934E-9CF3-1D58BF234F36}" type="parTrans" cxnId="{A025F6F9-FF5B-EA4A-9314-001BFE87B583}">
      <dgm:prSet/>
      <dgm:spPr/>
      <dgm:t>
        <a:bodyPr/>
        <a:lstStyle/>
        <a:p>
          <a:endParaRPr lang="en-GB"/>
        </a:p>
      </dgm:t>
    </dgm:pt>
    <dgm:pt modelId="{B1041957-CF20-1846-9291-46ED36E3244B}" type="sibTrans" cxnId="{A025F6F9-FF5B-EA4A-9314-001BFE87B583}">
      <dgm:prSet/>
      <dgm:spPr/>
      <dgm:t>
        <a:bodyPr/>
        <a:lstStyle/>
        <a:p>
          <a:endParaRPr lang="en-GB"/>
        </a:p>
      </dgm:t>
    </dgm:pt>
    <dgm:pt modelId="{704A549E-1420-FD4F-85AC-9F9A8A3DBD95}">
      <dgm:prSet phldrT="[Text]"/>
      <dgm:spPr/>
      <dgm:t>
        <a:bodyPr/>
        <a:lstStyle/>
        <a:p>
          <a:r>
            <a:rPr lang="en-GB" dirty="0"/>
            <a:t>Strategies</a:t>
          </a:r>
        </a:p>
      </dgm:t>
    </dgm:pt>
    <dgm:pt modelId="{8FA084C6-E6B5-4144-A554-48F20D0965F0}" type="parTrans" cxnId="{6310B049-FFB0-294B-A521-C09C236E0B43}">
      <dgm:prSet/>
      <dgm:spPr/>
      <dgm:t>
        <a:bodyPr/>
        <a:lstStyle/>
        <a:p>
          <a:endParaRPr lang="en-GB"/>
        </a:p>
      </dgm:t>
    </dgm:pt>
    <dgm:pt modelId="{DCF3493F-52C7-7243-ABB2-3B29107005C0}" type="sibTrans" cxnId="{6310B049-FFB0-294B-A521-C09C236E0B43}">
      <dgm:prSet/>
      <dgm:spPr/>
      <dgm:t>
        <a:bodyPr/>
        <a:lstStyle/>
        <a:p>
          <a:endParaRPr lang="en-GB"/>
        </a:p>
      </dgm:t>
    </dgm:pt>
    <dgm:pt modelId="{7E8E21AF-B568-624C-9D4F-C0E7E144ECFB}">
      <dgm:prSet phldrT="[Text]"/>
      <dgm:spPr/>
      <dgm:t>
        <a:bodyPr/>
        <a:lstStyle/>
        <a:p>
          <a:r>
            <a:rPr lang="en-GB" dirty="0"/>
            <a:t>Trends</a:t>
          </a:r>
        </a:p>
      </dgm:t>
    </dgm:pt>
    <dgm:pt modelId="{89B957DE-C483-FF4A-BE41-6B5AEDF878D4}" type="parTrans" cxnId="{F45349C9-52EF-1C4F-89D1-998727422F5B}">
      <dgm:prSet/>
      <dgm:spPr/>
      <dgm:t>
        <a:bodyPr/>
        <a:lstStyle/>
        <a:p>
          <a:endParaRPr lang="en-GB"/>
        </a:p>
      </dgm:t>
    </dgm:pt>
    <dgm:pt modelId="{8CB0149F-4AA5-DE46-819F-C0C217C57BD8}" type="sibTrans" cxnId="{F45349C9-52EF-1C4F-89D1-998727422F5B}">
      <dgm:prSet/>
      <dgm:spPr/>
      <dgm:t>
        <a:bodyPr/>
        <a:lstStyle/>
        <a:p>
          <a:endParaRPr lang="en-GB"/>
        </a:p>
      </dgm:t>
    </dgm:pt>
    <dgm:pt modelId="{4B10C536-022F-C942-AD6C-131E98194F3C}">
      <dgm:prSet phldrT="[Text]"/>
      <dgm:spPr/>
      <dgm:t>
        <a:bodyPr/>
        <a:lstStyle/>
        <a:p>
          <a:r>
            <a:rPr lang="en-GB" dirty="0"/>
            <a:t>Facilitators</a:t>
          </a:r>
        </a:p>
      </dgm:t>
    </dgm:pt>
    <dgm:pt modelId="{8F7884B3-A4AC-8849-98CE-3489845F082B}" type="parTrans" cxnId="{FB126731-F36C-9B42-9F4A-6DD1CE35F32A}">
      <dgm:prSet/>
      <dgm:spPr/>
      <dgm:t>
        <a:bodyPr/>
        <a:lstStyle/>
        <a:p>
          <a:endParaRPr lang="en-GB"/>
        </a:p>
      </dgm:t>
    </dgm:pt>
    <dgm:pt modelId="{BD937752-AE75-A64F-9ABA-1F5290698381}" type="sibTrans" cxnId="{FB126731-F36C-9B42-9F4A-6DD1CE35F32A}">
      <dgm:prSet/>
      <dgm:spPr/>
      <dgm:t>
        <a:bodyPr/>
        <a:lstStyle/>
        <a:p>
          <a:endParaRPr lang="en-GB"/>
        </a:p>
      </dgm:t>
    </dgm:pt>
    <dgm:pt modelId="{60323068-DB44-7A4A-9EAA-AD2DF552530B}" type="pres">
      <dgm:prSet presAssocID="{9420EC9F-BECE-CC44-A8C0-34163F63E092}" presName="composite" presStyleCnt="0">
        <dgm:presLayoutVars>
          <dgm:chMax val="1"/>
          <dgm:dir/>
          <dgm:resizeHandles val="exact"/>
        </dgm:presLayoutVars>
      </dgm:prSet>
      <dgm:spPr/>
    </dgm:pt>
    <dgm:pt modelId="{90DBDFB2-35CC-6A4E-8B66-08C1C62423D4}" type="pres">
      <dgm:prSet presAssocID="{9420EC9F-BECE-CC44-A8C0-34163F63E092}" presName="radial" presStyleCnt="0">
        <dgm:presLayoutVars>
          <dgm:animLvl val="ctr"/>
        </dgm:presLayoutVars>
      </dgm:prSet>
      <dgm:spPr/>
    </dgm:pt>
    <dgm:pt modelId="{F2CBF7BA-EE31-3945-B33D-1A4B60737B39}" type="pres">
      <dgm:prSet presAssocID="{F46A5A34-14F8-C443-96B9-8D9AB2DAA362}" presName="centerShape" presStyleLbl="vennNode1" presStyleIdx="0" presStyleCnt="5"/>
      <dgm:spPr/>
    </dgm:pt>
    <dgm:pt modelId="{E0D0E805-82D5-3848-A117-A78D2A3F5CF2}" type="pres">
      <dgm:prSet presAssocID="{25C2CA72-5778-784E-9F1C-EB0098948788}" presName="node" presStyleLbl="vennNode1" presStyleIdx="1" presStyleCnt="5">
        <dgm:presLayoutVars>
          <dgm:bulletEnabled val="1"/>
        </dgm:presLayoutVars>
      </dgm:prSet>
      <dgm:spPr/>
    </dgm:pt>
    <dgm:pt modelId="{58965254-8CE0-5C4F-B0CC-F8C893456C61}" type="pres">
      <dgm:prSet presAssocID="{704A549E-1420-FD4F-85AC-9F9A8A3DBD95}" presName="node" presStyleLbl="vennNode1" presStyleIdx="2" presStyleCnt="5">
        <dgm:presLayoutVars>
          <dgm:bulletEnabled val="1"/>
        </dgm:presLayoutVars>
      </dgm:prSet>
      <dgm:spPr/>
    </dgm:pt>
    <dgm:pt modelId="{DA9C4F02-E1A2-0B47-A86C-01F3E79C458E}" type="pres">
      <dgm:prSet presAssocID="{7E8E21AF-B568-624C-9D4F-C0E7E144ECFB}" presName="node" presStyleLbl="vennNode1" presStyleIdx="3" presStyleCnt="5">
        <dgm:presLayoutVars>
          <dgm:bulletEnabled val="1"/>
        </dgm:presLayoutVars>
      </dgm:prSet>
      <dgm:spPr/>
    </dgm:pt>
    <dgm:pt modelId="{14767D51-0021-464C-8339-D20356C80679}" type="pres">
      <dgm:prSet presAssocID="{4B10C536-022F-C942-AD6C-131E98194F3C}" presName="node" presStyleLbl="vennNode1" presStyleIdx="4" presStyleCnt="5">
        <dgm:presLayoutVars>
          <dgm:bulletEnabled val="1"/>
        </dgm:presLayoutVars>
      </dgm:prSet>
      <dgm:spPr/>
    </dgm:pt>
  </dgm:ptLst>
  <dgm:cxnLst>
    <dgm:cxn modelId="{29DD5B11-E419-2A43-84BA-87E87C00C3EE}" type="presOf" srcId="{7E8E21AF-B568-624C-9D4F-C0E7E144ECFB}" destId="{DA9C4F02-E1A2-0B47-A86C-01F3E79C458E}" srcOrd="0" destOrd="0" presId="urn:microsoft.com/office/officeart/2005/8/layout/radial3"/>
    <dgm:cxn modelId="{FCE58324-E11A-E84D-8964-2B7C7FD5D1E4}" type="presOf" srcId="{25C2CA72-5778-784E-9F1C-EB0098948788}" destId="{E0D0E805-82D5-3848-A117-A78D2A3F5CF2}" srcOrd="0" destOrd="0" presId="urn:microsoft.com/office/officeart/2005/8/layout/radial3"/>
    <dgm:cxn modelId="{FB126731-F36C-9B42-9F4A-6DD1CE35F32A}" srcId="{F46A5A34-14F8-C443-96B9-8D9AB2DAA362}" destId="{4B10C536-022F-C942-AD6C-131E98194F3C}" srcOrd="3" destOrd="0" parTransId="{8F7884B3-A4AC-8849-98CE-3489845F082B}" sibTransId="{BD937752-AE75-A64F-9ABA-1F5290698381}"/>
    <dgm:cxn modelId="{A77C9D40-8893-6342-AB28-6D0B574327AB}" type="presOf" srcId="{4B10C536-022F-C942-AD6C-131E98194F3C}" destId="{14767D51-0021-464C-8339-D20356C80679}" srcOrd="0" destOrd="0" presId="urn:microsoft.com/office/officeart/2005/8/layout/radial3"/>
    <dgm:cxn modelId="{1A94765D-326B-D544-BBF5-5255C3A176B8}" srcId="{9420EC9F-BECE-CC44-A8C0-34163F63E092}" destId="{F46A5A34-14F8-C443-96B9-8D9AB2DAA362}" srcOrd="0" destOrd="0" parTransId="{D575FAF5-0C3E-1A4F-B903-FEFEAA0BCC36}" sibTransId="{4923AD16-C84E-214E-ADA0-8075F935C0BB}"/>
    <dgm:cxn modelId="{95618162-5B17-804D-B48E-6E1AFFA75372}" type="presOf" srcId="{9420EC9F-BECE-CC44-A8C0-34163F63E092}" destId="{60323068-DB44-7A4A-9EAA-AD2DF552530B}" srcOrd="0" destOrd="0" presId="urn:microsoft.com/office/officeart/2005/8/layout/radial3"/>
    <dgm:cxn modelId="{6310B049-FFB0-294B-A521-C09C236E0B43}" srcId="{F46A5A34-14F8-C443-96B9-8D9AB2DAA362}" destId="{704A549E-1420-FD4F-85AC-9F9A8A3DBD95}" srcOrd="1" destOrd="0" parTransId="{8FA084C6-E6B5-4144-A554-48F20D0965F0}" sibTransId="{DCF3493F-52C7-7243-ABB2-3B29107005C0}"/>
    <dgm:cxn modelId="{F45349C9-52EF-1C4F-89D1-998727422F5B}" srcId="{F46A5A34-14F8-C443-96B9-8D9AB2DAA362}" destId="{7E8E21AF-B568-624C-9D4F-C0E7E144ECFB}" srcOrd="2" destOrd="0" parTransId="{89B957DE-C483-FF4A-BE41-6B5AEDF878D4}" sibTransId="{8CB0149F-4AA5-DE46-819F-C0C217C57BD8}"/>
    <dgm:cxn modelId="{CB6637D2-BA25-B743-984D-1A3D8B191D2A}" type="presOf" srcId="{704A549E-1420-FD4F-85AC-9F9A8A3DBD95}" destId="{58965254-8CE0-5C4F-B0CC-F8C893456C61}" srcOrd="0" destOrd="0" presId="urn:microsoft.com/office/officeart/2005/8/layout/radial3"/>
    <dgm:cxn modelId="{19E5EFEB-AE3A-C74C-88E2-7FB2D0F508C5}" type="presOf" srcId="{F46A5A34-14F8-C443-96B9-8D9AB2DAA362}" destId="{F2CBF7BA-EE31-3945-B33D-1A4B60737B39}" srcOrd="0" destOrd="0" presId="urn:microsoft.com/office/officeart/2005/8/layout/radial3"/>
    <dgm:cxn modelId="{A025F6F9-FF5B-EA4A-9314-001BFE87B583}" srcId="{F46A5A34-14F8-C443-96B9-8D9AB2DAA362}" destId="{25C2CA72-5778-784E-9F1C-EB0098948788}" srcOrd="0" destOrd="0" parTransId="{EEAC3A5D-55E2-934E-9CF3-1D58BF234F36}" sibTransId="{B1041957-CF20-1846-9291-46ED36E3244B}"/>
    <dgm:cxn modelId="{ACD8C6C2-5B75-2544-A492-1DB279F1B513}" type="presParOf" srcId="{60323068-DB44-7A4A-9EAA-AD2DF552530B}" destId="{90DBDFB2-35CC-6A4E-8B66-08C1C62423D4}" srcOrd="0" destOrd="0" presId="urn:microsoft.com/office/officeart/2005/8/layout/radial3"/>
    <dgm:cxn modelId="{C1103E72-1D21-604E-9559-38E64E0750AB}" type="presParOf" srcId="{90DBDFB2-35CC-6A4E-8B66-08C1C62423D4}" destId="{F2CBF7BA-EE31-3945-B33D-1A4B60737B39}" srcOrd="0" destOrd="0" presId="urn:microsoft.com/office/officeart/2005/8/layout/radial3"/>
    <dgm:cxn modelId="{7D322DE5-34D9-6E49-96E0-87B4644F0475}" type="presParOf" srcId="{90DBDFB2-35CC-6A4E-8B66-08C1C62423D4}" destId="{E0D0E805-82D5-3848-A117-A78D2A3F5CF2}" srcOrd="1" destOrd="0" presId="urn:microsoft.com/office/officeart/2005/8/layout/radial3"/>
    <dgm:cxn modelId="{73401886-D5D5-AD40-B49F-185067F64727}" type="presParOf" srcId="{90DBDFB2-35CC-6A4E-8B66-08C1C62423D4}" destId="{58965254-8CE0-5C4F-B0CC-F8C893456C61}" srcOrd="2" destOrd="0" presId="urn:microsoft.com/office/officeart/2005/8/layout/radial3"/>
    <dgm:cxn modelId="{04165FC8-B723-5D47-AEC6-B4ECECBD49D6}" type="presParOf" srcId="{90DBDFB2-35CC-6A4E-8B66-08C1C62423D4}" destId="{DA9C4F02-E1A2-0B47-A86C-01F3E79C458E}" srcOrd="3" destOrd="0" presId="urn:microsoft.com/office/officeart/2005/8/layout/radial3"/>
    <dgm:cxn modelId="{52B4FD9A-08A5-E843-919B-337D60215301}" type="presParOf" srcId="{90DBDFB2-35CC-6A4E-8B66-08C1C62423D4}" destId="{14767D51-0021-464C-8339-D20356C80679}"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36B18D-A3DB-9C42-9808-0B565FF59AB6}" type="doc">
      <dgm:prSet loTypeId="urn:microsoft.com/office/officeart/2005/8/layout/radial4" loCatId="" qsTypeId="urn:microsoft.com/office/officeart/2005/8/quickstyle/simple1" qsCatId="simple" csTypeId="urn:microsoft.com/office/officeart/2005/8/colors/colorful1" csCatId="colorful" phldr="1"/>
      <dgm:spPr/>
      <dgm:t>
        <a:bodyPr/>
        <a:lstStyle/>
        <a:p>
          <a:endParaRPr lang="en-GB"/>
        </a:p>
      </dgm:t>
    </dgm:pt>
    <dgm:pt modelId="{A4DC55D1-0280-F64A-BE42-C3B8D28E441F}">
      <dgm:prSet phldrT="[Text]"/>
      <dgm:spPr/>
      <dgm:t>
        <a:bodyPr/>
        <a:lstStyle/>
        <a:p>
          <a:r>
            <a:rPr lang="en-GB" b="1" dirty="0"/>
            <a:t>Research Project</a:t>
          </a:r>
        </a:p>
      </dgm:t>
    </dgm:pt>
    <dgm:pt modelId="{901F661B-14DA-E343-A999-61CC1010F6FA}" type="parTrans" cxnId="{A0E70708-717C-6B4E-B19E-1F482B1747A6}">
      <dgm:prSet/>
      <dgm:spPr/>
      <dgm:t>
        <a:bodyPr/>
        <a:lstStyle/>
        <a:p>
          <a:endParaRPr lang="en-GB"/>
        </a:p>
      </dgm:t>
    </dgm:pt>
    <dgm:pt modelId="{8C177BF3-6FFF-6944-98FE-9A8202EC3B15}" type="sibTrans" cxnId="{A0E70708-717C-6B4E-B19E-1F482B1747A6}">
      <dgm:prSet/>
      <dgm:spPr/>
      <dgm:t>
        <a:bodyPr/>
        <a:lstStyle/>
        <a:p>
          <a:endParaRPr lang="en-GB"/>
        </a:p>
      </dgm:t>
    </dgm:pt>
    <dgm:pt modelId="{03F7459F-EDE7-8048-B9BE-A3A8083BE0CA}">
      <dgm:prSet phldrT="[Text]"/>
      <dgm:spPr/>
      <dgm:t>
        <a:bodyPr/>
        <a:lstStyle/>
        <a:p>
          <a:r>
            <a:rPr lang="en-GB" b="1" dirty="0"/>
            <a:t>Scope:</a:t>
          </a:r>
        </a:p>
        <a:p>
          <a:r>
            <a:rPr lang="en-GB" dirty="0"/>
            <a:t>Consistent with objectives</a:t>
          </a:r>
        </a:p>
      </dgm:t>
    </dgm:pt>
    <dgm:pt modelId="{68E8B762-5682-384D-A060-C66302EAB40C}" type="parTrans" cxnId="{EE65000A-A3CF-CA41-BEBF-69C2AB7BFDEA}">
      <dgm:prSet/>
      <dgm:spPr/>
      <dgm:t>
        <a:bodyPr/>
        <a:lstStyle/>
        <a:p>
          <a:endParaRPr lang="en-GB"/>
        </a:p>
      </dgm:t>
    </dgm:pt>
    <dgm:pt modelId="{68CB8DDA-3569-C94D-BC54-EDFAC2B6B006}" type="sibTrans" cxnId="{EE65000A-A3CF-CA41-BEBF-69C2AB7BFDEA}">
      <dgm:prSet/>
      <dgm:spPr/>
      <dgm:t>
        <a:bodyPr/>
        <a:lstStyle/>
        <a:p>
          <a:endParaRPr lang="en-GB"/>
        </a:p>
      </dgm:t>
    </dgm:pt>
    <dgm:pt modelId="{65E3F22C-E865-174C-AD63-2EC706B8FA4D}">
      <dgm:prSet phldrT="[Text]"/>
      <dgm:spPr/>
      <dgm:t>
        <a:bodyPr/>
        <a:lstStyle/>
        <a:p>
          <a:r>
            <a:rPr lang="en-GB" b="1" dirty="0"/>
            <a:t>Quality:</a:t>
          </a:r>
        </a:p>
        <a:p>
          <a:r>
            <a:rPr lang="en-GB" dirty="0"/>
            <a:t>Determine Criteria (Original Contribution, Research Question Answered)</a:t>
          </a:r>
        </a:p>
      </dgm:t>
    </dgm:pt>
    <dgm:pt modelId="{AAD6AEF9-565D-1040-BFA4-5761ADFB2671}" type="parTrans" cxnId="{5332AB69-47C5-A441-81DE-6218DED8546C}">
      <dgm:prSet/>
      <dgm:spPr/>
      <dgm:t>
        <a:bodyPr/>
        <a:lstStyle/>
        <a:p>
          <a:endParaRPr lang="en-GB"/>
        </a:p>
      </dgm:t>
    </dgm:pt>
    <dgm:pt modelId="{E58FD6E4-3E97-134A-BF77-DC998DA40CFB}" type="sibTrans" cxnId="{5332AB69-47C5-A441-81DE-6218DED8546C}">
      <dgm:prSet/>
      <dgm:spPr/>
      <dgm:t>
        <a:bodyPr/>
        <a:lstStyle/>
        <a:p>
          <a:endParaRPr lang="en-GB"/>
        </a:p>
      </dgm:t>
    </dgm:pt>
    <dgm:pt modelId="{BF9E6183-2F62-594D-A36E-B6C7C03F68E2}">
      <dgm:prSet phldrT="[Text]"/>
      <dgm:spPr/>
      <dgm:t>
        <a:bodyPr/>
        <a:lstStyle/>
        <a:p>
          <a:r>
            <a:rPr lang="en-GB" dirty="0"/>
            <a:t>Linkage to other Students and researchers</a:t>
          </a:r>
        </a:p>
      </dgm:t>
    </dgm:pt>
    <dgm:pt modelId="{4B426A0D-7DCB-B74C-BDD1-75270C0EA4B4}" type="parTrans" cxnId="{7B3405E4-8670-824E-B338-CF7BACF23ED8}">
      <dgm:prSet/>
      <dgm:spPr/>
      <dgm:t>
        <a:bodyPr/>
        <a:lstStyle/>
        <a:p>
          <a:endParaRPr lang="en-GB"/>
        </a:p>
      </dgm:t>
    </dgm:pt>
    <dgm:pt modelId="{6E77F7D2-DF04-7044-B6A4-335C68A575C0}" type="sibTrans" cxnId="{7B3405E4-8670-824E-B338-CF7BACF23ED8}">
      <dgm:prSet/>
      <dgm:spPr/>
      <dgm:t>
        <a:bodyPr/>
        <a:lstStyle/>
        <a:p>
          <a:endParaRPr lang="en-GB"/>
        </a:p>
      </dgm:t>
    </dgm:pt>
    <dgm:pt modelId="{3D380484-C40D-E94C-AC61-B0ABE4E4A36C}" type="pres">
      <dgm:prSet presAssocID="{8536B18D-A3DB-9C42-9808-0B565FF59AB6}" presName="cycle" presStyleCnt="0">
        <dgm:presLayoutVars>
          <dgm:chMax val="1"/>
          <dgm:dir/>
          <dgm:animLvl val="ctr"/>
          <dgm:resizeHandles val="exact"/>
        </dgm:presLayoutVars>
      </dgm:prSet>
      <dgm:spPr/>
    </dgm:pt>
    <dgm:pt modelId="{BDF0EE06-950E-C242-ABAE-56EAA9E2A669}" type="pres">
      <dgm:prSet presAssocID="{A4DC55D1-0280-F64A-BE42-C3B8D28E441F}" presName="centerShape" presStyleLbl="node0" presStyleIdx="0" presStyleCnt="1"/>
      <dgm:spPr/>
    </dgm:pt>
    <dgm:pt modelId="{A89B11D6-0925-434D-BB3A-F0FF00FF45CF}" type="pres">
      <dgm:prSet presAssocID="{68E8B762-5682-384D-A060-C66302EAB40C}" presName="parTrans" presStyleLbl="bgSibTrans2D1" presStyleIdx="0" presStyleCnt="3"/>
      <dgm:spPr/>
    </dgm:pt>
    <dgm:pt modelId="{ABD5C7C7-1321-7B47-BF85-8B101D45FCAD}" type="pres">
      <dgm:prSet presAssocID="{03F7459F-EDE7-8048-B9BE-A3A8083BE0CA}" presName="node" presStyleLbl="node1" presStyleIdx="0" presStyleCnt="3">
        <dgm:presLayoutVars>
          <dgm:bulletEnabled val="1"/>
        </dgm:presLayoutVars>
      </dgm:prSet>
      <dgm:spPr/>
    </dgm:pt>
    <dgm:pt modelId="{95DCD6FD-6E6E-114F-9FC5-2C170BB533BA}" type="pres">
      <dgm:prSet presAssocID="{AAD6AEF9-565D-1040-BFA4-5761ADFB2671}" presName="parTrans" presStyleLbl="bgSibTrans2D1" presStyleIdx="1" presStyleCnt="3"/>
      <dgm:spPr/>
    </dgm:pt>
    <dgm:pt modelId="{BC11BF6B-43F8-6747-BA82-C901A04F734A}" type="pres">
      <dgm:prSet presAssocID="{65E3F22C-E865-174C-AD63-2EC706B8FA4D}" presName="node" presStyleLbl="node1" presStyleIdx="1" presStyleCnt="3" custScaleX="116869">
        <dgm:presLayoutVars>
          <dgm:bulletEnabled val="1"/>
        </dgm:presLayoutVars>
      </dgm:prSet>
      <dgm:spPr/>
    </dgm:pt>
    <dgm:pt modelId="{3882A9CC-9DAF-AD4A-83A2-91FC4A17C11C}" type="pres">
      <dgm:prSet presAssocID="{4B426A0D-7DCB-B74C-BDD1-75270C0EA4B4}" presName="parTrans" presStyleLbl="bgSibTrans2D1" presStyleIdx="2" presStyleCnt="3"/>
      <dgm:spPr/>
    </dgm:pt>
    <dgm:pt modelId="{783E7EEC-A0DC-F84B-9FEF-2563E9D877C0}" type="pres">
      <dgm:prSet presAssocID="{BF9E6183-2F62-594D-A36E-B6C7C03F68E2}" presName="node" presStyleLbl="node1" presStyleIdx="2" presStyleCnt="3">
        <dgm:presLayoutVars>
          <dgm:bulletEnabled val="1"/>
        </dgm:presLayoutVars>
      </dgm:prSet>
      <dgm:spPr/>
    </dgm:pt>
  </dgm:ptLst>
  <dgm:cxnLst>
    <dgm:cxn modelId="{A0E70708-717C-6B4E-B19E-1F482B1747A6}" srcId="{8536B18D-A3DB-9C42-9808-0B565FF59AB6}" destId="{A4DC55D1-0280-F64A-BE42-C3B8D28E441F}" srcOrd="0" destOrd="0" parTransId="{901F661B-14DA-E343-A999-61CC1010F6FA}" sibTransId="{8C177BF3-6FFF-6944-98FE-9A8202EC3B15}"/>
    <dgm:cxn modelId="{EE65000A-A3CF-CA41-BEBF-69C2AB7BFDEA}" srcId="{A4DC55D1-0280-F64A-BE42-C3B8D28E441F}" destId="{03F7459F-EDE7-8048-B9BE-A3A8083BE0CA}" srcOrd="0" destOrd="0" parTransId="{68E8B762-5682-384D-A060-C66302EAB40C}" sibTransId="{68CB8DDA-3569-C94D-BC54-EDFAC2B6B006}"/>
    <dgm:cxn modelId="{FD77A936-3844-9341-B49D-11804E8C75E4}" type="presOf" srcId="{AAD6AEF9-565D-1040-BFA4-5761ADFB2671}" destId="{95DCD6FD-6E6E-114F-9FC5-2C170BB533BA}" srcOrd="0" destOrd="0" presId="urn:microsoft.com/office/officeart/2005/8/layout/radial4"/>
    <dgm:cxn modelId="{5332AB69-47C5-A441-81DE-6218DED8546C}" srcId="{A4DC55D1-0280-F64A-BE42-C3B8D28E441F}" destId="{65E3F22C-E865-174C-AD63-2EC706B8FA4D}" srcOrd="1" destOrd="0" parTransId="{AAD6AEF9-565D-1040-BFA4-5761ADFB2671}" sibTransId="{E58FD6E4-3E97-134A-BF77-DC998DA40CFB}"/>
    <dgm:cxn modelId="{45D2EC4A-82AD-2440-88C5-C671836795CF}" type="presOf" srcId="{65E3F22C-E865-174C-AD63-2EC706B8FA4D}" destId="{BC11BF6B-43F8-6747-BA82-C901A04F734A}" srcOrd="0" destOrd="0" presId="urn:microsoft.com/office/officeart/2005/8/layout/radial4"/>
    <dgm:cxn modelId="{9CC6128F-96E4-EC47-87CE-7A379664E2A2}" type="presOf" srcId="{BF9E6183-2F62-594D-A36E-B6C7C03F68E2}" destId="{783E7EEC-A0DC-F84B-9FEF-2563E9D877C0}" srcOrd="0" destOrd="0" presId="urn:microsoft.com/office/officeart/2005/8/layout/radial4"/>
    <dgm:cxn modelId="{D8809E97-233D-8245-9AFB-6A7B8828489A}" type="presOf" srcId="{03F7459F-EDE7-8048-B9BE-A3A8083BE0CA}" destId="{ABD5C7C7-1321-7B47-BF85-8B101D45FCAD}" srcOrd="0" destOrd="0" presId="urn:microsoft.com/office/officeart/2005/8/layout/radial4"/>
    <dgm:cxn modelId="{9547D49D-9341-EF4F-BA0B-F7EACE941D9A}" type="presOf" srcId="{4B426A0D-7DCB-B74C-BDD1-75270C0EA4B4}" destId="{3882A9CC-9DAF-AD4A-83A2-91FC4A17C11C}" srcOrd="0" destOrd="0" presId="urn:microsoft.com/office/officeart/2005/8/layout/radial4"/>
    <dgm:cxn modelId="{295D67B3-0929-D149-A153-967ECE2F7C2C}" type="presOf" srcId="{A4DC55D1-0280-F64A-BE42-C3B8D28E441F}" destId="{BDF0EE06-950E-C242-ABAE-56EAA9E2A669}" srcOrd="0" destOrd="0" presId="urn:microsoft.com/office/officeart/2005/8/layout/radial4"/>
    <dgm:cxn modelId="{32931BD1-BE84-F941-B709-DA8926E4B48B}" type="presOf" srcId="{68E8B762-5682-384D-A060-C66302EAB40C}" destId="{A89B11D6-0925-434D-BB3A-F0FF00FF45CF}" srcOrd="0" destOrd="0" presId="urn:microsoft.com/office/officeart/2005/8/layout/radial4"/>
    <dgm:cxn modelId="{7B3405E4-8670-824E-B338-CF7BACF23ED8}" srcId="{A4DC55D1-0280-F64A-BE42-C3B8D28E441F}" destId="{BF9E6183-2F62-594D-A36E-B6C7C03F68E2}" srcOrd="2" destOrd="0" parTransId="{4B426A0D-7DCB-B74C-BDD1-75270C0EA4B4}" sibTransId="{6E77F7D2-DF04-7044-B6A4-335C68A575C0}"/>
    <dgm:cxn modelId="{751834F9-C72C-D44A-809D-112D8DAAA0B0}" type="presOf" srcId="{8536B18D-A3DB-9C42-9808-0B565FF59AB6}" destId="{3D380484-C40D-E94C-AC61-B0ABE4E4A36C}" srcOrd="0" destOrd="0" presId="urn:microsoft.com/office/officeart/2005/8/layout/radial4"/>
    <dgm:cxn modelId="{6C8EFA9F-5624-224D-9FBE-2CEF08E2B443}" type="presParOf" srcId="{3D380484-C40D-E94C-AC61-B0ABE4E4A36C}" destId="{BDF0EE06-950E-C242-ABAE-56EAA9E2A669}" srcOrd="0" destOrd="0" presId="urn:microsoft.com/office/officeart/2005/8/layout/radial4"/>
    <dgm:cxn modelId="{74C2A06B-43C1-E947-83E3-8087BDDAECAE}" type="presParOf" srcId="{3D380484-C40D-E94C-AC61-B0ABE4E4A36C}" destId="{A89B11D6-0925-434D-BB3A-F0FF00FF45CF}" srcOrd="1" destOrd="0" presId="urn:microsoft.com/office/officeart/2005/8/layout/radial4"/>
    <dgm:cxn modelId="{28F55DEF-58FF-7A45-800B-4B37EB54A824}" type="presParOf" srcId="{3D380484-C40D-E94C-AC61-B0ABE4E4A36C}" destId="{ABD5C7C7-1321-7B47-BF85-8B101D45FCAD}" srcOrd="2" destOrd="0" presId="urn:microsoft.com/office/officeart/2005/8/layout/radial4"/>
    <dgm:cxn modelId="{1B4C3778-A1A6-D046-B5B5-9D615CB2DD28}" type="presParOf" srcId="{3D380484-C40D-E94C-AC61-B0ABE4E4A36C}" destId="{95DCD6FD-6E6E-114F-9FC5-2C170BB533BA}" srcOrd="3" destOrd="0" presId="urn:microsoft.com/office/officeart/2005/8/layout/radial4"/>
    <dgm:cxn modelId="{0F67718F-BE76-0541-B38F-FA80789C2E32}" type="presParOf" srcId="{3D380484-C40D-E94C-AC61-B0ABE4E4A36C}" destId="{BC11BF6B-43F8-6747-BA82-C901A04F734A}" srcOrd="4" destOrd="0" presId="urn:microsoft.com/office/officeart/2005/8/layout/radial4"/>
    <dgm:cxn modelId="{8AEC9EC7-E073-B045-B535-263992F6558A}" type="presParOf" srcId="{3D380484-C40D-E94C-AC61-B0ABE4E4A36C}" destId="{3882A9CC-9DAF-AD4A-83A2-91FC4A17C11C}" srcOrd="5" destOrd="0" presId="urn:microsoft.com/office/officeart/2005/8/layout/radial4"/>
    <dgm:cxn modelId="{2F633075-FD91-3444-A9DB-C08FF1F5B051}" type="presParOf" srcId="{3D380484-C40D-E94C-AC61-B0ABE4E4A36C}" destId="{783E7EEC-A0DC-F84B-9FEF-2563E9D877C0}"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65F0B-0FD1-884E-AD15-344A08B5C81C}">
      <dsp:nvSpPr>
        <dsp:cNvPr id="0" name=""/>
        <dsp:cNvSpPr/>
      </dsp:nvSpPr>
      <dsp:spPr>
        <a:xfrm rot="3683457">
          <a:off x="1144037" y="2851440"/>
          <a:ext cx="753387" cy="58535"/>
        </a:xfrm>
        <a:custGeom>
          <a:avLst/>
          <a:gdLst/>
          <a:ahLst/>
          <a:cxnLst/>
          <a:rect l="0" t="0" r="0" b="0"/>
          <a:pathLst>
            <a:path>
              <a:moveTo>
                <a:pt x="0" y="29267"/>
              </a:moveTo>
              <a:lnTo>
                <a:pt x="753387" y="29267"/>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5BECAA-B05F-0448-8CDE-372C5F895D31}">
      <dsp:nvSpPr>
        <dsp:cNvPr id="0" name=""/>
        <dsp:cNvSpPr/>
      </dsp:nvSpPr>
      <dsp:spPr>
        <a:xfrm rot="1321396">
          <a:off x="1560568" y="2299540"/>
          <a:ext cx="481604" cy="58535"/>
        </a:xfrm>
        <a:custGeom>
          <a:avLst/>
          <a:gdLst/>
          <a:ahLst/>
          <a:cxnLst/>
          <a:rect l="0" t="0" r="0" b="0"/>
          <a:pathLst>
            <a:path>
              <a:moveTo>
                <a:pt x="0" y="29267"/>
              </a:moveTo>
              <a:lnTo>
                <a:pt x="481604" y="29267"/>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17FD3C-76D3-5E49-A397-F5C85E93C0F5}">
      <dsp:nvSpPr>
        <dsp:cNvPr id="0" name=""/>
        <dsp:cNvSpPr/>
      </dsp:nvSpPr>
      <dsp:spPr>
        <a:xfrm rot="20287216">
          <a:off x="1558763" y="1687356"/>
          <a:ext cx="537966" cy="58535"/>
        </a:xfrm>
        <a:custGeom>
          <a:avLst/>
          <a:gdLst/>
          <a:ahLst/>
          <a:cxnLst/>
          <a:rect l="0" t="0" r="0" b="0"/>
          <a:pathLst>
            <a:path>
              <a:moveTo>
                <a:pt x="0" y="29267"/>
              </a:moveTo>
              <a:lnTo>
                <a:pt x="537966" y="29267"/>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6D7DB0-1515-D24E-B4DD-D31B908B01AD}">
      <dsp:nvSpPr>
        <dsp:cNvPr id="0" name=""/>
        <dsp:cNvSpPr/>
      </dsp:nvSpPr>
      <dsp:spPr>
        <a:xfrm rot="17916543">
          <a:off x="1144037" y="1143874"/>
          <a:ext cx="753387" cy="58535"/>
        </a:xfrm>
        <a:custGeom>
          <a:avLst/>
          <a:gdLst/>
          <a:ahLst/>
          <a:cxnLst/>
          <a:rect l="0" t="0" r="0" b="0"/>
          <a:pathLst>
            <a:path>
              <a:moveTo>
                <a:pt x="0" y="29267"/>
              </a:moveTo>
              <a:lnTo>
                <a:pt x="753387" y="29267"/>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B375A8-0573-9D4C-9150-EE3C0FDE49B2}">
      <dsp:nvSpPr>
        <dsp:cNvPr id="0" name=""/>
        <dsp:cNvSpPr/>
      </dsp:nvSpPr>
      <dsp:spPr>
        <a:xfrm>
          <a:off x="114327" y="1369375"/>
          <a:ext cx="1775171" cy="1551681"/>
        </a:xfrm>
        <a:prstGeom prst="ellipse">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A22BEB-98C6-C349-BE50-4FF4541E3108}">
      <dsp:nvSpPr>
        <dsp:cNvPr id="0" name=""/>
        <dsp:cNvSpPr/>
      </dsp:nvSpPr>
      <dsp:spPr>
        <a:xfrm>
          <a:off x="1467434" y="471"/>
          <a:ext cx="896710" cy="896710"/>
        </a:xfrm>
        <a:prstGeom prst="ellipse">
          <a:avLst/>
        </a:prstGeom>
        <a:solidFill>
          <a:schemeClr val="accent2">
            <a:hueOff val="113291"/>
            <a:satOff val="-11998"/>
            <a:lumOff val="-294"/>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Literature  I liked</a:t>
          </a:r>
        </a:p>
        <a:p>
          <a:pPr marL="0" lvl="0" indent="0" algn="ctr" defTabSz="400050">
            <a:lnSpc>
              <a:spcPct val="90000"/>
            </a:lnSpc>
            <a:spcBef>
              <a:spcPct val="0"/>
            </a:spcBef>
            <a:spcAft>
              <a:spcPct val="35000"/>
            </a:spcAft>
            <a:buNone/>
          </a:pPr>
          <a:r>
            <a:rPr lang="en-GB" sz="900" kern="1200" dirty="0"/>
            <a:t>&amp; Why</a:t>
          </a:r>
        </a:p>
      </dsp:txBody>
      <dsp:txXfrm>
        <a:off x="1598754" y="131791"/>
        <a:ext cx="634070" cy="634070"/>
      </dsp:txXfrm>
    </dsp:sp>
    <dsp:sp modelId="{12BC2ACC-8AD2-7C4D-ACD7-C3725759D27A}">
      <dsp:nvSpPr>
        <dsp:cNvPr id="0" name=""/>
        <dsp:cNvSpPr/>
      </dsp:nvSpPr>
      <dsp:spPr>
        <a:xfrm>
          <a:off x="2045058" y="1000946"/>
          <a:ext cx="896710" cy="896710"/>
        </a:xfrm>
        <a:prstGeom prst="ellipse">
          <a:avLst/>
        </a:prstGeom>
        <a:solidFill>
          <a:schemeClr val="accent2">
            <a:hueOff val="226582"/>
            <a:satOff val="-23996"/>
            <a:lumOff val="-588"/>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Common Authors</a:t>
          </a:r>
        </a:p>
        <a:p>
          <a:pPr marL="0" lvl="0" indent="0" algn="ctr" defTabSz="400050">
            <a:lnSpc>
              <a:spcPct val="90000"/>
            </a:lnSpc>
            <a:spcBef>
              <a:spcPct val="0"/>
            </a:spcBef>
            <a:spcAft>
              <a:spcPct val="35000"/>
            </a:spcAft>
            <a:buNone/>
          </a:pPr>
          <a:r>
            <a:rPr lang="en-GB" sz="900" kern="1200" dirty="0"/>
            <a:t>“Gurus” </a:t>
          </a:r>
        </a:p>
      </dsp:txBody>
      <dsp:txXfrm>
        <a:off x="2176378" y="1132266"/>
        <a:ext cx="634070" cy="634070"/>
      </dsp:txXfrm>
    </dsp:sp>
    <dsp:sp modelId="{FA3B67CC-868D-AD40-A273-BD895DDE24A7}">
      <dsp:nvSpPr>
        <dsp:cNvPr id="0" name=""/>
        <dsp:cNvSpPr/>
      </dsp:nvSpPr>
      <dsp:spPr>
        <a:xfrm>
          <a:off x="1993285" y="2077486"/>
          <a:ext cx="979548" cy="1054127"/>
        </a:xfrm>
        <a:prstGeom prst="ellipse">
          <a:avLst/>
        </a:prstGeom>
        <a:solidFill>
          <a:schemeClr val="accent2">
            <a:hueOff val="339874"/>
            <a:satOff val="-35995"/>
            <a:lumOff val="-882"/>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Areas of Convergence and Divergence</a:t>
          </a:r>
        </a:p>
      </dsp:txBody>
      <dsp:txXfrm>
        <a:off x="2136736" y="2231859"/>
        <a:ext cx="692646" cy="745381"/>
      </dsp:txXfrm>
    </dsp:sp>
    <dsp:sp modelId="{1EB9DDA2-8BB8-1D45-9D4C-2D07DF65C365}">
      <dsp:nvSpPr>
        <dsp:cNvPr id="0" name=""/>
        <dsp:cNvSpPr/>
      </dsp:nvSpPr>
      <dsp:spPr>
        <a:xfrm>
          <a:off x="1467434" y="3156669"/>
          <a:ext cx="896710" cy="896710"/>
        </a:xfrm>
        <a:prstGeom prst="ellipse">
          <a:avLst/>
        </a:prstGeom>
        <a:solidFill>
          <a:schemeClr val="accent2">
            <a:hueOff val="453165"/>
            <a:satOff val="-47993"/>
            <a:lumOff val="-1176"/>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Contextual Relevance  of literature</a:t>
          </a:r>
        </a:p>
      </dsp:txBody>
      <dsp:txXfrm>
        <a:off x="1598754" y="3287989"/>
        <a:ext cx="634070" cy="6340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CBF7BA-EE31-3945-B33D-1A4B60737B39}">
      <dsp:nvSpPr>
        <dsp:cNvPr id="0" name=""/>
        <dsp:cNvSpPr/>
      </dsp:nvSpPr>
      <dsp:spPr>
        <a:xfrm>
          <a:off x="1349189" y="1027539"/>
          <a:ext cx="2559836" cy="2559836"/>
        </a:xfrm>
        <a:prstGeom prst="ellipse">
          <a:avLst/>
        </a:prstGeom>
        <a:solidFill>
          <a:schemeClr val="accent2">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r>
            <a:rPr lang="en-GB" sz="3000" kern="1200" dirty="0"/>
            <a:t>Postnatal Care </a:t>
          </a:r>
        </a:p>
      </dsp:txBody>
      <dsp:txXfrm>
        <a:off x="1724068" y="1402418"/>
        <a:ext cx="1810078" cy="1810078"/>
      </dsp:txXfrm>
    </dsp:sp>
    <dsp:sp modelId="{E0D0E805-82D5-3848-A117-A78D2A3F5CF2}">
      <dsp:nvSpPr>
        <dsp:cNvPr id="0" name=""/>
        <dsp:cNvSpPr/>
      </dsp:nvSpPr>
      <dsp:spPr>
        <a:xfrm>
          <a:off x="1989148" y="456"/>
          <a:ext cx="1279918" cy="1279918"/>
        </a:xfrm>
        <a:prstGeom prst="ellipse">
          <a:avLst/>
        </a:prstGeom>
        <a:solidFill>
          <a:schemeClr val="accent3">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kern="1200" dirty="0"/>
            <a:t>Barriers</a:t>
          </a:r>
        </a:p>
      </dsp:txBody>
      <dsp:txXfrm>
        <a:off x="2176588" y="187896"/>
        <a:ext cx="905038" cy="905038"/>
      </dsp:txXfrm>
    </dsp:sp>
    <dsp:sp modelId="{58965254-8CE0-5C4F-B0CC-F8C893456C61}">
      <dsp:nvSpPr>
        <dsp:cNvPr id="0" name=""/>
        <dsp:cNvSpPr/>
      </dsp:nvSpPr>
      <dsp:spPr>
        <a:xfrm>
          <a:off x="3656190" y="1667498"/>
          <a:ext cx="1279918" cy="1279918"/>
        </a:xfrm>
        <a:prstGeom prst="ellipse">
          <a:avLst/>
        </a:prstGeom>
        <a:solidFill>
          <a:schemeClr val="accent4">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kern="1200" dirty="0"/>
            <a:t>Strategies</a:t>
          </a:r>
        </a:p>
      </dsp:txBody>
      <dsp:txXfrm>
        <a:off x="3843630" y="1854938"/>
        <a:ext cx="905038" cy="905038"/>
      </dsp:txXfrm>
    </dsp:sp>
    <dsp:sp modelId="{DA9C4F02-E1A2-0B47-A86C-01F3E79C458E}">
      <dsp:nvSpPr>
        <dsp:cNvPr id="0" name=""/>
        <dsp:cNvSpPr/>
      </dsp:nvSpPr>
      <dsp:spPr>
        <a:xfrm>
          <a:off x="1989148" y="3334540"/>
          <a:ext cx="1279918" cy="1279918"/>
        </a:xfrm>
        <a:prstGeom prst="ellipse">
          <a:avLst/>
        </a:prstGeom>
        <a:solidFill>
          <a:schemeClr val="accent5">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kern="1200" dirty="0"/>
            <a:t>Trends</a:t>
          </a:r>
        </a:p>
      </dsp:txBody>
      <dsp:txXfrm>
        <a:off x="2176588" y="3521980"/>
        <a:ext cx="905038" cy="905038"/>
      </dsp:txXfrm>
    </dsp:sp>
    <dsp:sp modelId="{14767D51-0021-464C-8339-D20356C80679}">
      <dsp:nvSpPr>
        <dsp:cNvPr id="0" name=""/>
        <dsp:cNvSpPr/>
      </dsp:nvSpPr>
      <dsp:spPr>
        <a:xfrm>
          <a:off x="322106" y="1667498"/>
          <a:ext cx="1279918" cy="1279918"/>
        </a:xfrm>
        <a:prstGeom prst="ellipse">
          <a:avLst/>
        </a:prstGeom>
        <a:solidFill>
          <a:schemeClr val="accent6">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kern="1200" dirty="0"/>
            <a:t>Facilitators</a:t>
          </a:r>
        </a:p>
      </dsp:txBody>
      <dsp:txXfrm>
        <a:off x="509546" y="1854938"/>
        <a:ext cx="905038" cy="9050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F0EE06-950E-C242-ABAE-56EAA9E2A669}">
      <dsp:nvSpPr>
        <dsp:cNvPr id="0" name=""/>
        <dsp:cNvSpPr/>
      </dsp:nvSpPr>
      <dsp:spPr>
        <a:xfrm>
          <a:off x="2766588" y="2682960"/>
          <a:ext cx="2046517" cy="2046517"/>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b="1" kern="1200" dirty="0"/>
            <a:t>Research Project</a:t>
          </a:r>
        </a:p>
      </dsp:txBody>
      <dsp:txXfrm>
        <a:off x="3066293" y="2982665"/>
        <a:ext cx="1447107" cy="1447107"/>
      </dsp:txXfrm>
    </dsp:sp>
    <dsp:sp modelId="{A89B11D6-0925-434D-BB3A-F0FF00FF45CF}">
      <dsp:nvSpPr>
        <dsp:cNvPr id="0" name=""/>
        <dsp:cNvSpPr/>
      </dsp:nvSpPr>
      <dsp:spPr>
        <a:xfrm rot="12900000">
          <a:off x="1229219" y="2251576"/>
          <a:ext cx="1799342" cy="583257"/>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D5C7C7-1321-7B47-BF85-8B101D45FCAD}">
      <dsp:nvSpPr>
        <dsp:cNvPr id="0" name=""/>
        <dsp:cNvSpPr/>
      </dsp:nvSpPr>
      <dsp:spPr>
        <a:xfrm>
          <a:off x="419827" y="1249498"/>
          <a:ext cx="1944191" cy="1555353"/>
        </a:xfrm>
        <a:prstGeom prst="roundRect">
          <a:avLst>
            <a:gd name="adj" fmla="val 10000"/>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None/>
          </a:pPr>
          <a:r>
            <a:rPr lang="en-GB" sz="1500" b="1" kern="1200" dirty="0"/>
            <a:t>Scope:</a:t>
          </a:r>
        </a:p>
        <a:p>
          <a:pPr marL="0" lvl="0" indent="0" algn="ctr" defTabSz="666750">
            <a:lnSpc>
              <a:spcPct val="90000"/>
            </a:lnSpc>
            <a:spcBef>
              <a:spcPct val="0"/>
            </a:spcBef>
            <a:spcAft>
              <a:spcPct val="35000"/>
            </a:spcAft>
            <a:buNone/>
          </a:pPr>
          <a:r>
            <a:rPr lang="en-GB" sz="1500" kern="1200" dirty="0"/>
            <a:t>Consistent with objectives</a:t>
          </a:r>
        </a:p>
      </dsp:txBody>
      <dsp:txXfrm>
        <a:off x="465382" y="1295053"/>
        <a:ext cx="1853081" cy="1464243"/>
      </dsp:txXfrm>
    </dsp:sp>
    <dsp:sp modelId="{95DCD6FD-6E6E-114F-9FC5-2C170BB533BA}">
      <dsp:nvSpPr>
        <dsp:cNvPr id="0" name=""/>
        <dsp:cNvSpPr/>
      </dsp:nvSpPr>
      <dsp:spPr>
        <a:xfrm rot="16200000">
          <a:off x="2890176" y="1386937"/>
          <a:ext cx="1799342" cy="583257"/>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C11BF6B-43F8-6747-BA82-C901A04F734A}">
      <dsp:nvSpPr>
        <dsp:cNvPr id="0" name=""/>
        <dsp:cNvSpPr/>
      </dsp:nvSpPr>
      <dsp:spPr>
        <a:xfrm>
          <a:off x="2653768" y="1218"/>
          <a:ext cx="2272157" cy="1555353"/>
        </a:xfrm>
        <a:prstGeom prst="roundRect">
          <a:avLst>
            <a:gd name="adj" fmla="val 10000"/>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None/>
          </a:pPr>
          <a:r>
            <a:rPr lang="en-GB" sz="1500" b="1" kern="1200" dirty="0"/>
            <a:t>Quality:</a:t>
          </a:r>
        </a:p>
        <a:p>
          <a:pPr marL="0" lvl="0" indent="0" algn="ctr" defTabSz="666750">
            <a:lnSpc>
              <a:spcPct val="90000"/>
            </a:lnSpc>
            <a:spcBef>
              <a:spcPct val="0"/>
            </a:spcBef>
            <a:spcAft>
              <a:spcPct val="35000"/>
            </a:spcAft>
            <a:buNone/>
          </a:pPr>
          <a:r>
            <a:rPr lang="en-GB" sz="1500" kern="1200" dirty="0"/>
            <a:t>Determine Criteria (Original Contribution, Research Question Answered)</a:t>
          </a:r>
        </a:p>
      </dsp:txBody>
      <dsp:txXfrm>
        <a:off x="2699323" y="46773"/>
        <a:ext cx="2181047" cy="1464243"/>
      </dsp:txXfrm>
    </dsp:sp>
    <dsp:sp modelId="{3882A9CC-9DAF-AD4A-83A2-91FC4A17C11C}">
      <dsp:nvSpPr>
        <dsp:cNvPr id="0" name=""/>
        <dsp:cNvSpPr/>
      </dsp:nvSpPr>
      <dsp:spPr>
        <a:xfrm rot="19500000">
          <a:off x="4551132" y="2251576"/>
          <a:ext cx="1799342" cy="583257"/>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83E7EEC-A0DC-F84B-9FEF-2563E9D877C0}">
      <dsp:nvSpPr>
        <dsp:cNvPr id="0" name=""/>
        <dsp:cNvSpPr/>
      </dsp:nvSpPr>
      <dsp:spPr>
        <a:xfrm>
          <a:off x="5215675" y="1249498"/>
          <a:ext cx="1944191" cy="1555353"/>
        </a:xfrm>
        <a:prstGeom prst="roundRect">
          <a:avLst>
            <a:gd name="adj" fmla="val 10000"/>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None/>
          </a:pPr>
          <a:r>
            <a:rPr lang="en-GB" sz="1500" kern="1200" dirty="0"/>
            <a:t>Linkage to other Students and researchers</a:t>
          </a:r>
        </a:p>
      </dsp:txBody>
      <dsp:txXfrm>
        <a:off x="5261230" y="1295053"/>
        <a:ext cx="1853081" cy="1464243"/>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AC8300-F030-4B5D-A5F6-6B66645827B3}" type="datetimeFigureOut">
              <a:rPr lang="de-AT" smtClean="0"/>
              <a:t>27.03.2026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D466E0-5CC8-45B4-B0BF-D70FCA689327}" type="slidenum">
              <a:rPr lang="de-AT" smtClean="0"/>
              <a:t>‹#›</a:t>
            </a:fld>
            <a:endParaRPr lang="de-AT"/>
          </a:p>
        </p:txBody>
      </p:sp>
    </p:spTree>
    <p:extLst>
      <p:ext uri="{BB962C8B-B14F-4D97-AF65-F5344CB8AC3E}">
        <p14:creationId xmlns:p14="http://schemas.microsoft.com/office/powerpoint/2010/main" val="4906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ED466E0-5CC8-45B4-B0BF-D70FCA689327}" type="slidenum">
              <a:rPr lang="de-AT" smtClean="0"/>
              <a:t>1</a:t>
            </a:fld>
            <a:endParaRPr lang="de-AT"/>
          </a:p>
        </p:txBody>
      </p:sp>
    </p:spTree>
    <p:extLst>
      <p:ext uri="{BB962C8B-B14F-4D97-AF65-F5344CB8AC3E}">
        <p14:creationId xmlns:p14="http://schemas.microsoft.com/office/powerpoint/2010/main" val="2599724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5ED466E0-5CC8-45B4-B0BF-D70FCA689327}" type="slidenum">
              <a:rPr lang="de-AT" smtClean="0"/>
              <a:t>16</a:t>
            </a:fld>
            <a:endParaRPr lang="de-AT"/>
          </a:p>
        </p:txBody>
      </p:sp>
    </p:spTree>
    <p:extLst>
      <p:ext uri="{BB962C8B-B14F-4D97-AF65-F5344CB8AC3E}">
        <p14:creationId xmlns:p14="http://schemas.microsoft.com/office/powerpoint/2010/main" val="317145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5ED466E0-5CC8-45B4-B0BF-D70FCA689327}" type="slidenum">
              <a:rPr lang="de-AT" smtClean="0"/>
              <a:t>17</a:t>
            </a:fld>
            <a:endParaRPr lang="de-AT"/>
          </a:p>
        </p:txBody>
      </p:sp>
    </p:spTree>
    <p:extLst>
      <p:ext uri="{BB962C8B-B14F-4D97-AF65-F5344CB8AC3E}">
        <p14:creationId xmlns:p14="http://schemas.microsoft.com/office/powerpoint/2010/main" val="2117969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most common challenges in doctoral supervision is that students begin with topics that are interesting, important, and highly ambitious — but simply too large for a PhD. Helping a student scope down is not reducing quality. It is often what makes quality possible.</a:t>
            </a:r>
            <a:endParaRPr lang="de-DE" dirty="0"/>
          </a:p>
        </p:txBody>
      </p:sp>
      <p:sp>
        <p:nvSpPr>
          <p:cNvPr id="4" name="Slide Number Placeholder 3"/>
          <p:cNvSpPr>
            <a:spLocks noGrp="1"/>
          </p:cNvSpPr>
          <p:nvPr>
            <p:ph type="sldNum" sz="quarter" idx="5"/>
          </p:nvPr>
        </p:nvSpPr>
        <p:spPr/>
        <p:txBody>
          <a:bodyPr/>
          <a:lstStyle/>
          <a:p>
            <a:fld id="{5ED466E0-5CC8-45B4-B0BF-D70FCA689327}" type="slidenum">
              <a:rPr lang="de-AT" smtClean="0"/>
              <a:t>18</a:t>
            </a:fld>
            <a:endParaRPr lang="de-AT"/>
          </a:p>
        </p:txBody>
      </p:sp>
    </p:spTree>
    <p:extLst>
      <p:ext uri="{BB962C8B-B14F-4D97-AF65-F5344CB8AC3E}">
        <p14:creationId xmlns:p14="http://schemas.microsoft.com/office/powerpoint/2010/main" val="2598359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A236C-185F-090C-E2AC-6C0281093B9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E4C3E84-D71B-B520-B7F7-FEA358AC532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13C0B58-80EE-A821-2841-73E3AFF55950}"/>
              </a:ext>
            </a:extLst>
          </p:cNvPr>
          <p:cNvSpPr>
            <a:spLocks noGrp="1"/>
          </p:cNvSpPr>
          <p:nvPr>
            <p:ph type="body" idx="1"/>
          </p:nvPr>
        </p:nvSpPr>
        <p:spPr/>
        <p:txBody>
          <a:bodyPr/>
          <a:lstStyle/>
          <a:p>
            <a:r>
              <a:rPr lang="en-US" b="1" dirty="0"/>
              <a:t>Rapid Brainstorming (8 minutes): Identifying the Roadblocks</a:t>
            </a:r>
            <a:endParaRPr lang="en-US" dirty="0"/>
          </a:p>
          <a:p>
            <a:pPr>
              <a:buFont typeface="Arial" panose="020B0604020202020204" pitchFamily="34" charset="0"/>
              <a:buChar char="•"/>
            </a:pPr>
            <a:r>
              <a:rPr lang="en-US" b="1" dirty="0"/>
              <a:t>Open Question:</a:t>
            </a:r>
            <a:r>
              <a:rPr lang="en-US" dirty="0"/>
              <a:t> Ask the supervisors, "What are the most common pitfalls you've seen students encounter when developing their PhD projects?"</a:t>
            </a:r>
          </a:p>
          <a:p>
            <a:pPr>
              <a:buFont typeface="Arial" panose="020B0604020202020204" pitchFamily="34" charset="0"/>
              <a:buChar char="•"/>
            </a:pPr>
            <a:r>
              <a:rPr lang="en-US" b="1" dirty="0"/>
              <a:t>Capture Ideas:</a:t>
            </a:r>
            <a:r>
              <a:rPr lang="en-US" dirty="0"/>
              <a:t> As supervisors call out potential pitfalls, write them down on the whiteboard or flip chart paper in a clear and concise manner.</a:t>
            </a:r>
          </a:p>
          <a:p>
            <a:pPr>
              <a:buFont typeface="Arial" panose="020B0604020202020204" pitchFamily="34" charset="0"/>
              <a:buChar char="•"/>
            </a:pPr>
            <a:r>
              <a:rPr lang="en-US" b="1" dirty="0"/>
              <a:t>Categorization (Optional):</a:t>
            </a:r>
            <a:r>
              <a:rPr lang="en-US" dirty="0"/>
              <a:t> If time allows, you can group the pitfalls into broad categories (e.g., Scope, Methodology, Theory, Time Management, Supervisor Communication).</a:t>
            </a:r>
          </a:p>
          <a:p>
            <a:pPr>
              <a:buFont typeface="Arial" panose="020B0604020202020204" pitchFamily="34" charset="0"/>
              <a:buChar char="•"/>
            </a:pPr>
            <a:r>
              <a:rPr lang="en-US" b="1" dirty="0"/>
              <a:t>Encourage Brevity:</a:t>
            </a:r>
            <a:r>
              <a:rPr lang="en-US" dirty="0"/>
              <a:t> Keep the discussion focused and encourage supervisors to be brief in their contributions to maximize the number of pitfalls identified.</a:t>
            </a:r>
          </a:p>
          <a:p>
            <a:r>
              <a:rPr lang="en-US" b="1" dirty="0"/>
              <a:t>Prioritization and Discussion (5 minutes): Focusing on Key Challenges</a:t>
            </a:r>
            <a:endParaRPr lang="en-US" dirty="0"/>
          </a:p>
          <a:p>
            <a:pPr>
              <a:buFont typeface="Arial" panose="020B0604020202020204" pitchFamily="34" charset="0"/>
              <a:buChar char="•"/>
            </a:pPr>
            <a:r>
              <a:rPr lang="en-US" b="1" dirty="0"/>
              <a:t>Identify Top 2-3 Pitfalls:</a:t>
            </a:r>
            <a:r>
              <a:rPr lang="en-US" dirty="0"/>
              <a:t> Ask the supervisors to quickly identify the 2-3 most critical or frequently encountered pitfalls from the list.</a:t>
            </a:r>
          </a:p>
          <a:p>
            <a:pPr>
              <a:buFont typeface="Arial" panose="020B0604020202020204" pitchFamily="34" charset="0"/>
              <a:buChar char="•"/>
            </a:pPr>
            <a:r>
              <a:rPr lang="en-US" b="1" dirty="0"/>
              <a:t>Brief Discussion:</a:t>
            </a:r>
            <a:r>
              <a:rPr lang="en-US" dirty="0"/>
              <a:t> For each of the selected pitfalls, facilitate a brief discussion focusing on: </a:t>
            </a:r>
          </a:p>
          <a:p>
            <a:pPr marL="742950" lvl="1" indent="-285750">
              <a:buFont typeface="Arial" panose="020B0604020202020204" pitchFamily="34" charset="0"/>
              <a:buChar char="•"/>
            </a:pPr>
            <a:r>
              <a:rPr lang="en-US" b="1" dirty="0"/>
              <a:t>Why is this a common challenge?</a:t>
            </a:r>
            <a:endParaRPr lang="en-US" dirty="0"/>
          </a:p>
          <a:p>
            <a:pPr marL="742950" lvl="1" indent="-285750">
              <a:buFont typeface="Arial" panose="020B0604020202020204" pitchFamily="34" charset="0"/>
              <a:buChar char="•"/>
            </a:pPr>
            <a:r>
              <a:rPr lang="en-US" b="1" dirty="0"/>
              <a:t>What are the potential consequences?</a:t>
            </a:r>
            <a:endParaRPr lang="en-US" dirty="0"/>
          </a:p>
          <a:p>
            <a:pPr marL="742950" lvl="1" indent="-285750">
              <a:buFont typeface="Arial" panose="020B0604020202020204" pitchFamily="34" charset="0"/>
              <a:buChar char="•"/>
            </a:pPr>
            <a:r>
              <a:rPr lang="en-US" b="1" dirty="0"/>
              <a:t>What are some practical strategies for addressing or preventing this pitfall?</a:t>
            </a:r>
            <a:endParaRPr lang="en-US" dirty="0"/>
          </a:p>
          <a:p>
            <a:pPr>
              <a:buFont typeface="Arial" panose="020B0604020202020204" pitchFamily="34" charset="0"/>
              <a:buChar char="•"/>
            </a:pPr>
            <a:r>
              <a:rPr lang="en-US" b="1" dirty="0"/>
              <a:t>Summarize Key Strategies:</a:t>
            </a:r>
            <a:r>
              <a:rPr lang="en-US" dirty="0"/>
              <a:t> Briefly summarize the key strategies discussed for each pitfall.</a:t>
            </a:r>
          </a:p>
          <a:p>
            <a:endParaRPr lang="de-AT" dirty="0"/>
          </a:p>
        </p:txBody>
      </p:sp>
      <p:sp>
        <p:nvSpPr>
          <p:cNvPr id="4" name="Foliennummernplatzhalter 3">
            <a:extLst>
              <a:ext uri="{FF2B5EF4-FFF2-40B4-BE49-F238E27FC236}">
                <a16:creationId xmlns:a16="http://schemas.microsoft.com/office/drawing/2014/main" id="{F6D4682B-4DD8-FFAF-668B-DC566F9762BC}"/>
              </a:ext>
            </a:extLst>
          </p:cNvPr>
          <p:cNvSpPr>
            <a:spLocks noGrp="1"/>
          </p:cNvSpPr>
          <p:nvPr>
            <p:ph type="sldNum" sz="quarter" idx="5"/>
          </p:nvPr>
        </p:nvSpPr>
        <p:spPr/>
        <p:txBody>
          <a:bodyPr/>
          <a:lstStyle/>
          <a:p>
            <a:fld id="{5ED466E0-5CC8-45B4-B0BF-D70FCA689327}" type="slidenum">
              <a:rPr lang="de-AT" smtClean="0"/>
              <a:t>19</a:t>
            </a:fld>
            <a:endParaRPr lang="de-AT"/>
          </a:p>
        </p:txBody>
      </p:sp>
    </p:spTree>
    <p:extLst>
      <p:ext uri="{BB962C8B-B14F-4D97-AF65-F5344CB8AC3E}">
        <p14:creationId xmlns:p14="http://schemas.microsoft.com/office/powerpoint/2010/main" val="2969575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04ECA-05D5-5C94-5535-139817390A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61E786-EB71-D6A6-CCC4-A4F93B08118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279ED9B-EFF7-0EE9-17C2-BCE6497C64EB}"/>
              </a:ext>
            </a:extLst>
          </p:cNvPr>
          <p:cNvSpPr>
            <a:spLocks noGrp="1"/>
          </p:cNvSpPr>
          <p:nvPr>
            <p:ph type="body" idx="1"/>
          </p:nvPr>
        </p:nvSpPr>
        <p:spPr/>
        <p:txBody>
          <a:bodyPr/>
          <a:lstStyle/>
          <a:p>
            <a:endParaRPr lang="de-AT" dirty="0"/>
          </a:p>
        </p:txBody>
      </p:sp>
      <p:sp>
        <p:nvSpPr>
          <p:cNvPr id="4" name="Foliennummernplatzhalter 3">
            <a:extLst>
              <a:ext uri="{FF2B5EF4-FFF2-40B4-BE49-F238E27FC236}">
                <a16:creationId xmlns:a16="http://schemas.microsoft.com/office/drawing/2014/main" id="{DB865353-9F36-B645-0049-FF76236F869E}"/>
              </a:ext>
            </a:extLst>
          </p:cNvPr>
          <p:cNvSpPr>
            <a:spLocks noGrp="1"/>
          </p:cNvSpPr>
          <p:nvPr>
            <p:ph type="sldNum" sz="quarter" idx="5"/>
          </p:nvPr>
        </p:nvSpPr>
        <p:spPr/>
        <p:txBody>
          <a:bodyPr/>
          <a:lstStyle/>
          <a:p>
            <a:fld id="{5ED466E0-5CC8-45B4-B0BF-D70FCA689327}" type="slidenum">
              <a:rPr lang="de-AT" smtClean="0"/>
              <a:t>20</a:t>
            </a:fld>
            <a:endParaRPr lang="de-AT"/>
          </a:p>
        </p:txBody>
      </p:sp>
    </p:spTree>
    <p:extLst>
      <p:ext uri="{BB962C8B-B14F-4D97-AF65-F5344CB8AC3E}">
        <p14:creationId xmlns:p14="http://schemas.microsoft.com/office/powerpoint/2010/main" val="1634825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4F5FC-C959-5F5B-57C8-C2E40C854E2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066A9D7-46B6-99E4-6736-A9516B07AC9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29BD915-C3DE-F8F4-D080-772AA283080D}"/>
              </a:ext>
            </a:extLst>
          </p:cNvPr>
          <p:cNvSpPr>
            <a:spLocks noGrp="1"/>
          </p:cNvSpPr>
          <p:nvPr>
            <p:ph type="body" idx="1"/>
          </p:nvPr>
        </p:nvSpPr>
        <p:spPr/>
        <p:txBody>
          <a:bodyPr/>
          <a:lstStyle/>
          <a:p>
            <a:endParaRPr lang="de-AT" dirty="0"/>
          </a:p>
        </p:txBody>
      </p:sp>
      <p:sp>
        <p:nvSpPr>
          <p:cNvPr id="4" name="Foliennummernplatzhalter 3">
            <a:extLst>
              <a:ext uri="{FF2B5EF4-FFF2-40B4-BE49-F238E27FC236}">
                <a16:creationId xmlns:a16="http://schemas.microsoft.com/office/drawing/2014/main" id="{2DA116AA-D40B-BC5D-576E-0DA3A1A89ACC}"/>
              </a:ext>
            </a:extLst>
          </p:cNvPr>
          <p:cNvSpPr>
            <a:spLocks noGrp="1"/>
          </p:cNvSpPr>
          <p:nvPr>
            <p:ph type="sldNum" sz="quarter" idx="5"/>
          </p:nvPr>
        </p:nvSpPr>
        <p:spPr/>
        <p:txBody>
          <a:bodyPr/>
          <a:lstStyle/>
          <a:p>
            <a:fld id="{5ED466E0-5CC8-45B4-B0BF-D70FCA689327}" type="slidenum">
              <a:rPr lang="de-AT" smtClean="0"/>
              <a:t>21</a:t>
            </a:fld>
            <a:endParaRPr lang="de-AT"/>
          </a:p>
        </p:txBody>
      </p:sp>
    </p:spTree>
    <p:extLst>
      <p:ext uri="{BB962C8B-B14F-4D97-AF65-F5344CB8AC3E}">
        <p14:creationId xmlns:p14="http://schemas.microsoft.com/office/powerpoint/2010/main" val="3625651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ED466E0-5CC8-45B4-B0BF-D70FCA689327}" type="slidenum">
              <a:rPr lang="de-AT" smtClean="0"/>
              <a:t>4</a:t>
            </a:fld>
            <a:endParaRPr lang="de-AT"/>
          </a:p>
        </p:txBody>
      </p:sp>
    </p:spTree>
    <p:extLst>
      <p:ext uri="{BB962C8B-B14F-4D97-AF65-F5344CB8AC3E}">
        <p14:creationId xmlns:p14="http://schemas.microsoft.com/office/powerpoint/2010/main" val="3162095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4CF89932-5230-87BA-B528-64FF5FB48FA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B983872F-13D8-4B74-B50C-2E425DDC3DDC}" type="slidenum">
              <a:rPr lang="en-US" altLang="de-DE" smtClean="0"/>
              <a:pPr/>
              <a:t>5</a:t>
            </a:fld>
            <a:endParaRPr lang="en-US" altLang="de-DE"/>
          </a:p>
        </p:txBody>
      </p:sp>
      <p:sp>
        <p:nvSpPr>
          <p:cNvPr id="11267" name="Rectangle 2">
            <a:extLst>
              <a:ext uri="{FF2B5EF4-FFF2-40B4-BE49-F238E27FC236}">
                <a16:creationId xmlns:a16="http://schemas.microsoft.com/office/drawing/2014/main" id="{478782CE-2565-9C37-6318-A6CF1B295EE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8" name="Rectangle 3">
            <a:extLst>
              <a:ext uri="{FF2B5EF4-FFF2-40B4-BE49-F238E27FC236}">
                <a16:creationId xmlns:a16="http://schemas.microsoft.com/office/drawing/2014/main" id="{70A44CD5-167E-CBB5-C7B9-35AA336147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lienbildplatzhalter 1">
            <a:extLst>
              <a:ext uri="{FF2B5EF4-FFF2-40B4-BE49-F238E27FC236}">
                <a16:creationId xmlns:a16="http://schemas.microsoft.com/office/drawing/2014/main" id="{EAA503AA-596B-29B1-82D2-CEFC7B59422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izenplatzhalter 2">
            <a:extLst>
              <a:ext uri="{FF2B5EF4-FFF2-40B4-BE49-F238E27FC236}">
                <a16:creationId xmlns:a16="http://schemas.microsoft.com/office/drawing/2014/main" id="{E180B249-D5F4-D73F-AADC-29A53741BE5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3316" name="Foliennummernplatzhalter 3">
            <a:extLst>
              <a:ext uri="{FF2B5EF4-FFF2-40B4-BE49-F238E27FC236}">
                <a16:creationId xmlns:a16="http://schemas.microsoft.com/office/drawing/2014/main" id="{F7260F7D-ABD2-2888-D557-382D4809FE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6D07B538-3461-4800-9D3D-F09EF509D055}" type="slidenum">
              <a:rPr lang="en-US" altLang="de-DE" smtClean="0"/>
              <a:pPr/>
              <a:t>6</a:t>
            </a:fld>
            <a:endParaRPr lang="en-US" alt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7D0CE-CDA6-5DBD-0D11-1E283282D05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9384FAF-6E35-53AF-673D-454026794EF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E042D92-9170-F465-56F7-A15DFBD8BB88}"/>
              </a:ext>
            </a:extLst>
          </p:cNvPr>
          <p:cNvSpPr>
            <a:spLocks noGrp="1"/>
          </p:cNvSpPr>
          <p:nvPr>
            <p:ph type="body" idx="1"/>
          </p:nvPr>
        </p:nvSpPr>
        <p:spPr/>
        <p:txBody>
          <a:bodyPr/>
          <a:lstStyle/>
          <a:p>
            <a:r>
              <a:rPr lang="en-US" b="1" dirty="0"/>
              <a:t>Materials:</a:t>
            </a:r>
            <a:endParaRPr lang="en-US" dirty="0"/>
          </a:p>
          <a:p>
            <a:pPr>
              <a:buFont typeface="Arial" panose="020B0604020202020204" pitchFamily="34" charset="0"/>
              <a:buChar char="•"/>
            </a:pPr>
            <a:r>
              <a:rPr lang="en-US" dirty="0"/>
              <a:t>Flip chart paper or whiteboard</a:t>
            </a:r>
          </a:p>
          <a:p>
            <a:pPr>
              <a:buFont typeface="Arial" panose="020B0604020202020204" pitchFamily="34" charset="0"/>
              <a:buChar char="•"/>
            </a:pPr>
            <a:r>
              <a:rPr lang="en-US" dirty="0"/>
              <a:t>Markers</a:t>
            </a:r>
          </a:p>
          <a:p>
            <a:pPr>
              <a:buFont typeface="+mj-lt"/>
              <a:buAutoNum type="arabicPeriod"/>
            </a:pPr>
            <a:endParaRPr lang="en-US" b="1" dirty="0"/>
          </a:p>
          <a:p>
            <a:pPr>
              <a:buFont typeface="+mj-lt"/>
              <a:buAutoNum type="arabicPeriod"/>
            </a:pPr>
            <a:r>
              <a:rPr lang="en-US" b="1" dirty="0"/>
              <a:t>Group Discussion and Idea Generation:</a:t>
            </a:r>
            <a:endParaRPr lang="en-US" dirty="0"/>
          </a:p>
          <a:p>
            <a:pPr marL="742950" lvl="1" indent="-285750">
              <a:buFont typeface="+mj-lt"/>
              <a:buAutoNum type="arabicPeriod"/>
            </a:pPr>
            <a:r>
              <a:rPr lang="en-US" dirty="0"/>
              <a:t>Divide supervisors into small groups (3-4 people).</a:t>
            </a:r>
          </a:p>
          <a:p>
            <a:pPr marL="742950" lvl="1" indent="-285750">
              <a:buFont typeface="+mj-lt"/>
              <a:buAutoNum type="arabicPeriod"/>
            </a:pPr>
            <a:r>
              <a:rPr lang="en-US" dirty="0"/>
              <a:t>Encourage them to brainstorm and discuss concrete strategies.</a:t>
            </a:r>
          </a:p>
          <a:p>
            <a:pPr marL="742950" lvl="1" indent="-285750">
              <a:buFont typeface="+mj-lt"/>
              <a:buAutoNum type="arabicPeriod"/>
            </a:pPr>
            <a:r>
              <a:rPr lang="en-US" b="1" dirty="0"/>
              <a:t>Focus on practical, actionable ideas, not just theoretical concepts.</a:t>
            </a:r>
            <a:endParaRPr lang="en-US" dirty="0"/>
          </a:p>
          <a:p>
            <a:pPr marL="742950" lvl="1" indent="-285750">
              <a:buFont typeface="+mj-lt"/>
              <a:buAutoNum type="arabicPeriod"/>
            </a:pPr>
            <a:r>
              <a:rPr lang="en-US" b="1" dirty="0"/>
              <a:t>Consider strategies that address the common misconception that writing comes </a:t>
            </a:r>
            <a:r>
              <a:rPr lang="en-US" b="1" i="1" dirty="0"/>
              <a:t>after</a:t>
            </a:r>
            <a:r>
              <a:rPr lang="en-US" b="1" dirty="0"/>
              <a:t> learning.</a:t>
            </a:r>
            <a:endParaRPr lang="en-US" dirty="0"/>
          </a:p>
          <a:p>
            <a:pPr marL="742950" lvl="1" indent="-285750">
              <a:buFont typeface="+mj-lt"/>
              <a:buAutoNum type="arabicPeriod"/>
            </a:pPr>
            <a:r>
              <a:rPr lang="en-US" b="1" dirty="0"/>
              <a:t>Encourage the use of examples and personal experiences.</a:t>
            </a:r>
            <a:endParaRPr lang="en-US" dirty="0"/>
          </a:p>
          <a:p>
            <a:pPr marL="742950" lvl="1" indent="-285750">
              <a:buFont typeface="+mj-lt"/>
              <a:buAutoNum type="arabicPeriod"/>
            </a:pPr>
            <a:r>
              <a:rPr lang="en-US" b="1" dirty="0"/>
              <a:t>Possible prompts to guide the discussion:</a:t>
            </a:r>
            <a:r>
              <a:rPr lang="en-US" dirty="0"/>
              <a:t> </a:t>
            </a:r>
          </a:p>
          <a:p>
            <a:pPr marL="1143000" lvl="2" indent="-228600">
              <a:buFont typeface="+mj-lt"/>
              <a:buAutoNum type="arabicPeriod"/>
            </a:pPr>
            <a:r>
              <a:rPr lang="en-US" dirty="0"/>
              <a:t>How can we integrate writing into early research planning?</a:t>
            </a:r>
          </a:p>
          <a:p>
            <a:pPr marL="1143000" lvl="2" indent="-228600">
              <a:buFont typeface="+mj-lt"/>
              <a:buAutoNum type="arabicPeriod"/>
            </a:pPr>
            <a:r>
              <a:rPr lang="en-US" dirty="0"/>
              <a:t>What types of low-stakes writing exercises can be introduced?</a:t>
            </a:r>
          </a:p>
          <a:p>
            <a:pPr marL="1143000" lvl="2" indent="-228600">
              <a:buFont typeface="+mj-lt"/>
              <a:buAutoNum type="arabicPeriod"/>
            </a:pPr>
            <a:r>
              <a:rPr lang="en-US" dirty="0"/>
              <a:t>How can we provide constructive feedback that fosters a growth mindset?</a:t>
            </a:r>
          </a:p>
          <a:p>
            <a:pPr marL="1143000" lvl="2" indent="-228600">
              <a:buFont typeface="+mj-lt"/>
              <a:buAutoNum type="arabicPeriod"/>
            </a:pPr>
            <a:r>
              <a:rPr lang="en-US" dirty="0"/>
              <a:t>How can we model effective writing practices?</a:t>
            </a:r>
          </a:p>
          <a:p>
            <a:pPr marL="1143000" lvl="2" indent="-228600">
              <a:buFont typeface="+mj-lt"/>
              <a:buAutoNum type="arabicPeriod"/>
            </a:pPr>
            <a:r>
              <a:rPr lang="en-US" dirty="0"/>
              <a:t>How can we create a supportive writing community among students?</a:t>
            </a:r>
          </a:p>
          <a:p>
            <a:pPr>
              <a:buFont typeface="+mj-lt"/>
              <a:buAutoNum type="arabicPeriod"/>
            </a:pPr>
            <a:r>
              <a:rPr lang="en-US" b="1" dirty="0"/>
              <a:t>(5 minutes) Sharing and Consolidation:</a:t>
            </a:r>
            <a:endParaRPr lang="en-US" dirty="0"/>
          </a:p>
          <a:p>
            <a:pPr marL="742950" lvl="1" indent="-285750">
              <a:buFont typeface="+mj-lt"/>
              <a:buAutoNum type="arabicPeriod"/>
            </a:pPr>
            <a:r>
              <a:rPr lang="en-US" dirty="0"/>
              <a:t>Each group shares ideas with the larger group.</a:t>
            </a:r>
          </a:p>
          <a:p>
            <a:pPr marL="742950" lvl="1" indent="-285750">
              <a:buFont typeface="+mj-lt"/>
              <a:buAutoNum type="arabicPeriod"/>
            </a:pPr>
            <a:r>
              <a:rPr lang="en-US" dirty="0"/>
              <a:t>Write down the ideas on the flip chart or whiteboard.</a:t>
            </a:r>
          </a:p>
          <a:p>
            <a:pPr marL="742950" lvl="1" indent="-285750">
              <a:buFont typeface="+mj-lt"/>
              <a:buAutoNum type="arabicPeriod"/>
            </a:pPr>
            <a:r>
              <a:rPr lang="en-US" dirty="0"/>
              <a:t>Facilitate a brief discussion to identify common themes and highlight particularly innovative strategies.</a:t>
            </a:r>
          </a:p>
          <a:p>
            <a:endParaRPr lang="en-US" b="1" dirty="0"/>
          </a:p>
          <a:p>
            <a:r>
              <a:rPr lang="en-US" b="1" dirty="0"/>
              <a:t>Expected Outcomes:</a:t>
            </a:r>
            <a:endParaRPr lang="en-US" dirty="0"/>
          </a:p>
          <a:p>
            <a:pPr>
              <a:buFont typeface="Arial" panose="020B0604020202020204" pitchFamily="34" charset="0"/>
              <a:buChar char="•"/>
            </a:pPr>
            <a:r>
              <a:rPr lang="en-US" dirty="0"/>
              <a:t>A list of practical strategies for supervisors to implement early in the PhD process.</a:t>
            </a:r>
          </a:p>
          <a:p>
            <a:pPr>
              <a:buFont typeface="Arial" panose="020B0604020202020204" pitchFamily="34" charset="0"/>
              <a:buChar char="•"/>
            </a:pPr>
            <a:r>
              <a:rPr lang="en-US" dirty="0"/>
              <a:t>Increased awareness of the importance of early intervention in writing development.</a:t>
            </a:r>
          </a:p>
          <a:p>
            <a:pPr>
              <a:buFont typeface="Arial" panose="020B0604020202020204" pitchFamily="34" charset="0"/>
              <a:buChar char="•"/>
            </a:pPr>
            <a:r>
              <a:rPr lang="en-US" dirty="0"/>
              <a:t>Shared learning and collaboration among supervisors.</a:t>
            </a:r>
          </a:p>
          <a:p>
            <a:endParaRPr lang="de-AT" dirty="0"/>
          </a:p>
        </p:txBody>
      </p:sp>
      <p:sp>
        <p:nvSpPr>
          <p:cNvPr id="4" name="Foliennummernplatzhalter 3">
            <a:extLst>
              <a:ext uri="{FF2B5EF4-FFF2-40B4-BE49-F238E27FC236}">
                <a16:creationId xmlns:a16="http://schemas.microsoft.com/office/drawing/2014/main" id="{FD4E57E6-9CC2-DEB9-ECA6-DF77851FD706}"/>
              </a:ext>
            </a:extLst>
          </p:cNvPr>
          <p:cNvSpPr>
            <a:spLocks noGrp="1"/>
          </p:cNvSpPr>
          <p:nvPr>
            <p:ph type="sldNum" sz="quarter" idx="5"/>
          </p:nvPr>
        </p:nvSpPr>
        <p:spPr/>
        <p:txBody>
          <a:bodyPr/>
          <a:lstStyle/>
          <a:p>
            <a:fld id="{5ED466E0-5CC8-45B4-B0BF-D70FCA689327}" type="slidenum">
              <a:rPr lang="de-AT" smtClean="0"/>
              <a:t>10</a:t>
            </a:fld>
            <a:endParaRPr lang="de-AT"/>
          </a:p>
        </p:txBody>
      </p:sp>
    </p:spTree>
    <p:extLst>
      <p:ext uri="{BB962C8B-B14F-4D97-AF65-F5344CB8AC3E}">
        <p14:creationId xmlns:p14="http://schemas.microsoft.com/office/powerpoint/2010/main" val="142226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lienbildplatzhalter 1">
            <a:extLst>
              <a:ext uri="{FF2B5EF4-FFF2-40B4-BE49-F238E27FC236}">
                <a16:creationId xmlns:a16="http://schemas.microsoft.com/office/drawing/2014/main" id="{3319F69F-66EC-59C2-24E3-192EF94E3A3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izenplatzhalter 2">
            <a:extLst>
              <a:ext uri="{FF2B5EF4-FFF2-40B4-BE49-F238E27FC236}">
                <a16:creationId xmlns:a16="http://schemas.microsoft.com/office/drawing/2014/main" id="{9F445328-91EE-F6D3-8D50-C3DC505CEF3E}"/>
              </a:ext>
            </a:extLst>
          </p:cNvPr>
          <p:cNvSpPr>
            <a:spLocks noGrp="1"/>
          </p:cNvSpPr>
          <p:nvPr>
            <p:ph type="body" idx="1"/>
          </p:nvPr>
        </p:nvSpPr>
        <p:spPr/>
        <p:txBody>
          <a:bodyPr/>
          <a:lstStyle/>
          <a:p>
            <a:pPr>
              <a:defRPr/>
            </a:pPr>
            <a:endParaRPr lang="de-DE" dirty="0"/>
          </a:p>
        </p:txBody>
      </p:sp>
      <p:sp>
        <p:nvSpPr>
          <p:cNvPr id="20484" name="Foliennummernplatzhalter 3">
            <a:extLst>
              <a:ext uri="{FF2B5EF4-FFF2-40B4-BE49-F238E27FC236}">
                <a16:creationId xmlns:a16="http://schemas.microsoft.com/office/drawing/2014/main" id="{5989CCE0-B25E-BF4E-2A89-78BD99D5F59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BBA64053-4E65-4D46-8AF4-2052120D9592}" type="slidenum">
              <a:rPr lang="en-US" altLang="de-DE" smtClean="0"/>
              <a:pPr/>
              <a:t>12</a:t>
            </a:fld>
            <a:endParaRPr lang="en-US" alt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69458-2680-1CB1-06A8-F186E2FAD170}"/>
            </a:ext>
          </a:extLst>
        </p:cNvPr>
        <p:cNvGrpSpPr/>
        <p:nvPr/>
      </p:nvGrpSpPr>
      <p:grpSpPr>
        <a:xfrm>
          <a:off x="0" y="0"/>
          <a:ext cx="0" cy="0"/>
          <a:chOff x="0" y="0"/>
          <a:chExt cx="0" cy="0"/>
        </a:xfrm>
      </p:grpSpPr>
      <p:sp>
        <p:nvSpPr>
          <p:cNvPr id="20482" name="Folienbildplatzhalter 1">
            <a:extLst>
              <a:ext uri="{FF2B5EF4-FFF2-40B4-BE49-F238E27FC236}">
                <a16:creationId xmlns:a16="http://schemas.microsoft.com/office/drawing/2014/main" id="{69125DB0-3448-1ADD-D3B2-579C4E59F7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izenplatzhalter 2">
            <a:extLst>
              <a:ext uri="{FF2B5EF4-FFF2-40B4-BE49-F238E27FC236}">
                <a16:creationId xmlns:a16="http://schemas.microsoft.com/office/drawing/2014/main" id="{97D88286-9A30-0FF6-C96E-95EF4893A35C}"/>
              </a:ext>
            </a:extLst>
          </p:cNvPr>
          <p:cNvSpPr>
            <a:spLocks noGrp="1"/>
          </p:cNvSpPr>
          <p:nvPr>
            <p:ph type="body" idx="1"/>
          </p:nvPr>
        </p:nvSpPr>
        <p:spPr/>
        <p:txBody>
          <a:bodyPr/>
          <a:lstStyle/>
          <a:p>
            <a:pPr>
              <a:defRPr/>
            </a:pPr>
            <a:endParaRPr lang="de-DE" dirty="0"/>
          </a:p>
        </p:txBody>
      </p:sp>
      <p:sp>
        <p:nvSpPr>
          <p:cNvPr id="20484" name="Foliennummernplatzhalter 3">
            <a:extLst>
              <a:ext uri="{FF2B5EF4-FFF2-40B4-BE49-F238E27FC236}">
                <a16:creationId xmlns:a16="http://schemas.microsoft.com/office/drawing/2014/main" id="{6737479F-ACD1-2E4D-06AA-13B426C936B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BBA64053-4E65-4D46-8AF4-2052120D9592}" type="slidenum">
              <a:rPr lang="en-US" altLang="de-DE" smtClean="0"/>
              <a:pPr/>
              <a:t>13</a:t>
            </a:fld>
            <a:endParaRPr lang="en-US" altLang="de-DE"/>
          </a:p>
        </p:txBody>
      </p:sp>
    </p:spTree>
    <p:extLst>
      <p:ext uri="{BB962C8B-B14F-4D97-AF65-F5344CB8AC3E}">
        <p14:creationId xmlns:p14="http://schemas.microsoft.com/office/powerpoint/2010/main" val="442665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485A08-F018-5076-B18E-6848BF9E3F4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0E50975-2B75-F304-A5FA-58CCED02BE8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77685EF-89BB-8543-ED19-2D5E1324FAC3}"/>
              </a:ext>
            </a:extLst>
          </p:cNvPr>
          <p:cNvSpPr>
            <a:spLocks noGrp="1"/>
          </p:cNvSpPr>
          <p:nvPr>
            <p:ph type="body" idx="1"/>
          </p:nvPr>
        </p:nvSpPr>
        <p:spPr/>
        <p:txBody>
          <a:bodyPr/>
          <a:lstStyle/>
          <a:p>
            <a:endParaRPr lang="de-AT"/>
          </a:p>
        </p:txBody>
      </p:sp>
      <p:sp>
        <p:nvSpPr>
          <p:cNvPr id="4" name="Foliennummernplatzhalter 3">
            <a:extLst>
              <a:ext uri="{FF2B5EF4-FFF2-40B4-BE49-F238E27FC236}">
                <a16:creationId xmlns:a16="http://schemas.microsoft.com/office/drawing/2014/main" id="{163FF636-133E-7761-2603-0F250F792A72}"/>
              </a:ext>
            </a:extLst>
          </p:cNvPr>
          <p:cNvSpPr>
            <a:spLocks noGrp="1"/>
          </p:cNvSpPr>
          <p:nvPr>
            <p:ph type="sldNum" sz="quarter" idx="5"/>
          </p:nvPr>
        </p:nvSpPr>
        <p:spPr/>
        <p:txBody>
          <a:bodyPr/>
          <a:lstStyle/>
          <a:p>
            <a:fld id="{5ED466E0-5CC8-45B4-B0BF-D70FCA689327}" type="slidenum">
              <a:rPr lang="de-AT" smtClean="0"/>
              <a:t>14</a:t>
            </a:fld>
            <a:endParaRPr lang="de-AT"/>
          </a:p>
        </p:txBody>
      </p:sp>
    </p:spTree>
    <p:extLst>
      <p:ext uri="{BB962C8B-B14F-4D97-AF65-F5344CB8AC3E}">
        <p14:creationId xmlns:p14="http://schemas.microsoft.com/office/powerpoint/2010/main" val="682875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5ED466E0-5CC8-45B4-B0BF-D70FCA689327}" type="slidenum">
              <a:rPr lang="de-AT" smtClean="0"/>
              <a:t>15</a:t>
            </a:fld>
            <a:endParaRPr lang="de-AT"/>
          </a:p>
        </p:txBody>
      </p:sp>
    </p:spTree>
    <p:extLst>
      <p:ext uri="{BB962C8B-B14F-4D97-AF65-F5344CB8AC3E}">
        <p14:creationId xmlns:p14="http://schemas.microsoft.com/office/powerpoint/2010/main" val="2625885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55C4F0-8DAD-4E57-8684-47C9862AB800}"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
        <p:nvSpPr>
          <p:cNvPr id="8" name="Textfeld 5">
            <a:extLst>
              <a:ext uri="{FF2B5EF4-FFF2-40B4-BE49-F238E27FC236}">
                <a16:creationId xmlns:a16="http://schemas.microsoft.com/office/drawing/2014/main" id="{142A4A1C-DF7A-9B29-DCA3-8BAB3C207D2F}"/>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AB6DE99-F766-454B-8110-EFD45AFED120}"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7" name="Textfeld 5">
            <a:extLst>
              <a:ext uri="{FF2B5EF4-FFF2-40B4-BE49-F238E27FC236}">
                <a16:creationId xmlns:a16="http://schemas.microsoft.com/office/drawing/2014/main" id="{C04547D2-D7F2-E469-B43C-DC98B8952B6A}"/>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47AE11C-97D2-459C-BC13-E6B54EC81995}"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7" name="Textfeld 5">
            <a:extLst>
              <a:ext uri="{FF2B5EF4-FFF2-40B4-BE49-F238E27FC236}">
                <a16:creationId xmlns:a16="http://schemas.microsoft.com/office/drawing/2014/main" id="{458F2D6F-4F07-C5EB-4A8A-8BF07E5A3466}"/>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6347C123-E702-4FA0-BB60-5A8D30EAD7F6}"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3" name="Textfeld 5">
            <a:extLst>
              <a:ext uri="{FF2B5EF4-FFF2-40B4-BE49-F238E27FC236}">
                <a16:creationId xmlns:a16="http://schemas.microsoft.com/office/drawing/2014/main" id="{08A8B0BB-5FE5-88FE-8BEA-75F5E376D694}"/>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FB3B6D39-93C6-4FE5-8A66-EE4CC0399CE7}"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1D0AB332-4BF6-48A3-ACE4-3D7F7A389213}"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3" name="Textfeld 5">
            <a:extLst>
              <a:ext uri="{FF2B5EF4-FFF2-40B4-BE49-F238E27FC236}">
                <a16:creationId xmlns:a16="http://schemas.microsoft.com/office/drawing/2014/main" id="{FACA8DE4-7414-50B9-D614-73776C06666E}"/>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4B48FB-C509-4E90-BC10-D94F866CEECC}"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DE"/>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Textfeld 5">
            <a:extLst>
              <a:ext uri="{FF2B5EF4-FFF2-40B4-BE49-F238E27FC236}">
                <a16:creationId xmlns:a16="http://schemas.microsoft.com/office/drawing/2014/main" id="{D68C04BB-0F8C-E49D-1154-1F2307548E74}"/>
              </a:ext>
            </a:extLst>
          </p:cNvPr>
          <p:cNvSpPr txBox="1"/>
          <p:nvPr userDrawn="1"/>
        </p:nvSpPr>
        <p:spPr>
          <a:xfrm>
            <a:off x="244721" y="6507096"/>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46C7F26-A8C3-4DF8-A85A-9408F31A0B30}"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7" name="Textfeld 5">
            <a:extLst>
              <a:ext uri="{FF2B5EF4-FFF2-40B4-BE49-F238E27FC236}">
                <a16:creationId xmlns:a16="http://schemas.microsoft.com/office/drawing/2014/main" id="{F6F4C65A-1C6C-6288-85A8-C5A11CCB207A}"/>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462C478-3FA3-44AD-B4F5-CF2C60CB4451}"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5">
            <a:extLst>
              <a:ext uri="{FF2B5EF4-FFF2-40B4-BE49-F238E27FC236}">
                <a16:creationId xmlns:a16="http://schemas.microsoft.com/office/drawing/2014/main" id="{A4012A9A-FDC6-4619-1537-1DF9369F0A58}"/>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03B228-CE09-4427-8DA7-2444C951B32B}" type="datetime1">
              <a:rPr lang="en-US" smtClean="0"/>
              <a:t>3/27/2026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userDrawn="1"/>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2" name="Slide Number Placeholder 5">
            <a:extLst>
              <a:ext uri="{FF2B5EF4-FFF2-40B4-BE49-F238E27FC236}">
                <a16:creationId xmlns:a16="http://schemas.microsoft.com/office/drawing/2014/main" id="{FD502795-777F-5221-B395-D2AFC03581BB}"/>
              </a:ext>
            </a:extLst>
          </p:cNvPr>
          <p:cNvSpPr txBox="1">
            <a:spLocks/>
          </p:cNvSpPr>
          <p:nvPr userDrawn="1"/>
        </p:nvSpPr>
        <p:spPr bwMode="gray">
          <a:xfrm>
            <a:off x="262932" y="190809"/>
            <a:ext cx="779767" cy="365125"/>
          </a:xfrm>
          <a:prstGeom prst="rect">
            <a:avLst/>
          </a:prstGeom>
        </p:spPr>
        <p:txBody>
          <a:bodyPr vert="horz" lIns="91440" tIns="45720" rIns="91440" bIns="45720" rtlCol="0" anchor="ctr"/>
          <a:lstStyle>
            <a:defPPr>
              <a:defRPr lang="en-US"/>
            </a:defPPr>
            <a:lvl1pPr marL="0" algn="r" defTabSz="457200" rtl="0" eaLnBrk="1" latinLnBrk="0" hangingPunct="1">
              <a:defRPr sz="2000" kern="1200">
                <a:solidFill>
                  <a:srgbClr val="FE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mtClean="0">
                <a:solidFill>
                  <a:schemeClr val="tx1"/>
                </a:solidFill>
              </a:rPr>
              <a:pPr/>
              <a:t>‹#›</a:t>
            </a:fld>
            <a:endParaRPr lang="en-US" dirty="0">
              <a:solidFill>
                <a:schemeClr val="tx1"/>
              </a:solidFill>
            </a:endParaRPr>
          </a:p>
        </p:txBody>
      </p:sp>
      <p:sp>
        <p:nvSpPr>
          <p:cNvPr id="9" name="Textfeld 5">
            <a:extLst>
              <a:ext uri="{FF2B5EF4-FFF2-40B4-BE49-F238E27FC236}">
                <a16:creationId xmlns:a16="http://schemas.microsoft.com/office/drawing/2014/main" id="{814457AA-6318-CEBA-3EEC-EBF0F881DE22}"/>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0C149CF-B848-43E5-AA1E-3EE98BF25817}" type="datetime1">
              <a:rPr lang="en-US" smtClean="0"/>
              <a:t>3/27/2026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a:extLst>
              <a:ext uri="{FF2B5EF4-FFF2-40B4-BE49-F238E27FC236}">
                <a16:creationId xmlns:a16="http://schemas.microsoft.com/office/drawing/2014/main" id="{821E3FB9-C563-5D4E-9A99-9E89B3FAFB5F}"/>
              </a:ext>
            </a:extLst>
          </p:cNvPr>
          <p:cNvSpPr txBox="1">
            <a:spLocks/>
          </p:cNvSpPr>
          <p:nvPr userDrawn="1"/>
        </p:nvSpPr>
        <p:spPr bwMode="gray">
          <a:xfrm>
            <a:off x="262932" y="190809"/>
            <a:ext cx="779767" cy="365125"/>
          </a:xfrm>
          <a:prstGeom prst="rect">
            <a:avLst/>
          </a:prstGeom>
        </p:spPr>
        <p:txBody>
          <a:bodyPr vert="horz" lIns="91440" tIns="45720" rIns="91440" bIns="45720" rtlCol="0" anchor="ctr"/>
          <a:lstStyle>
            <a:defPPr>
              <a:defRPr lang="en-US"/>
            </a:defPPr>
            <a:lvl1pPr marL="0" algn="r" defTabSz="457200" rtl="0" eaLnBrk="1" latinLnBrk="0" hangingPunct="1">
              <a:defRPr sz="2000" kern="1200">
                <a:solidFill>
                  <a:srgbClr val="FE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mtClean="0">
                <a:solidFill>
                  <a:schemeClr val="tx1"/>
                </a:solidFill>
              </a:rPr>
              <a:pPr/>
              <a:t>‹#›</a:t>
            </a:fld>
            <a:endParaRPr lang="en-US" dirty="0">
              <a:solidFill>
                <a:schemeClr val="tx1"/>
              </a:solidFill>
            </a:endParaRPr>
          </a:p>
        </p:txBody>
      </p:sp>
      <p:sp>
        <p:nvSpPr>
          <p:cNvPr id="5" name="Textfeld 5">
            <a:extLst>
              <a:ext uri="{FF2B5EF4-FFF2-40B4-BE49-F238E27FC236}">
                <a16:creationId xmlns:a16="http://schemas.microsoft.com/office/drawing/2014/main" id="{F240D913-4E0B-CA97-4B46-3B92AD9E619D}"/>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F965E1-1A8D-408D-B6CC-C8DC12FC1A6F}" type="datetime1">
              <a:rPr lang="en-US" smtClean="0"/>
              <a:t>3/27/2026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Slide Number Placeholder 5">
            <a:extLst>
              <a:ext uri="{FF2B5EF4-FFF2-40B4-BE49-F238E27FC236}">
                <a16:creationId xmlns:a16="http://schemas.microsoft.com/office/drawing/2014/main" id="{4F958E8F-96C9-0807-0AC5-76204A98F8A8}"/>
              </a:ext>
            </a:extLst>
          </p:cNvPr>
          <p:cNvSpPr txBox="1">
            <a:spLocks/>
          </p:cNvSpPr>
          <p:nvPr userDrawn="1"/>
        </p:nvSpPr>
        <p:spPr bwMode="gray">
          <a:xfrm>
            <a:off x="262932" y="190809"/>
            <a:ext cx="779767" cy="365125"/>
          </a:xfrm>
          <a:prstGeom prst="rect">
            <a:avLst/>
          </a:prstGeom>
        </p:spPr>
        <p:txBody>
          <a:bodyPr vert="horz" lIns="91440" tIns="45720" rIns="91440" bIns="45720" rtlCol="0" anchor="ctr"/>
          <a:lstStyle>
            <a:defPPr>
              <a:defRPr lang="en-US"/>
            </a:defPPr>
            <a:lvl1pPr marL="0" algn="r" defTabSz="457200" rtl="0" eaLnBrk="1" latinLnBrk="0" hangingPunct="1">
              <a:defRPr sz="2000" kern="1200">
                <a:solidFill>
                  <a:srgbClr val="FE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mtClean="0">
                <a:solidFill>
                  <a:schemeClr val="tx1"/>
                </a:solidFill>
              </a:rPr>
              <a:pPr/>
              <a:t>‹#›</a:t>
            </a:fld>
            <a:endParaRPr lang="en-US" dirty="0">
              <a:solidFill>
                <a:schemeClr val="tx1"/>
              </a:solidFill>
            </a:endParaRPr>
          </a:p>
        </p:txBody>
      </p:sp>
      <p:sp>
        <p:nvSpPr>
          <p:cNvPr id="7" name="Textfeld 5">
            <a:extLst>
              <a:ext uri="{FF2B5EF4-FFF2-40B4-BE49-F238E27FC236}">
                <a16:creationId xmlns:a16="http://schemas.microsoft.com/office/drawing/2014/main" id="{F1BF4255-075B-C595-EC9D-88CEE73BA531}"/>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2B250E5-032E-4691-AC18-6A54394EFB2C}"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8" name="Slide Number Placeholder 5">
            <a:extLst>
              <a:ext uri="{FF2B5EF4-FFF2-40B4-BE49-F238E27FC236}">
                <a16:creationId xmlns:a16="http://schemas.microsoft.com/office/drawing/2014/main" id="{B9D1F13B-E44B-8312-2223-25EE015A27C0}"/>
              </a:ext>
            </a:extLst>
          </p:cNvPr>
          <p:cNvSpPr txBox="1">
            <a:spLocks/>
          </p:cNvSpPr>
          <p:nvPr userDrawn="1"/>
        </p:nvSpPr>
        <p:spPr bwMode="gray">
          <a:xfrm>
            <a:off x="262932" y="190809"/>
            <a:ext cx="779767" cy="365125"/>
          </a:xfrm>
          <a:prstGeom prst="rect">
            <a:avLst/>
          </a:prstGeom>
        </p:spPr>
        <p:txBody>
          <a:bodyPr vert="horz" lIns="91440" tIns="45720" rIns="91440" bIns="45720" rtlCol="0" anchor="ctr"/>
          <a:lstStyle>
            <a:defPPr>
              <a:defRPr lang="en-US"/>
            </a:defPPr>
            <a:lvl1pPr marL="0" algn="r" defTabSz="457200" rtl="0" eaLnBrk="1" latinLnBrk="0" hangingPunct="1">
              <a:defRPr sz="2000" kern="1200">
                <a:solidFill>
                  <a:srgbClr val="FE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mtClean="0">
                <a:solidFill>
                  <a:schemeClr val="tx1"/>
                </a:solidFill>
              </a:rPr>
              <a:pPr/>
              <a:t>‹#›</a:t>
            </a:fld>
            <a:endParaRPr lang="en-US" dirty="0">
              <a:solidFill>
                <a:schemeClr val="tx1"/>
              </a:solidFill>
            </a:endParaRPr>
          </a:p>
        </p:txBody>
      </p:sp>
      <p:sp>
        <p:nvSpPr>
          <p:cNvPr id="7" name="Textfeld 5">
            <a:extLst>
              <a:ext uri="{FF2B5EF4-FFF2-40B4-BE49-F238E27FC236}">
                <a16:creationId xmlns:a16="http://schemas.microsoft.com/office/drawing/2014/main" id="{D6A8FE0C-AEE4-EC17-8501-2FB5A336281D}"/>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0DFC151-7F1F-4331-A92F-5D4F0BF686C9}"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8" name="Slide Number Placeholder 5">
            <a:extLst>
              <a:ext uri="{FF2B5EF4-FFF2-40B4-BE49-F238E27FC236}">
                <a16:creationId xmlns:a16="http://schemas.microsoft.com/office/drawing/2014/main" id="{43D86988-5DBD-3D51-181B-C35500222A04}"/>
              </a:ext>
            </a:extLst>
          </p:cNvPr>
          <p:cNvSpPr txBox="1">
            <a:spLocks/>
          </p:cNvSpPr>
          <p:nvPr userDrawn="1"/>
        </p:nvSpPr>
        <p:spPr bwMode="gray">
          <a:xfrm>
            <a:off x="262932" y="190809"/>
            <a:ext cx="779767" cy="365125"/>
          </a:xfrm>
          <a:prstGeom prst="rect">
            <a:avLst/>
          </a:prstGeom>
        </p:spPr>
        <p:txBody>
          <a:bodyPr vert="horz" lIns="91440" tIns="45720" rIns="91440" bIns="45720" rtlCol="0" anchor="ctr"/>
          <a:lstStyle>
            <a:defPPr>
              <a:defRPr lang="en-US"/>
            </a:defPPr>
            <a:lvl1pPr marL="0" algn="r" defTabSz="457200" rtl="0" eaLnBrk="1" latinLnBrk="0" hangingPunct="1">
              <a:defRPr sz="2000" kern="1200">
                <a:solidFill>
                  <a:srgbClr val="FE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mtClean="0">
                <a:solidFill>
                  <a:schemeClr val="tx1"/>
                </a:solidFill>
              </a:rPr>
              <a:pPr/>
              <a:t>‹#›</a:t>
            </a:fld>
            <a:endParaRPr lang="en-US" dirty="0">
              <a:solidFill>
                <a:schemeClr val="tx1"/>
              </a:solidFill>
            </a:endParaRPr>
          </a:p>
        </p:txBody>
      </p:sp>
      <p:sp>
        <p:nvSpPr>
          <p:cNvPr id="7" name="Textfeld 5">
            <a:extLst>
              <a:ext uri="{FF2B5EF4-FFF2-40B4-BE49-F238E27FC236}">
                <a16:creationId xmlns:a16="http://schemas.microsoft.com/office/drawing/2014/main" id="{C14B128B-6C73-AD3A-B124-F4805348BF43}"/>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3</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8EA9D83-6598-43D3-83DC-ECF858054E2B}" type="datetime1">
              <a:rPr lang="en-US" smtClean="0"/>
              <a:t>3/27/2026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hyperlink" Target="http://profiles.mu.ac.ke/fnyamwala"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9254444" cy="2262781"/>
          </a:xfrm>
        </p:spPr>
        <p:txBody>
          <a:bodyPr>
            <a:normAutofit/>
          </a:bodyPr>
          <a:lstStyle/>
          <a:p>
            <a:r>
              <a:rPr lang="en-US" b="1" dirty="0"/>
              <a:t>Model 3</a:t>
            </a:r>
            <a:br>
              <a:rPr lang="en-US" dirty="0"/>
            </a:br>
            <a:r>
              <a:rPr lang="en-US" dirty="0"/>
              <a:t>Feasible PhD Project</a:t>
            </a:r>
          </a:p>
        </p:txBody>
      </p:sp>
      <p:pic>
        <p:nvPicPr>
          <p:cNvPr id="3" name="Grafik 2">
            <a:extLst>
              <a:ext uri="{FF2B5EF4-FFF2-40B4-BE49-F238E27FC236}">
                <a16:creationId xmlns:a16="http://schemas.microsoft.com/office/drawing/2014/main" id="{236E364C-8253-803D-B9A5-ECAC403CEB95}"/>
              </a:ext>
            </a:extLst>
          </p:cNvPr>
          <p:cNvPicPr>
            <a:picLocks noChangeAspect="1"/>
          </p:cNvPicPr>
          <p:nvPr/>
        </p:nvPicPr>
        <p:blipFill>
          <a:blip r:embed="rId3"/>
          <a:stretch>
            <a:fillRect/>
          </a:stretch>
        </p:blipFill>
        <p:spPr>
          <a:xfrm>
            <a:off x="10765274" y="6263951"/>
            <a:ext cx="1426725" cy="594049"/>
          </a:xfrm>
          <a:prstGeom prst="rect">
            <a:avLst/>
          </a:prstGeom>
        </p:spPr>
      </p:pic>
      <p:sp>
        <p:nvSpPr>
          <p:cNvPr id="4" name="Textfeld 3">
            <a:extLst>
              <a:ext uri="{FF2B5EF4-FFF2-40B4-BE49-F238E27FC236}">
                <a16:creationId xmlns:a16="http://schemas.microsoft.com/office/drawing/2014/main" id="{435DD0B9-706B-57AB-4265-B2BF4D90DAD0}"/>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5" name="Grafik 4">
            <a:extLst>
              <a:ext uri="{FF2B5EF4-FFF2-40B4-BE49-F238E27FC236}">
                <a16:creationId xmlns:a16="http://schemas.microsoft.com/office/drawing/2014/main" id="{8B56FAB4-D9AF-52E0-C3A8-22265986AD94}"/>
              </a:ext>
            </a:extLst>
          </p:cNvPr>
          <p:cNvPicPr>
            <a:picLocks noChangeAspect="1"/>
          </p:cNvPicPr>
          <p:nvPr/>
        </p:nvPicPr>
        <p:blipFill>
          <a:blip r:embed="rId4"/>
          <a:stretch>
            <a:fillRect/>
          </a:stretch>
        </p:blipFill>
        <p:spPr>
          <a:xfrm>
            <a:off x="2832400" y="6270032"/>
            <a:ext cx="1227411" cy="429442"/>
          </a:xfrm>
          <a:prstGeom prst="rect">
            <a:avLst/>
          </a:prstGeom>
        </p:spPr>
      </p:pic>
      <p:sp>
        <p:nvSpPr>
          <p:cNvPr id="6" name="Foliennummernplatzhalter 5">
            <a:extLst>
              <a:ext uri="{FF2B5EF4-FFF2-40B4-BE49-F238E27FC236}">
                <a16:creationId xmlns:a16="http://schemas.microsoft.com/office/drawing/2014/main" id="{CD6C8504-40F4-DD1B-4059-3A3F9AC819B2}"/>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7" name="TextBox 6">
            <a:extLst>
              <a:ext uri="{FF2B5EF4-FFF2-40B4-BE49-F238E27FC236}">
                <a16:creationId xmlns:a16="http://schemas.microsoft.com/office/drawing/2014/main" id="{FD6CD772-7D47-08C5-13AA-9E1F22F5FEB4}"/>
              </a:ext>
            </a:extLst>
          </p:cNvPr>
          <p:cNvSpPr txBox="1"/>
          <p:nvPr/>
        </p:nvSpPr>
        <p:spPr>
          <a:xfrm>
            <a:off x="232078" y="6253197"/>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12E0C-9026-21CA-BE47-BE11D2F5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C62533-1136-8CD1-B3DE-6F2241AADE3C}"/>
              </a:ext>
            </a:extLst>
          </p:cNvPr>
          <p:cNvSpPr>
            <a:spLocks noGrp="1"/>
          </p:cNvSpPr>
          <p:nvPr>
            <p:ph type="title"/>
          </p:nvPr>
        </p:nvSpPr>
        <p:spPr>
          <a:xfrm>
            <a:off x="2304750" y="512462"/>
            <a:ext cx="8911687" cy="1280890"/>
          </a:xfrm>
        </p:spPr>
        <p:txBody>
          <a:bodyPr>
            <a:normAutofit fontScale="90000"/>
          </a:bodyPr>
          <a:lstStyle/>
          <a:p>
            <a:pPr eaLnBrk="1" hangingPunct="1">
              <a:defRPr/>
            </a:pPr>
            <a:r>
              <a:rPr lang="en-US" dirty="0">
                <a:solidFill>
                  <a:srgbClr val="A53010"/>
                </a:solidFill>
              </a:rPr>
              <a:t>What can supervisors do to cultivate early writing confidence in PhD students</a:t>
            </a:r>
          </a:p>
        </p:txBody>
      </p:sp>
      <p:sp>
        <p:nvSpPr>
          <p:cNvPr id="15363" name="Content Placeholder 2">
            <a:extLst>
              <a:ext uri="{FF2B5EF4-FFF2-40B4-BE49-F238E27FC236}">
                <a16:creationId xmlns:a16="http://schemas.microsoft.com/office/drawing/2014/main" id="{C2CD846B-EA26-BB9F-A061-C49F9FB9E890}"/>
              </a:ext>
            </a:extLst>
          </p:cNvPr>
          <p:cNvSpPr>
            <a:spLocks noGrp="1"/>
          </p:cNvSpPr>
          <p:nvPr>
            <p:ph idx="1"/>
          </p:nvPr>
        </p:nvSpPr>
        <p:spPr>
          <a:xfrm>
            <a:off x="2304750" y="1809583"/>
            <a:ext cx="9881022" cy="5048417"/>
          </a:xfrm>
        </p:spPr>
        <p:txBody>
          <a:bodyPr>
            <a:normAutofit lnSpcReduction="10000"/>
          </a:bodyPr>
          <a:lstStyle/>
          <a:p>
            <a:r>
              <a:rPr lang="en-US" sz="2000" dirty="0"/>
              <a:t>Split into small groups (3-4 people) + Take your notes on a flipchart</a:t>
            </a:r>
          </a:p>
          <a:p>
            <a:r>
              <a:rPr lang="en-US" sz="2200" dirty="0"/>
              <a:t>Question to consider</a:t>
            </a:r>
            <a:r>
              <a:rPr lang="en-US" sz="2400" dirty="0"/>
              <a:t>: </a:t>
            </a:r>
          </a:p>
          <a:p>
            <a:pPr lvl="1"/>
            <a:r>
              <a:rPr lang="en-US" sz="2200" b="1" dirty="0"/>
              <a:t>What specific actions can supervisors take early on of a PhD student's journey to encourage effective writing and a positive attitude towards it?</a:t>
            </a:r>
          </a:p>
          <a:p>
            <a:pPr lvl="2"/>
            <a:r>
              <a:rPr lang="en-US" sz="2000" dirty="0"/>
              <a:t>How can we integrate writing into early research planning and supervision routines?</a:t>
            </a:r>
          </a:p>
          <a:p>
            <a:pPr lvl="2"/>
            <a:r>
              <a:rPr lang="en-US" sz="2000" dirty="0"/>
              <a:t>How can we provide constructive feedback that fosters a growth mindset?</a:t>
            </a:r>
          </a:p>
          <a:p>
            <a:pPr lvl="2"/>
            <a:r>
              <a:rPr lang="en-US" sz="2000" dirty="0"/>
              <a:t>How can we model effective writing practices?</a:t>
            </a:r>
          </a:p>
          <a:p>
            <a:pPr lvl="2"/>
            <a:r>
              <a:rPr lang="en-US" sz="2000" dirty="0"/>
              <a:t>How can we create a supportive writing community among students?</a:t>
            </a:r>
          </a:p>
          <a:p>
            <a:r>
              <a:rPr lang="en-US" sz="2000" dirty="0"/>
              <a:t>After 10 minutes, each group share to the plenary which practical strategies for supervisors have been identified to foster writing skills.</a:t>
            </a:r>
          </a:p>
          <a:p>
            <a:pPr lvl="2"/>
            <a:endParaRPr lang="en-US" sz="1600" dirty="0"/>
          </a:p>
          <a:p>
            <a:endParaRPr lang="en-US" sz="2400" b="1" dirty="0"/>
          </a:p>
          <a:p>
            <a:pPr marL="128588" lvl="1" indent="0">
              <a:buClr>
                <a:srgbClr val="1CADE4"/>
              </a:buClr>
              <a:buNone/>
              <a:defRPr/>
            </a:pPr>
            <a:endParaRPr lang="en-GB" altLang="de-DE" sz="2000" dirty="0">
              <a:solidFill>
                <a:srgbClr val="242B64"/>
              </a:solidFill>
              <a:latin typeface="Calibri Light" panose="020F0302020204030204" pitchFamily="34" charset="0"/>
            </a:endParaRPr>
          </a:p>
          <a:p>
            <a:pPr lvl="1" eaLnBrk="1" hangingPunct="1">
              <a:buClr>
                <a:srgbClr val="1CADE4"/>
              </a:buClr>
              <a:defRPr/>
            </a:pPr>
            <a:endParaRPr lang="en-US" altLang="de-DE" sz="2000" dirty="0">
              <a:solidFill>
                <a:srgbClr val="242B64"/>
              </a:solidFill>
              <a:latin typeface="Calibri Light" panose="020F0302020204030204" pitchFamily="34" charset="0"/>
            </a:endParaRPr>
          </a:p>
        </p:txBody>
      </p:sp>
      <p:pic>
        <p:nvPicPr>
          <p:cNvPr id="4" name="Grafik 3" descr="Sanduhr 30% mit einfarbiger Füllung">
            <a:extLst>
              <a:ext uri="{FF2B5EF4-FFF2-40B4-BE49-F238E27FC236}">
                <a16:creationId xmlns:a16="http://schemas.microsoft.com/office/drawing/2014/main" id="{852B6BB8-5028-2535-D08F-2D5A30FCA8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019" y="1413794"/>
            <a:ext cx="662609" cy="662609"/>
          </a:xfrm>
          <a:prstGeom prst="rect">
            <a:avLst/>
          </a:prstGeom>
        </p:spPr>
      </p:pic>
      <p:sp>
        <p:nvSpPr>
          <p:cNvPr id="7" name="Textfeld 6">
            <a:extLst>
              <a:ext uri="{FF2B5EF4-FFF2-40B4-BE49-F238E27FC236}">
                <a16:creationId xmlns:a16="http://schemas.microsoft.com/office/drawing/2014/main" id="{DFE52559-D5B1-ECBD-D408-7A197C41D27F}"/>
              </a:ext>
            </a:extLst>
          </p:cNvPr>
          <p:cNvSpPr txBox="1"/>
          <p:nvPr/>
        </p:nvSpPr>
        <p:spPr>
          <a:xfrm>
            <a:off x="860964" y="1727891"/>
            <a:ext cx="918841" cy="369332"/>
          </a:xfrm>
          <a:prstGeom prst="rect">
            <a:avLst/>
          </a:prstGeom>
          <a:noFill/>
        </p:spPr>
        <p:txBody>
          <a:bodyPr wrap="none" rtlCol="0">
            <a:spAutoFit/>
          </a:bodyPr>
          <a:lstStyle/>
          <a:p>
            <a:r>
              <a:rPr lang="de-AT" b="1" dirty="0"/>
              <a:t>15 min</a:t>
            </a:r>
          </a:p>
        </p:txBody>
      </p:sp>
      <p:sp>
        <p:nvSpPr>
          <p:cNvPr id="8" name="Foliennummernplatzhalter 7">
            <a:extLst>
              <a:ext uri="{FF2B5EF4-FFF2-40B4-BE49-F238E27FC236}">
                <a16:creationId xmlns:a16="http://schemas.microsoft.com/office/drawing/2014/main" id="{4482C2AA-CF9E-9B6C-0524-F48A8358EEC5}"/>
              </a:ext>
            </a:extLst>
          </p:cNvPr>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3" name="Grafik 2" descr="Besprechung mit einfarbiger Füllung">
            <a:extLst>
              <a:ext uri="{FF2B5EF4-FFF2-40B4-BE49-F238E27FC236}">
                <a16:creationId xmlns:a16="http://schemas.microsoft.com/office/drawing/2014/main" id="{21795270-19B4-0FE4-782D-5F27BB54C11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1428" y="2672207"/>
            <a:ext cx="914400" cy="914400"/>
          </a:xfrm>
          <a:prstGeom prst="rect">
            <a:avLst/>
          </a:prstGeom>
        </p:spPr>
      </p:pic>
    </p:spTree>
    <p:extLst>
      <p:ext uri="{BB962C8B-B14F-4D97-AF65-F5344CB8AC3E}">
        <p14:creationId xmlns:p14="http://schemas.microsoft.com/office/powerpoint/2010/main" val="1296802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4C76F-B493-FA48-07DF-14CCD91719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2D6135-FF13-E0B8-BD49-BC34A385B890}"/>
              </a:ext>
            </a:extLst>
          </p:cNvPr>
          <p:cNvSpPr>
            <a:spLocks noGrp="1"/>
          </p:cNvSpPr>
          <p:nvPr>
            <p:ph type="title"/>
          </p:nvPr>
        </p:nvSpPr>
        <p:spPr>
          <a:xfrm>
            <a:off x="2592925" y="624109"/>
            <a:ext cx="8848411" cy="1019159"/>
          </a:xfrm>
        </p:spPr>
        <p:txBody>
          <a:bodyPr>
            <a:normAutofit fontScale="90000"/>
          </a:bodyPr>
          <a:lstStyle/>
          <a:p>
            <a:pPr eaLnBrk="1" hangingPunct="1">
              <a:defRPr/>
            </a:pPr>
            <a:r>
              <a:rPr lang="en-US" dirty="0"/>
              <a:t>Some possible </a:t>
            </a:r>
            <a:r>
              <a:rPr lang="en-US" dirty="0">
                <a:solidFill>
                  <a:srgbClr val="A53010"/>
                </a:solidFill>
              </a:rPr>
              <a:t>practices</a:t>
            </a:r>
            <a:br>
              <a:rPr lang="en-US" dirty="0"/>
            </a:br>
            <a:endParaRPr lang="en-US" dirty="0"/>
          </a:p>
        </p:txBody>
      </p:sp>
      <p:sp>
        <p:nvSpPr>
          <p:cNvPr id="15363" name="Content Placeholder 2">
            <a:extLst>
              <a:ext uri="{FF2B5EF4-FFF2-40B4-BE49-F238E27FC236}">
                <a16:creationId xmlns:a16="http://schemas.microsoft.com/office/drawing/2014/main" id="{55E4705A-E9DD-070B-3EAB-D68DF3D550CC}"/>
              </a:ext>
            </a:extLst>
          </p:cNvPr>
          <p:cNvSpPr>
            <a:spLocks noGrp="1"/>
          </p:cNvSpPr>
          <p:nvPr>
            <p:ph idx="1"/>
          </p:nvPr>
        </p:nvSpPr>
        <p:spPr>
          <a:xfrm>
            <a:off x="2329542" y="1643268"/>
            <a:ext cx="9476975" cy="5080261"/>
          </a:xfrm>
        </p:spPr>
        <p:txBody>
          <a:bodyPr>
            <a:noAutofit/>
          </a:bodyPr>
          <a:lstStyle/>
          <a:p>
            <a:pPr marL="360000" lvl="1" indent="-360000">
              <a:spcBef>
                <a:spcPts val="600"/>
              </a:spcBef>
              <a:buClr>
                <a:srgbClr val="A53010"/>
              </a:buClr>
              <a:defRPr/>
            </a:pPr>
            <a:r>
              <a:rPr lang="en-US" sz="2400" dirty="0"/>
              <a:t>Ask students to write short summaries, concept maps, or outlines of their initial thoughts, instead of just discussing ideas, </a:t>
            </a:r>
          </a:p>
          <a:p>
            <a:pPr marL="360000" lvl="1" indent="-360000">
              <a:spcBef>
                <a:spcPts val="600"/>
              </a:spcBef>
              <a:buClr>
                <a:srgbClr val="A53010"/>
              </a:buClr>
              <a:defRPr/>
            </a:pPr>
            <a:r>
              <a:rPr lang="en-GB" sz="2400" dirty="0"/>
              <a:t>Provide feedback in the form of comments instead of correcting texts</a:t>
            </a:r>
          </a:p>
          <a:p>
            <a:pPr marL="360000" lvl="1" indent="-360000">
              <a:spcBef>
                <a:spcPts val="600"/>
              </a:spcBef>
              <a:buClr>
                <a:srgbClr val="A53010"/>
              </a:buClr>
              <a:defRPr/>
            </a:pPr>
            <a:r>
              <a:rPr lang="en-GB" sz="2400" dirty="0"/>
              <a:t>Ask them to write minutes of meetings in prose form, not just bullet points</a:t>
            </a:r>
          </a:p>
          <a:p>
            <a:pPr marL="360000" lvl="1" indent="-360000">
              <a:spcBef>
                <a:spcPts val="600"/>
              </a:spcBef>
              <a:buClr>
                <a:srgbClr val="A53010"/>
              </a:buClr>
              <a:defRPr/>
            </a:pPr>
            <a:r>
              <a:rPr lang="en-GB" sz="2400" dirty="0"/>
              <a:t>Encourage them to keep a research diary</a:t>
            </a:r>
          </a:p>
          <a:p>
            <a:pPr marL="360000" lvl="1" indent="-360000">
              <a:spcBef>
                <a:spcPts val="600"/>
              </a:spcBef>
              <a:buClr>
                <a:srgbClr val="A53010"/>
              </a:buClr>
              <a:defRPr/>
            </a:pPr>
            <a:r>
              <a:rPr lang="en-GB" sz="2400" dirty="0"/>
              <a:t>Provide them with good and bad examples and discuss why</a:t>
            </a:r>
          </a:p>
          <a:p>
            <a:pPr marL="360000" lvl="1" indent="-360000">
              <a:spcBef>
                <a:spcPts val="600"/>
              </a:spcBef>
              <a:buClr>
                <a:srgbClr val="A53010"/>
              </a:buClr>
              <a:defRPr/>
            </a:pPr>
            <a:r>
              <a:rPr lang="en-GB" sz="2400" dirty="0"/>
              <a:t>Foster a peer culture to exchange drafts</a:t>
            </a:r>
          </a:p>
          <a:p>
            <a:pPr marL="360000" lvl="1" indent="-360000">
              <a:spcBef>
                <a:spcPts val="600"/>
              </a:spcBef>
              <a:buClr>
                <a:srgbClr val="A53010"/>
              </a:buClr>
              <a:defRPr/>
            </a:pPr>
            <a:r>
              <a:rPr lang="en-GB" sz="2400" dirty="0"/>
              <a:t>When they read paper, ask them to summarize them in their own word</a:t>
            </a:r>
            <a:endParaRPr lang="en-US" sz="2400" dirty="0"/>
          </a:p>
          <a:p>
            <a:pPr lvl="1">
              <a:buClr>
                <a:srgbClr val="1CADE4"/>
              </a:buClr>
              <a:defRPr/>
            </a:pPr>
            <a:endParaRPr lang="en-GB" altLang="de-DE" sz="2400" dirty="0">
              <a:solidFill>
                <a:srgbClr val="242B64"/>
              </a:solidFill>
              <a:latin typeface="Calibri Light" panose="020F0302020204030204" pitchFamily="34" charset="0"/>
            </a:endParaRPr>
          </a:p>
          <a:p>
            <a:pPr lvl="1" eaLnBrk="1" hangingPunct="1">
              <a:buClr>
                <a:srgbClr val="1CADE4"/>
              </a:buClr>
              <a:defRPr/>
            </a:pPr>
            <a:endParaRPr lang="en-US" altLang="de-DE" sz="2400" dirty="0">
              <a:solidFill>
                <a:srgbClr val="242B64"/>
              </a:solidFill>
              <a:latin typeface="Calibri Light" panose="020F0302020204030204" pitchFamily="34" charset="0"/>
            </a:endParaRPr>
          </a:p>
        </p:txBody>
      </p:sp>
      <p:sp>
        <p:nvSpPr>
          <p:cNvPr id="3" name="Foliennummernplatzhalter 2">
            <a:extLst>
              <a:ext uri="{FF2B5EF4-FFF2-40B4-BE49-F238E27FC236}">
                <a16:creationId xmlns:a16="http://schemas.microsoft.com/office/drawing/2014/main" id="{918962F6-EC6D-F701-92CE-1446B29D2D87}"/>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1927930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5FA8F-2499-E369-4E91-4AA6C862CB86}"/>
              </a:ext>
            </a:extLst>
          </p:cNvPr>
          <p:cNvSpPr>
            <a:spLocks noGrp="1"/>
          </p:cNvSpPr>
          <p:nvPr>
            <p:ph type="title"/>
          </p:nvPr>
        </p:nvSpPr>
        <p:spPr>
          <a:xfrm>
            <a:off x="2467429" y="329899"/>
            <a:ext cx="8730342" cy="1280890"/>
          </a:xfrm>
        </p:spPr>
        <p:txBody>
          <a:bodyPr vert="horz" lIns="91440" tIns="45720" rIns="91440" bIns="45720" rtlCol="0" anchor="t">
            <a:normAutofit fontScale="90000"/>
          </a:bodyPr>
          <a:lstStyle/>
          <a:p>
            <a:r>
              <a:rPr lang="en-US" dirty="0"/>
              <a:t>Helping PhD Students in developing a Research Proposal</a:t>
            </a:r>
            <a:br>
              <a:rPr lang="en-US" dirty="0"/>
            </a:br>
            <a:endParaRPr lang="en-US" dirty="0"/>
          </a:p>
        </p:txBody>
      </p:sp>
      <p:sp>
        <p:nvSpPr>
          <p:cNvPr id="19459" name="Content Placeholder 2">
            <a:extLst>
              <a:ext uri="{FF2B5EF4-FFF2-40B4-BE49-F238E27FC236}">
                <a16:creationId xmlns:a16="http://schemas.microsoft.com/office/drawing/2014/main" id="{6599A10F-4024-B631-ED81-BBD63912B2A3}"/>
              </a:ext>
            </a:extLst>
          </p:cNvPr>
          <p:cNvSpPr>
            <a:spLocks noGrp="1"/>
          </p:cNvSpPr>
          <p:nvPr>
            <p:ph idx="1"/>
          </p:nvPr>
        </p:nvSpPr>
        <p:spPr>
          <a:xfrm>
            <a:off x="2336304" y="1610789"/>
            <a:ext cx="9855696" cy="5100992"/>
          </a:xfrm>
        </p:spPr>
        <p:txBody>
          <a:bodyPr>
            <a:noAutofit/>
          </a:bodyPr>
          <a:lstStyle/>
          <a:p>
            <a:pPr marL="128588" lvl="1" indent="0">
              <a:buClr>
                <a:srgbClr val="1CADE4"/>
              </a:buClr>
              <a:buNone/>
              <a:defRPr/>
            </a:pPr>
            <a:r>
              <a:rPr lang="en-US" sz="2400" dirty="0"/>
              <a:t>Supervisor can use this checklist for PhD Students for developing a Research Proposal</a:t>
            </a:r>
            <a:endParaRPr lang="en-US" sz="2200" b="1" dirty="0">
              <a:latin typeface="Century Gothic (Textkörper)"/>
            </a:endParaRPr>
          </a:p>
          <a:p>
            <a:pPr marL="128588" lvl="1" eaLnBrk="1" hangingPunct="1">
              <a:buClr>
                <a:srgbClr val="1CADE4"/>
              </a:buClr>
              <a:buFont typeface="Wingdings 3" panose="05040102010807070707" pitchFamily="18" charset="2"/>
              <a:buNone/>
              <a:defRPr/>
            </a:pPr>
            <a:r>
              <a:rPr lang="en-US" sz="2200" b="1" dirty="0">
                <a:latin typeface="Century Gothic (Textkörper)"/>
              </a:rPr>
              <a:t>Formulating Research Questions</a:t>
            </a:r>
          </a:p>
          <a:p>
            <a:pPr lvl="1" eaLnBrk="1" hangingPunct="1">
              <a:buClr>
                <a:srgbClr val="A53010"/>
              </a:buClr>
              <a:defRPr/>
            </a:pPr>
            <a:r>
              <a:rPr lang="en-US" sz="2200" dirty="0">
                <a:latin typeface="Century Gothic (Textkörper)"/>
              </a:rPr>
              <a:t>Go back to the reading map and critically think of the problem. </a:t>
            </a:r>
          </a:p>
          <a:p>
            <a:pPr lvl="1" eaLnBrk="1" hangingPunct="1">
              <a:buClr>
                <a:srgbClr val="A53010"/>
              </a:buClr>
              <a:defRPr/>
            </a:pPr>
            <a:r>
              <a:rPr lang="en-GB" sz="2200" dirty="0">
                <a:latin typeface="Century Gothic (Textkörper)"/>
              </a:rPr>
              <a:t>Put the research topic at the centre, add the attributes/factors around the topic, check the interconnectivity of the factors. </a:t>
            </a:r>
            <a:endParaRPr lang="en-US" sz="2200" dirty="0">
              <a:latin typeface="Century Gothic (Textkörper)"/>
            </a:endParaRPr>
          </a:p>
          <a:p>
            <a:pPr lvl="1" eaLnBrk="1" hangingPunct="1">
              <a:buClr>
                <a:srgbClr val="A53010"/>
              </a:buClr>
              <a:defRPr/>
            </a:pPr>
            <a:r>
              <a:rPr lang="en-US" sz="2200" dirty="0">
                <a:latin typeface="Century Gothic (Textkörper)"/>
              </a:rPr>
              <a:t>Craft specific, researchable questions that align with the project’s scope and aims, balancing ambition with practical feasibility. </a:t>
            </a:r>
          </a:p>
          <a:p>
            <a:pPr lvl="1" eaLnBrk="1" hangingPunct="1">
              <a:buClr>
                <a:srgbClr val="A53010"/>
              </a:buClr>
              <a:defRPr/>
            </a:pPr>
            <a:r>
              <a:rPr lang="en-US" sz="2200" dirty="0">
                <a:latin typeface="Century Gothic (Textkörper)"/>
              </a:rPr>
              <a:t>In the road map you have thought about your “sound” either methodological  contribution or topic in your area. </a:t>
            </a:r>
          </a:p>
          <a:p>
            <a:pPr lvl="1" eaLnBrk="1" hangingPunct="1">
              <a:buClr>
                <a:srgbClr val="A53010"/>
              </a:buClr>
              <a:defRPr/>
            </a:pPr>
            <a:r>
              <a:rPr lang="en-GB" sz="2200" dirty="0">
                <a:latin typeface="Century Gothic (Textkörper)"/>
              </a:rPr>
              <a:t>Formulate research questions to contribute knowledge gap in either of the two or both</a:t>
            </a:r>
            <a:endParaRPr lang="en-US" sz="2200" dirty="0">
              <a:latin typeface="Century Gothic (Textkörper)"/>
            </a:endParaRPr>
          </a:p>
        </p:txBody>
      </p:sp>
      <p:sp>
        <p:nvSpPr>
          <p:cNvPr id="3" name="Foliennummernplatzhalter 2">
            <a:extLst>
              <a:ext uri="{FF2B5EF4-FFF2-40B4-BE49-F238E27FC236}">
                <a16:creationId xmlns:a16="http://schemas.microsoft.com/office/drawing/2014/main" id="{F11E325B-43A8-E61A-CC49-CDCD825A826E}"/>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8E32F-A40B-1BA4-80D0-DFF9F913E7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5F2B61-F81D-5693-C265-B5824BD59F51}"/>
              </a:ext>
            </a:extLst>
          </p:cNvPr>
          <p:cNvSpPr>
            <a:spLocks noGrp="1"/>
          </p:cNvSpPr>
          <p:nvPr>
            <p:ph type="title"/>
          </p:nvPr>
        </p:nvSpPr>
        <p:spPr>
          <a:xfrm>
            <a:off x="2467429" y="329899"/>
            <a:ext cx="8730342" cy="1280890"/>
          </a:xfrm>
        </p:spPr>
        <p:txBody>
          <a:bodyPr vert="horz" lIns="91440" tIns="45720" rIns="91440" bIns="45720" rtlCol="0" anchor="t">
            <a:normAutofit fontScale="90000"/>
          </a:bodyPr>
          <a:lstStyle/>
          <a:p>
            <a:r>
              <a:rPr lang="en-US" dirty="0"/>
              <a:t>Helping PhD Students in developing a Research Proposal</a:t>
            </a:r>
            <a:br>
              <a:rPr lang="en-US" dirty="0"/>
            </a:br>
            <a:endParaRPr lang="en-US" dirty="0"/>
          </a:p>
        </p:txBody>
      </p:sp>
      <p:sp>
        <p:nvSpPr>
          <p:cNvPr id="19459" name="Content Placeholder 2">
            <a:extLst>
              <a:ext uri="{FF2B5EF4-FFF2-40B4-BE49-F238E27FC236}">
                <a16:creationId xmlns:a16="http://schemas.microsoft.com/office/drawing/2014/main" id="{4FD2422F-4ECE-2B43-058C-85B6217097FA}"/>
              </a:ext>
            </a:extLst>
          </p:cNvPr>
          <p:cNvSpPr>
            <a:spLocks noGrp="1"/>
          </p:cNvSpPr>
          <p:nvPr>
            <p:ph idx="1"/>
          </p:nvPr>
        </p:nvSpPr>
        <p:spPr>
          <a:xfrm>
            <a:off x="2336304" y="1610789"/>
            <a:ext cx="9855696" cy="5100992"/>
          </a:xfrm>
        </p:spPr>
        <p:txBody>
          <a:bodyPr>
            <a:noAutofit/>
          </a:bodyPr>
          <a:lstStyle/>
          <a:p>
            <a:pPr marL="128588" lvl="1" eaLnBrk="1" hangingPunct="1">
              <a:buClr>
                <a:srgbClr val="1CADE4"/>
              </a:buClr>
              <a:buFont typeface="Wingdings 3" panose="05040102010807070707" pitchFamily="18" charset="2"/>
              <a:buNone/>
              <a:defRPr/>
            </a:pPr>
            <a:r>
              <a:rPr lang="en-US" sz="2400" b="1" dirty="0">
                <a:latin typeface="Century Gothic (Textkörper)"/>
              </a:rPr>
              <a:t>Outlining Methodology</a:t>
            </a:r>
          </a:p>
          <a:p>
            <a:pPr lvl="1" eaLnBrk="1" hangingPunct="1">
              <a:buClr>
                <a:srgbClr val="A53010"/>
              </a:buClr>
              <a:defRPr/>
            </a:pPr>
            <a:r>
              <a:rPr lang="en-US" sz="2400" dirty="0">
                <a:latin typeface="Century Gothic (Textkörper)"/>
              </a:rPr>
              <a:t>Selecting methods that support the research objectives and are feasible given time and resource constraints.</a:t>
            </a:r>
          </a:p>
          <a:p>
            <a:pPr lvl="1" eaLnBrk="1" hangingPunct="1">
              <a:buClr>
                <a:srgbClr val="A53010"/>
              </a:buClr>
              <a:defRPr/>
            </a:pPr>
            <a:r>
              <a:rPr lang="en-US" sz="2400" dirty="0">
                <a:latin typeface="Century Gothic (Textkörper)"/>
              </a:rPr>
              <a:t>Selection of the methods should also be based on data availability and technology/expert in software</a:t>
            </a:r>
          </a:p>
          <a:p>
            <a:pPr marL="128588" lvl="1">
              <a:buClr>
                <a:srgbClr val="1CADE4"/>
              </a:buClr>
              <a:buNone/>
              <a:defRPr/>
            </a:pPr>
            <a:endParaRPr lang="en-US" sz="2400" b="1" dirty="0">
              <a:latin typeface="Century Gothic (Textkörper)"/>
            </a:endParaRPr>
          </a:p>
          <a:p>
            <a:pPr marL="128588" lvl="1">
              <a:buClr>
                <a:srgbClr val="1CADE4"/>
              </a:buClr>
              <a:buNone/>
              <a:defRPr/>
            </a:pPr>
            <a:r>
              <a:rPr lang="en-US" sz="2400" b="1" dirty="0">
                <a:latin typeface="Century Gothic (Textkörper)"/>
              </a:rPr>
              <a:t>Referencing</a:t>
            </a:r>
          </a:p>
          <a:p>
            <a:pPr lvl="1">
              <a:buClr>
                <a:srgbClr val="A53010"/>
              </a:buClr>
              <a:defRPr/>
            </a:pPr>
            <a:r>
              <a:rPr lang="en-US" sz="2400" dirty="0">
                <a:latin typeface="Century Gothic (Textkörper)"/>
              </a:rPr>
              <a:t>Ensure proper citation in any text</a:t>
            </a:r>
          </a:p>
          <a:p>
            <a:pPr lvl="1">
              <a:buClr>
                <a:srgbClr val="A53010"/>
              </a:buClr>
              <a:defRPr/>
            </a:pPr>
            <a:r>
              <a:rPr lang="en-US" sz="2400" dirty="0">
                <a:latin typeface="Century Gothic (Textkörper)"/>
              </a:rPr>
              <a:t>Consistency in the style of referencing</a:t>
            </a:r>
          </a:p>
          <a:p>
            <a:pPr lvl="1">
              <a:buClr>
                <a:srgbClr val="A53010"/>
              </a:buClr>
              <a:defRPr/>
            </a:pPr>
            <a:r>
              <a:rPr lang="en-US" sz="2400" dirty="0">
                <a:latin typeface="Century Gothic (Textkörper)"/>
              </a:rPr>
              <a:t>Consolidation of reference database software</a:t>
            </a:r>
            <a:endParaRPr lang="de-DE" altLang="de-DE" sz="2400" dirty="0">
              <a:latin typeface="Century Gothic (Textkörper)"/>
            </a:endParaRPr>
          </a:p>
          <a:p>
            <a:pPr marL="457200" lvl="1" indent="0" eaLnBrk="1" hangingPunct="1">
              <a:buClr>
                <a:srgbClr val="A53010"/>
              </a:buClr>
              <a:buNone/>
              <a:defRPr/>
            </a:pPr>
            <a:endParaRPr lang="en-US" sz="2400" dirty="0">
              <a:latin typeface="Century Gothic (Textkörper)"/>
            </a:endParaRPr>
          </a:p>
        </p:txBody>
      </p:sp>
      <p:sp>
        <p:nvSpPr>
          <p:cNvPr id="3" name="Foliennummernplatzhalter 2">
            <a:extLst>
              <a:ext uri="{FF2B5EF4-FFF2-40B4-BE49-F238E27FC236}">
                <a16:creationId xmlns:a16="http://schemas.microsoft.com/office/drawing/2014/main" id="{0FFBFE70-E94A-9FF4-3F9F-610A1CC6EB9D}"/>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2354346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96448-43C2-468A-6C4A-A5DDC9F6CC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C6DB97-9566-E44B-B86D-DF276A12320A}"/>
              </a:ext>
            </a:extLst>
          </p:cNvPr>
          <p:cNvSpPr>
            <a:spLocks noGrp="1"/>
          </p:cNvSpPr>
          <p:nvPr>
            <p:ph type="title"/>
          </p:nvPr>
        </p:nvSpPr>
        <p:spPr>
          <a:xfrm>
            <a:off x="2292349" y="585788"/>
            <a:ext cx="9466381" cy="751805"/>
          </a:xfrm>
        </p:spPr>
        <p:txBody>
          <a:bodyPr>
            <a:normAutofit/>
          </a:bodyPr>
          <a:lstStyle/>
          <a:p>
            <a:pPr eaLnBrk="1" hangingPunct="1">
              <a:defRPr/>
            </a:pPr>
            <a:r>
              <a:rPr lang="en-US" dirty="0"/>
              <a:t>Managing and handling research data</a:t>
            </a:r>
          </a:p>
        </p:txBody>
      </p:sp>
      <p:sp>
        <p:nvSpPr>
          <p:cNvPr id="21507" name="Content Placeholder 2">
            <a:extLst>
              <a:ext uri="{FF2B5EF4-FFF2-40B4-BE49-F238E27FC236}">
                <a16:creationId xmlns:a16="http://schemas.microsoft.com/office/drawing/2014/main" id="{E3979286-82C2-21E0-1E99-E3E134C9DFE5}"/>
              </a:ext>
            </a:extLst>
          </p:cNvPr>
          <p:cNvSpPr>
            <a:spLocks noGrp="1"/>
          </p:cNvSpPr>
          <p:nvPr>
            <p:ph idx="1"/>
          </p:nvPr>
        </p:nvSpPr>
        <p:spPr>
          <a:xfrm>
            <a:off x="2292349" y="1571862"/>
            <a:ext cx="9307980" cy="4138656"/>
          </a:xfrm>
        </p:spPr>
        <p:txBody>
          <a:bodyPr>
            <a:noAutofit/>
          </a:bodyPr>
          <a:lstStyle/>
          <a:p>
            <a:pPr marL="0" lvl="1" indent="0">
              <a:lnSpc>
                <a:spcPct val="100000"/>
              </a:lnSpc>
              <a:spcBef>
                <a:spcPts val="600"/>
              </a:spcBef>
              <a:buClr>
                <a:srgbClr val="1CADE4"/>
              </a:buClr>
              <a:buNone/>
              <a:defRPr/>
            </a:pPr>
            <a:r>
              <a:rPr lang="en-US" altLang="de-DE" sz="2400" dirty="0"/>
              <a:t>Issues where PhD students might need help in the beginning:</a:t>
            </a:r>
            <a:br>
              <a:rPr lang="en-US" altLang="de-DE" sz="2400" dirty="0"/>
            </a:br>
            <a:endParaRPr lang="en-US" altLang="de-DE" sz="2400" dirty="0"/>
          </a:p>
          <a:p>
            <a:pPr marL="360000" lvl="1" indent="-360000">
              <a:lnSpc>
                <a:spcPct val="100000"/>
              </a:lnSpc>
              <a:spcBef>
                <a:spcPts val="600"/>
              </a:spcBef>
              <a:buClr>
                <a:srgbClr val="A53010"/>
              </a:buClr>
              <a:defRPr/>
            </a:pPr>
            <a:r>
              <a:rPr lang="en-US" altLang="de-DE" sz="2400" dirty="0"/>
              <a:t>Identification of data required (</a:t>
            </a:r>
            <a:r>
              <a:rPr lang="de-DE" altLang="de-DE" sz="2400" dirty="0"/>
              <a:t>Qualitative/ Quantitative, Primary/ </a:t>
            </a:r>
            <a:r>
              <a:rPr lang="de-DE" altLang="de-DE" sz="2400" dirty="0" err="1"/>
              <a:t>Secondary</a:t>
            </a:r>
            <a:r>
              <a:rPr lang="de-DE" altLang="de-DE" sz="2400" dirty="0"/>
              <a:t>)</a:t>
            </a:r>
          </a:p>
          <a:p>
            <a:pPr marL="360000" lvl="1" indent="-360000">
              <a:lnSpc>
                <a:spcPct val="100000"/>
              </a:lnSpc>
              <a:spcBef>
                <a:spcPts val="600"/>
              </a:spcBef>
              <a:buClr>
                <a:srgbClr val="A53010"/>
              </a:buClr>
              <a:defRPr/>
            </a:pPr>
            <a:r>
              <a:rPr lang="de-DE" altLang="de-DE" sz="2400" dirty="0"/>
              <a:t>Determination of </a:t>
            </a:r>
            <a:r>
              <a:rPr lang="de-DE" altLang="de-DE" sz="2400" dirty="0" err="1"/>
              <a:t>the</a:t>
            </a:r>
            <a:r>
              <a:rPr lang="de-DE" altLang="de-DE" sz="2400" dirty="0"/>
              <a:t> sample </a:t>
            </a:r>
            <a:r>
              <a:rPr lang="de-DE" altLang="de-DE" sz="2400" dirty="0" err="1"/>
              <a:t>size</a:t>
            </a:r>
            <a:r>
              <a:rPr lang="de-DE" altLang="de-DE" sz="2400" dirty="0"/>
              <a:t> and </a:t>
            </a:r>
            <a:r>
              <a:rPr lang="de-DE" altLang="de-DE" sz="2400" dirty="0" err="1"/>
              <a:t>parameter</a:t>
            </a:r>
            <a:endParaRPr lang="de-DE" altLang="de-DE" sz="2400" dirty="0"/>
          </a:p>
          <a:p>
            <a:pPr marL="360000" lvl="1" indent="-360000">
              <a:lnSpc>
                <a:spcPct val="100000"/>
              </a:lnSpc>
              <a:spcBef>
                <a:spcPts val="600"/>
              </a:spcBef>
              <a:buClr>
                <a:srgbClr val="A53010"/>
              </a:buClr>
              <a:defRPr/>
            </a:pPr>
            <a:r>
              <a:rPr lang="de-DE" altLang="de-DE" sz="2400" dirty="0"/>
              <a:t>Methods </a:t>
            </a:r>
            <a:r>
              <a:rPr lang="de-DE" altLang="de-DE" sz="2400" dirty="0" err="1"/>
              <a:t>for</a:t>
            </a:r>
            <a:r>
              <a:rPr lang="de-DE" altLang="de-DE" sz="2400" dirty="0"/>
              <a:t> </a:t>
            </a:r>
            <a:r>
              <a:rPr lang="de-DE" altLang="de-DE" sz="2400" dirty="0" err="1"/>
              <a:t>data</a:t>
            </a:r>
            <a:r>
              <a:rPr lang="de-DE" altLang="de-DE" sz="2400" dirty="0"/>
              <a:t> </a:t>
            </a:r>
            <a:r>
              <a:rPr lang="de-DE" altLang="de-DE" sz="2400" dirty="0" err="1"/>
              <a:t>collection</a:t>
            </a:r>
            <a:endParaRPr lang="de-DE" altLang="de-DE" sz="2400" dirty="0"/>
          </a:p>
          <a:p>
            <a:pPr marL="360000" lvl="1" indent="-360000">
              <a:lnSpc>
                <a:spcPct val="100000"/>
              </a:lnSpc>
              <a:spcBef>
                <a:spcPts val="600"/>
              </a:spcBef>
              <a:buClr>
                <a:srgbClr val="A53010"/>
              </a:buClr>
              <a:defRPr/>
            </a:pPr>
            <a:r>
              <a:rPr lang="en-US" altLang="de-DE" sz="2400" dirty="0"/>
              <a:t>Data Analysis and Storage</a:t>
            </a:r>
            <a:endParaRPr lang="de-DE" altLang="de-DE" sz="2400" dirty="0"/>
          </a:p>
          <a:p>
            <a:pPr marL="360000" lvl="1" indent="-360000">
              <a:lnSpc>
                <a:spcPct val="100000"/>
              </a:lnSpc>
              <a:spcBef>
                <a:spcPts val="600"/>
              </a:spcBef>
              <a:buClr>
                <a:srgbClr val="A53010"/>
              </a:buClr>
              <a:defRPr/>
            </a:pPr>
            <a:r>
              <a:rPr lang="de-DE" altLang="de-DE" sz="2400" dirty="0" err="1"/>
              <a:t>Guidance</a:t>
            </a:r>
            <a:r>
              <a:rPr lang="de-DE" altLang="de-DE" sz="2400" dirty="0"/>
              <a:t> on </a:t>
            </a:r>
            <a:r>
              <a:rPr lang="de-DE" altLang="de-DE" sz="2400" dirty="0" err="1"/>
              <a:t>role</a:t>
            </a:r>
            <a:r>
              <a:rPr lang="de-DE" altLang="de-DE" sz="2400" dirty="0"/>
              <a:t> of </a:t>
            </a:r>
            <a:r>
              <a:rPr lang="de-DE" altLang="de-DE" sz="2400" dirty="0" err="1"/>
              <a:t>other</a:t>
            </a:r>
            <a:r>
              <a:rPr lang="de-DE" altLang="de-DE" sz="2400" dirty="0"/>
              <a:t> </a:t>
            </a:r>
            <a:r>
              <a:rPr lang="de-DE" altLang="de-DE" sz="2400" dirty="0" err="1"/>
              <a:t>experts</a:t>
            </a:r>
            <a:r>
              <a:rPr lang="de-DE" altLang="de-DE" sz="2400" dirty="0"/>
              <a:t> (</a:t>
            </a:r>
            <a:r>
              <a:rPr lang="de-DE" altLang="de-DE" sz="2400" dirty="0" err="1"/>
              <a:t>statisticians</a:t>
            </a:r>
            <a:r>
              <a:rPr lang="de-DE" altLang="de-DE" sz="2400" dirty="0"/>
              <a:t>, </a:t>
            </a:r>
            <a:r>
              <a:rPr lang="de-DE" altLang="de-DE" sz="2400" dirty="0" err="1"/>
              <a:t>programmers</a:t>
            </a:r>
            <a:r>
              <a:rPr lang="de-DE" altLang="de-DE" sz="2400" dirty="0"/>
              <a:t>, etc.)</a:t>
            </a:r>
            <a:endParaRPr lang="en-US" altLang="de-DE" sz="2400" dirty="0"/>
          </a:p>
          <a:p>
            <a:pPr>
              <a:lnSpc>
                <a:spcPct val="100000"/>
              </a:lnSpc>
              <a:spcBef>
                <a:spcPct val="0"/>
              </a:spcBef>
              <a:buClr>
                <a:schemeClr val="tx1"/>
              </a:buClr>
              <a:buFont typeface="Arial" panose="020B0604020202020204" pitchFamily="34" charset="0"/>
              <a:buChar char="•"/>
            </a:pPr>
            <a:endParaRPr lang="de-DE" altLang="de-DE" sz="2400" dirty="0">
              <a:solidFill>
                <a:srgbClr val="242B64"/>
              </a:solidFill>
              <a:latin typeface="Calibri Light" panose="020F0302020204030204" pitchFamily="34" charset="0"/>
            </a:endParaRPr>
          </a:p>
          <a:p>
            <a:pPr eaLnBrk="1" hangingPunct="1"/>
            <a:endParaRPr lang="en-US" altLang="de-DE" sz="2400" dirty="0">
              <a:solidFill>
                <a:srgbClr val="242B64"/>
              </a:solidFill>
              <a:latin typeface="Calibri Light" panose="020F0302020204030204" pitchFamily="34" charset="0"/>
            </a:endParaRPr>
          </a:p>
        </p:txBody>
      </p:sp>
      <p:sp>
        <p:nvSpPr>
          <p:cNvPr id="3" name="Foliennummernplatzhalter 2">
            <a:extLst>
              <a:ext uri="{FF2B5EF4-FFF2-40B4-BE49-F238E27FC236}">
                <a16:creationId xmlns:a16="http://schemas.microsoft.com/office/drawing/2014/main" id="{2A27790E-0813-01A8-59EF-B776F136AF2C}"/>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3914795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319B1-DC59-31FF-5BD6-1B26DEE48274}"/>
              </a:ext>
            </a:extLst>
          </p:cNvPr>
          <p:cNvSpPr>
            <a:spLocks noGrp="1"/>
          </p:cNvSpPr>
          <p:nvPr>
            <p:ph type="title"/>
          </p:nvPr>
        </p:nvSpPr>
        <p:spPr>
          <a:xfrm>
            <a:off x="2395577" y="536384"/>
            <a:ext cx="8484508" cy="751805"/>
          </a:xfrm>
        </p:spPr>
        <p:txBody>
          <a:bodyPr>
            <a:noAutofit/>
          </a:bodyPr>
          <a:lstStyle/>
          <a:p>
            <a:pPr eaLnBrk="1" hangingPunct="1">
              <a:defRPr/>
            </a:pPr>
            <a:r>
              <a:rPr lang="en-US" dirty="0"/>
              <a:t>Drafting a realistic timeline</a:t>
            </a:r>
            <a:br>
              <a:rPr lang="en-US" dirty="0"/>
            </a:br>
            <a:endParaRPr lang="en-US" dirty="0"/>
          </a:p>
        </p:txBody>
      </p:sp>
      <p:sp>
        <p:nvSpPr>
          <p:cNvPr id="21507" name="Content Placeholder 2">
            <a:extLst>
              <a:ext uri="{FF2B5EF4-FFF2-40B4-BE49-F238E27FC236}">
                <a16:creationId xmlns:a16="http://schemas.microsoft.com/office/drawing/2014/main" id="{71F4F79A-3F7C-1197-A462-326FADAB1009}"/>
              </a:ext>
            </a:extLst>
          </p:cNvPr>
          <p:cNvSpPr>
            <a:spLocks noGrp="1"/>
          </p:cNvSpPr>
          <p:nvPr>
            <p:ph idx="1"/>
          </p:nvPr>
        </p:nvSpPr>
        <p:spPr>
          <a:xfrm>
            <a:off x="2250434" y="1378856"/>
            <a:ext cx="9521850" cy="5417359"/>
          </a:xfrm>
        </p:spPr>
        <p:txBody>
          <a:bodyPr>
            <a:noAutofit/>
          </a:bodyPr>
          <a:lstStyle/>
          <a:p>
            <a:pPr marL="0" lvl="1" indent="0">
              <a:spcBef>
                <a:spcPts val="600"/>
              </a:spcBef>
              <a:buClr>
                <a:srgbClr val="1CADE4"/>
              </a:buClr>
              <a:buNone/>
              <a:defRPr/>
            </a:pPr>
            <a:r>
              <a:rPr lang="de-DE" altLang="de-DE" sz="2200" b="1" dirty="0" err="1"/>
              <a:t>It</a:t>
            </a:r>
            <a:r>
              <a:rPr lang="de-DE" altLang="de-DE" sz="2200" b="1" dirty="0"/>
              <a:t> </a:t>
            </a:r>
            <a:r>
              <a:rPr lang="de-DE" altLang="de-DE" sz="2200" b="1" dirty="0" err="1"/>
              <a:t>is</a:t>
            </a:r>
            <a:r>
              <a:rPr lang="de-DE" altLang="de-DE" sz="2200" b="1" dirty="0"/>
              <a:t> </a:t>
            </a:r>
            <a:r>
              <a:rPr lang="de-DE" altLang="de-DE" sz="2200" b="1" dirty="0" err="1"/>
              <a:t>very</a:t>
            </a:r>
            <a:r>
              <a:rPr lang="de-DE" altLang="de-DE" sz="2200" b="1" dirty="0"/>
              <a:t> </a:t>
            </a:r>
            <a:r>
              <a:rPr lang="de-DE" altLang="de-DE" sz="2200" b="1" dirty="0" err="1"/>
              <a:t>likely</a:t>
            </a:r>
            <a:r>
              <a:rPr lang="de-DE" altLang="de-DE" sz="2200" b="1" dirty="0"/>
              <a:t> </a:t>
            </a:r>
            <a:r>
              <a:rPr lang="de-DE" altLang="de-DE" sz="2200" b="1" dirty="0" err="1"/>
              <a:t>that</a:t>
            </a:r>
            <a:r>
              <a:rPr lang="de-DE" altLang="de-DE" sz="2200" b="1" dirty="0"/>
              <a:t> </a:t>
            </a:r>
            <a:r>
              <a:rPr lang="de-DE" altLang="de-DE" sz="2200" b="1" dirty="0" err="1"/>
              <a:t>the</a:t>
            </a:r>
            <a:r>
              <a:rPr lang="de-DE" altLang="de-DE" sz="2200" b="1" dirty="0"/>
              <a:t> PhD </a:t>
            </a:r>
            <a:r>
              <a:rPr lang="de-DE" altLang="de-DE" sz="2200" b="1" dirty="0" err="1"/>
              <a:t>project</a:t>
            </a:r>
            <a:r>
              <a:rPr lang="de-DE" altLang="de-DE" sz="2200" b="1" dirty="0"/>
              <a:t> </a:t>
            </a:r>
            <a:r>
              <a:rPr lang="de-DE" altLang="de-DE" sz="2200" b="1" dirty="0" err="1"/>
              <a:t>is</a:t>
            </a:r>
            <a:r>
              <a:rPr lang="de-DE" altLang="de-DE" sz="2200" b="1" dirty="0"/>
              <a:t> </a:t>
            </a:r>
            <a:r>
              <a:rPr lang="de-DE" altLang="de-DE" sz="2200" b="1" dirty="0" err="1"/>
              <a:t>the</a:t>
            </a:r>
            <a:r>
              <a:rPr lang="de-DE" altLang="de-DE" sz="2200" b="1" dirty="0"/>
              <a:t> </a:t>
            </a:r>
            <a:r>
              <a:rPr lang="de-DE" altLang="de-DE" sz="2200" b="1" dirty="0" err="1"/>
              <a:t>first</a:t>
            </a:r>
            <a:r>
              <a:rPr lang="de-DE" altLang="de-DE" sz="2200" b="1" dirty="0"/>
              <a:t> multi-</a:t>
            </a:r>
            <a:r>
              <a:rPr lang="de-DE" altLang="de-DE" sz="2200" b="1" dirty="0" err="1"/>
              <a:t>year</a:t>
            </a:r>
            <a:r>
              <a:rPr lang="de-DE" altLang="de-DE" sz="2200" b="1" dirty="0"/>
              <a:t> </a:t>
            </a:r>
            <a:r>
              <a:rPr lang="de-DE" altLang="de-DE" sz="2200" b="1" dirty="0" err="1"/>
              <a:t>project</a:t>
            </a:r>
            <a:r>
              <a:rPr lang="de-DE" altLang="de-DE" sz="2200" b="1" dirty="0"/>
              <a:t> </a:t>
            </a:r>
            <a:r>
              <a:rPr lang="de-DE" altLang="de-DE" sz="2200" b="1" dirty="0" err="1"/>
              <a:t>the</a:t>
            </a:r>
            <a:r>
              <a:rPr lang="de-DE" altLang="de-DE" sz="2200" b="1" dirty="0"/>
              <a:t> </a:t>
            </a:r>
            <a:r>
              <a:rPr lang="de-DE" altLang="de-DE" sz="2200" b="1" dirty="0" err="1"/>
              <a:t>students</a:t>
            </a:r>
            <a:r>
              <a:rPr lang="de-DE" altLang="de-DE" sz="2200" b="1" dirty="0"/>
              <a:t> plan. Thus, </a:t>
            </a:r>
            <a:r>
              <a:rPr lang="de-DE" altLang="de-DE" sz="2200" b="1" dirty="0" err="1"/>
              <a:t>they</a:t>
            </a:r>
            <a:r>
              <a:rPr lang="de-DE" altLang="de-DE" sz="2200" b="1" dirty="0"/>
              <a:t> </a:t>
            </a:r>
            <a:r>
              <a:rPr lang="de-DE" altLang="de-DE" sz="2200" b="1" dirty="0" err="1"/>
              <a:t>deserve</a:t>
            </a:r>
            <a:r>
              <a:rPr lang="de-DE" altLang="de-DE" sz="2200" b="1" dirty="0"/>
              <a:t> </a:t>
            </a:r>
            <a:r>
              <a:rPr lang="de-DE" altLang="de-DE" sz="2200" b="1" dirty="0" err="1"/>
              <a:t>their</a:t>
            </a:r>
            <a:r>
              <a:rPr lang="de-DE" altLang="de-DE" sz="2200" b="1" dirty="0"/>
              <a:t> </a:t>
            </a:r>
            <a:r>
              <a:rPr lang="de-DE" altLang="de-DE" sz="2200" b="1" dirty="0" err="1"/>
              <a:t>supervisors</a:t>
            </a:r>
            <a:r>
              <a:rPr lang="de-DE" altLang="de-DE" sz="2200" b="1" dirty="0"/>
              <a:t>‘ support:</a:t>
            </a:r>
          </a:p>
          <a:p>
            <a:pPr marL="760050" lvl="2" indent="-360000">
              <a:spcBef>
                <a:spcPts val="600"/>
              </a:spcBef>
              <a:buClr>
                <a:srgbClr val="A53010"/>
              </a:buClr>
              <a:defRPr/>
            </a:pPr>
            <a:r>
              <a:rPr lang="de-DE" altLang="de-DE" sz="2200" dirty="0" err="1"/>
              <a:t>Based</a:t>
            </a:r>
            <a:r>
              <a:rPr lang="de-DE" altLang="de-DE" sz="2200" dirty="0"/>
              <a:t> on </a:t>
            </a:r>
            <a:r>
              <a:rPr lang="de-DE" altLang="de-DE" sz="2200" dirty="0" err="1"/>
              <a:t>the</a:t>
            </a:r>
            <a:r>
              <a:rPr lang="de-DE" altLang="de-DE" sz="2200" dirty="0"/>
              <a:t> </a:t>
            </a:r>
            <a:r>
              <a:rPr lang="de-DE" altLang="de-DE" sz="2200" dirty="0" err="1"/>
              <a:t>detailed</a:t>
            </a:r>
            <a:r>
              <a:rPr lang="de-DE" altLang="de-DE" sz="2200" dirty="0"/>
              <a:t> plan/ </a:t>
            </a:r>
            <a:r>
              <a:rPr lang="de-DE" altLang="de-DE" sz="2200" dirty="0" err="1"/>
              <a:t>outline</a:t>
            </a:r>
            <a:r>
              <a:rPr lang="de-DE" altLang="de-DE" sz="2200" dirty="0"/>
              <a:t>, </a:t>
            </a:r>
            <a:r>
              <a:rPr lang="de-DE" altLang="de-DE" sz="2200" dirty="0" err="1"/>
              <a:t>discuss</a:t>
            </a:r>
            <a:r>
              <a:rPr lang="de-DE" altLang="de-DE" sz="2200" dirty="0"/>
              <a:t> a </a:t>
            </a:r>
            <a:r>
              <a:rPr lang="de-DE" altLang="de-DE" sz="2200" dirty="0" err="1"/>
              <a:t>reasonable</a:t>
            </a:r>
            <a:r>
              <a:rPr lang="de-DE" altLang="de-DE" sz="2200" dirty="0"/>
              <a:t> and </a:t>
            </a:r>
            <a:r>
              <a:rPr lang="de-DE" altLang="de-DE" sz="2200" dirty="0" err="1"/>
              <a:t>feasible</a:t>
            </a:r>
            <a:r>
              <a:rPr lang="de-DE" altLang="de-DE" sz="2200" dirty="0"/>
              <a:t> </a:t>
            </a:r>
            <a:r>
              <a:rPr lang="de-DE" altLang="de-DE" sz="2200" dirty="0" err="1"/>
              <a:t>timeline</a:t>
            </a:r>
            <a:r>
              <a:rPr lang="de-DE" altLang="de-DE" sz="2200" dirty="0"/>
              <a:t>, </a:t>
            </a:r>
            <a:r>
              <a:rPr lang="de-DE" altLang="de-DE" sz="2200" dirty="0" err="1"/>
              <a:t>including</a:t>
            </a:r>
            <a:r>
              <a:rPr lang="de-DE" altLang="de-DE" sz="2200" dirty="0"/>
              <a:t> </a:t>
            </a:r>
            <a:r>
              <a:rPr lang="de-DE" altLang="de-DE" sz="2200" dirty="0" err="1"/>
              <a:t>milestones</a:t>
            </a:r>
            <a:r>
              <a:rPr lang="de-DE" altLang="de-DE" sz="2200" dirty="0"/>
              <a:t> </a:t>
            </a:r>
            <a:r>
              <a:rPr lang="de-DE" altLang="de-DE" sz="2200" dirty="0" err="1"/>
              <a:t>to</a:t>
            </a:r>
            <a:r>
              <a:rPr lang="de-DE" altLang="de-DE" sz="2200" dirty="0"/>
              <a:t> </a:t>
            </a:r>
            <a:r>
              <a:rPr lang="de-DE" altLang="de-DE" sz="2200" dirty="0" err="1"/>
              <a:t>reach</a:t>
            </a:r>
            <a:r>
              <a:rPr lang="de-DE" altLang="de-DE" sz="2200" dirty="0"/>
              <a:t> </a:t>
            </a:r>
          </a:p>
          <a:p>
            <a:pPr marL="760050" lvl="2" indent="-360000">
              <a:spcBef>
                <a:spcPts val="600"/>
              </a:spcBef>
              <a:buClr>
                <a:srgbClr val="A53010"/>
              </a:buClr>
              <a:defRPr/>
            </a:pPr>
            <a:r>
              <a:rPr lang="en-US" altLang="de-DE" sz="2200" dirty="0"/>
              <a:t>Share the time frame for each activity based on standard duration of the activities </a:t>
            </a:r>
          </a:p>
          <a:p>
            <a:pPr marL="760050" lvl="2" indent="-360000">
              <a:spcBef>
                <a:spcPts val="600"/>
              </a:spcBef>
              <a:buClr>
                <a:srgbClr val="A53010"/>
              </a:buClr>
              <a:defRPr/>
            </a:pPr>
            <a:r>
              <a:rPr lang="en-US" altLang="de-DE" sz="2200" dirty="0"/>
              <a:t>Guide the student on the duration required to design data collection tool, data collection and data analytics</a:t>
            </a:r>
          </a:p>
          <a:p>
            <a:pPr marL="760050" lvl="2" indent="-360000">
              <a:spcBef>
                <a:spcPts val="600"/>
              </a:spcBef>
              <a:buClr>
                <a:srgbClr val="A53010"/>
              </a:buClr>
              <a:defRPr/>
            </a:pPr>
            <a:r>
              <a:rPr lang="en-GB" altLang="de-DE" sz="2200" dirty="0"/>
              <a:t>Make them aware of critical activities for the research project, ask them to write it down and to put more weight on it</a:t>
            </a:r>
            <a:endParaRPr lang="en-US" altLang="de-DE" sz="2200" dirty="0"/>
          </a:p>
          <a:p>
            <a:pPr marL="760050" lvl="2" indent="-360000">
              <a:spcBef>
                <a:spcPts val="600"/>
              </a:spcBef>
              <a:buClr>
                <a:srgbClr val="A53010"/>
              </a:buClr>
              <a:defRPr/>
            </a:pPr>
            <a:r>
              <a:rPr lang="en-US" altLang="de-DE" sz="2200" dirty="0"/>
              <a:t>Encourage them to create a structured timeline with milestones and buffer periods to anticipate potential challenges</a:t>
            </a:r>
          </a:p>
          <a:p>
            <a:pPr marL="760050" lvl="2" indent="-360000">
              <a:spcBef>
                <a:spcPts val="600"/>
              </a:spcBef>
              <a:buClr>
                <a:srgbClr val="A53010"/>
              </a:buClr>
              <a:defRPr/>
            </a:pPr>
            <a:r>
              <a:rPr lang="en-US" altLang="de-DE" sz="2200" dirty="0"/>
              <a:t>Make students aware that the </a:t>
            </a:r>
            <a:r>
              <a:rPr lang="en-GB" altLang="de-DE" sz="2200" dirty="0"/>
              <a:t>timeline must be reviewed along the process </a:t>
            </a:r>
          </a:p>
          <a:p>
            <a:pPr eaLnBrk="1" hangingPunct="1"/>
            <a:endParaRPr lang="en-US" altLang="de-DE" sz="2200" dirty="0">
              <a:solidFill>
                <a:srgbClr val="242B64"/>
              </a:solidFill>
              <a:latin typeface="Calibri Light" panose="020F0302020204030204" pitchFamily="34" charset="0"/>
            </a:endParaRPr>
          </a:p>
        </p:txBody>
      </p:sp>
      <p:sp>
        <p:nvSpPr>
          <p:cNvPr id="3" name="Foliennummernplatzhalter 2">
            <a:extLst>
              <a:ext uri="{FF2B5EF4-FFF2-40B4-BE49-F238E27FC236}">
                <a16:creationId xmlns:a16="http://schemas.microsoft.com/office/drawing/2014/main" id="{8B92CCDD-8395-E230-3B01-D0CE5E1EDA87}"/>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3DC631-7DA8-A358-858A-C088BE3AFEA8}"/>
              </a:ext>
            </a:extLst>
          </p:cNvPr>
          <p:cNvSpPr>
            <a:spLocks noGrp="1"/>
          </p:cNvSpPr>
          <p:nvPr>
            <p:ph type="title"/>
          </p:nvPr>
        </p:nvSpPr>
        <p:spPr>
          <a:xfrm>
            <a:off x="2300513" y="473456"/>
            <a:ext cx="7594600" cy="993775"/>
          </a:xfrm>
        </p:spPr>
        <p:txBody>
          <a:bodyPr vert="horz" lIns="91440" tIns="45720" rIns="91440" bIns="45720" rtlCol="0" anchor="t">
            <a:normAutofit fontScale="90000"/>
          </a:bodyPr>
          <a:lstStyle/>
          <a:p>
            <a:r>
              <a:rPr lang="de-DE" dirty="0"/>
              <a:t>Managing Resources and Constraints</a:t>
            </a:r>
            <a:br>
              <a:rPr lang="de-DE" dirty="0"/>
            </a:br>
            <a:r>
              <a:rPr lang="de-DE" dirty="0" err="1">
                <a:solidFill>
                  <a:srgbClr val="A53010"/>
                </a:solidFill>
              </a:rPr>
              <a:t>How</a:t>
            </a:r>
            <a:r>
              <a:rPr lang="de-DE" dirty="0">
                <a:solidFill>
                  <a:srgbClr val="A53010"/>
                </a:solidFill>
              </a:rPr>
              <a:t> can you as Supervisor help?</a:t>
            </a:r>
          </a:p>
        </p:txBody>
      </p:sp>
      <p:sp>
        <p:nvSpPr>
          <p:cNvPr id="21507" name="Inhaltsplatzhalter 2">
            <a:extLst>
              <a:ext uri="{FF2B5EF4-FFF2-40B4-BE49-F238E27FC236}">
                <a16:creationId xmlns:a16="http://schemas.microsoft.com/office/drawing/2014/main" id="{E33F6EC0-EC08-FF03-CD7A-5BA923525F8E}"/>
              </a:ext>
            </a:extLst>
          </p:cNvPr>
          <p:cNvSpPr>
            <a:spLocks noGrp="1"/>
          </p:cNvSpPr>
          <p:nvPr>
            <p:ph idx="1"/>
          </p:nvPr>
        </p:nvSpPr>
        <p:spPr>
          <a:xfrm>
            <a:off x="2300513" y="1812544"/>
            <a:ext cx="9891487" cy="4909532"/>
          </a:xfrm>
        </p:spPr>
        <p:txBody>
          <a:bodyPr>
            <a:noAutofit/>
          </a:bodyPr>
          <a:lstStyle/>
          <a:p>
            <a:pPr marL="360000" lvl="1" indent="-360000">
              <a:lnSpc>
                <a:spcPct val="120000"/>
              </a:lnSpc>
              <a:spcBef>
                <a:spcPts val="600"/>
              </a:spcBef>
              <a:buClr>
                <a:srgbClr val="A53010"/>
              </a:buClr>
              <a:defRPr/>
            </a:pPr>
            <a:r>
              <a:rPr lang="en-US" altLang="de-DE" sz="2300" dirty="0"/>
              <a:t>Draw the student's attention to potential implementation challenges (e.g. access to data/information, limited skills in other areas). </a:t>
            </a:r>
          </a:p>
          <a:p>
            <a:pPr marL="360000" lvl="1" indent="-360000">
              <a:lnSpc>
                <a:spcPct val="120000"/>
              </a:lnSpc>
              <a:spcBef>
                <a:spcPts val="600"/>
              </a:spcBef>
              <a:buClr>
                <a:srgbClr val="A53010"/>
              </a:buClr>
              <a:defRPr/>
            </a:pPr>
            <a:r>
              <a:rPr lang="en-US" altLang="de-DE" sz="2300" dirty="0"/>
              <a:t>Help the student to proactively address potential problems (e.g. help with access to training) and to identify and mitigate risks.</a:t>
            </a:r>
          </a:p>
          <a:p>
            <a:pPr marL="360000" lvl="1" indent="-360000">
              <a:lnSpc>
                <a:spcPct val="120000"/>
              </a:lnSpc>
              <a:spcBef>
                <a:spcPts val="600"/>
              </a:spcBef>
              <a:buClr>
                <a:srgbClr val="A53010"/>
              </a:buClr>
              <a:defRPr/>
            </a:pPr>
            <a:r>
              <a:rPr lang="en-US" altLang="de-DE" sz="2300" dirty="0"/>
              <a:t>Provide close support, especially at the beginning, set clear objectives and monitor progress</a:t>
            </a:r>
          </a:p>
          <a:p>
            <a:pPr marL="360000" lvl="1" indent="-360000">
              <a:lnSpc>
                <a:spcPct val="120000"/>
              </a:lnSpc>
              <a:spcBef>
                <a:spcPts val="600"/>
              </a:spcBef>
              <a:buClr>
                <a:srgbClr val="A53010"/>
              </a:buClr>
              <a:defRPr/>
            </a:pPr>
            <a:r>
              <a:rPr lang="en-US" altLang="de-DE" sz="2300" dirty="0"/>
              <a:t>Encourage and facilitate the exchange of ideas between the doctoral student and other experts</a:t>
            </a:r>
          </a:p>
          <a:p>
            <a:pPr marL="360000" lvl="1" indent="-360000">
              <a:lnSpc>
                <a:spcPct val="120000"/>
              </a:lnSpc>
              <a:spcBef>
                <a:spcPts val="600"/>
              </a:spcBef>
              <a:buClr>
                <a:srgbClr val="A53010"/>
              </a:buClr>
              <a:defRPr/>
            </a:pPr>
            <a:r>
              <a:rPr lang="de-DE" altLang="de-DE" sz="2300" dirty="0" err="1"/>
              <a:t>Address</a:t>
            </a:r>
            <a:r>
              <a:rPr lang="de-DE" altLang="de-DE" sz="2300" dirty="0"/>
              <a:t> </a:t>
            </a:r>
            <a:r>
              <a:rPr lang="de-DE" altLang="de-DE" sz="2300" dirty="0" err="1"/>
              <a:t>issues</a:t>
            </a:r>
            <a:r>
              <a:rPr lang="de-DE" altLang="de-DE" sz="2300" dirty="0"/>
              <a:t> like </a:t>
            </a:r>
            <a:r>
              <a:rPr lang="de-DE" altLang="de-DE" sz="2300" dirty="0" err="1"/>
              <a:t>the</a:t>
            </a:r>
            <a:r>
              <a:rPr lang="de-DE" altLang="de-DE" sz="2300" dirty="0"/>
              <a:t> </a:t>
            </a:r>
            <a:r>
              <a:rPr lang="de-DE" altLang="de-DE" sz="2300" dirty="0" err="1"/>
              <a:t>need</a:t>
            </a:r>
            <a:r>
              <a:rPr lang="de-DE" altLang="de-DE" sz="2300" dirty="0"/>
              <a:t> of </a:t>
            </a:r>
            <a:r>
              <a:rPr lang="en-US" altLang="de-DE" sz="2300" dirty="0"/>
              <a:t>e</a:t>
            </a:r>
            <a:r>
              <a:rPr lang="en-US" sz="2300" dirty="0"/>
              <a:t>thical approval or requirements such as clearance from national authorities</a:t>
            </a:r>
            <a:endParaRPr lang="de-DE" sz="2300" dirty="0"/>
          </a:p>
          <a:p>
            <a:pPr lvl="1" eaLnBrk="1" hangingPunct="1">
              <a:lnSpc>
                <a:spcPct val="120000"/>
              </a:lnSpc>
              <a:buClr>
                <a:srgbClr val="A53010"/>
              </a:buClr>
              <a:defRPr/>
            </a:pPr>
            <a:endParaRPr lang="en-US" altLang="de-DE" sz="2300" dirty="0"/>
          </a:p>
        </p:txBody>
      </p:sp>
      <p:sp>
        <p:nvSpPr>
          <p:cNvPr id="3" name="Foliennummernplatzhalter 2">
            <a:extLst>
              <a:ext uri="{FF2B5EF4-FFF2-40B4-BE49-F238E27FC236}">
                <a16:creationId xmlns:a16="http://schemas.microsoft.com/office/drawing/2014/main" id="{9D5A9BEC-F65B-0077-5947-871BF5A8EE31}"/>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113FD1-692F-7970-088C-C39952169212}"/>
              </a:ext>
            </a:extLst>
          </p:cNvPr>
          <p:cNvGraphicFramePr>
            <a:graphicFrameLocks noGrp="1"/>
          </p:cNvGraphicFramePr>
          <p:nvPr>
            <p:ph idx="1"/>
            <p:extLst>
              <p:ext uri="{D42A27DB-BD31-4B8C-83A1-F6EECF244321}">
                <p14:modId xmlns:p14="http://schemas.microsoft.com/office/powerpoint/2010/main" val="1617786566"/>
              </p:ext>
            </p:extLst>
          </p:nvPr>
        </p:nvGraphicFramePr>
        <p:xfrm>
          <a:off x="2306152" y="1836357"/>
          <a:ext cx="7579695" cy="47306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el 1">
            <a:extLst>
              <a:ext uri="{FF2B5EF4-FFF2-40B4-BE49-F238E27FC236}">
                <a16:creationId xmlns:a16="http://schemas.microsoft.com/office/drawing/2014/main" id="{C489ACD9-844D-7E0D-783A-586BB1F1B534}"/>
              </a:ext>
            </a:extLst>
          </p:cNvPr>
          <p:cNvSpPr>
            <a:spLocks noGrp="1"/>
          </p:cNvSpPr>
          <p:nvPr>
            <p:ph type="title"/>
          </p:nvPr>
        </p:nvSpPr>
        <p:spPr>
          <a:xfrm>
            <a:off x="2105700" y="598765"/>
            <a:ext cx="9176938" cy="989012"/>
          </a:xfrm>
        </p:spPr>
        <p:txBody>
          <a:bodyPr>
            <a:normAutofit fontScale="90000"/>
          </a:bodyPr>
          <a:lstStyle/>
          <a:p>
            <a:pPr>
              <a:defRPr/>
            </a:pPr>
            <a:r>
              <a:rPr lang="de-DE" dirty="0" err="1"/>
              <a:t>Assessing</a:t>
            </a:r>
            <a:r>
              <a:rPr lang="de-DE" dirty="0"/>
              <a:t> </a:t>
            </a:r>
            <a:r>
              <a:rPr lang="de-DE" dirty="0" err="1"/>
              <a:t>Scope</a:t>
            </a:r>
            <a:r>
              <a:rPr lang="de-DE" dirty="0"/>
              <a:t> and Quality of </a:t>
            </a:r>
            <a:r>
              <a:rPr lang="de-DE" dirty="0" err="1"/>
              <a:t>the</a:t>
            </a:r>
            <a:r>
              <a:rPr lang="de-DE" dirty="0"/>
              <a:t> Research </a:t>
            </a:r>
            <a:r>
              <a:rPr lang="de-DE" dirty="0" err="1"/>
              <a:t>project</a:t>
            </a:r>
            <a:endParaRPr lang="de-DE" dirty="0"/>
          </a:p>
        </p:txBody>
      </p:sp>
      <p:sp>
        <p:nvSpPr>
          <p:cNvPr id="2" name="Foliennummernplatzhalter 1">
            <a:extLst>
              <a:ext uri="{FF2B5EF4-FFF2-40B4-BE49-F238E27FC236}">
                <a16:creationId xmlns:a16="http://schemas.microsoft.com/office/drawing/2014/main" id="{581FAD5A-57BC-EC61-D6FF-CB7348457977}"/>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525EC-3B98-0DBA-7818-B99C6D9828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7DE7A9-F774-199A-E7E0-C5AE04952F42}"/>
              </a:ext>
            </a:extLst>
          </p:cNvPr>
          <p:cNvSpPr>
            <a:spLocks noGrp="1"/>
          </p:cNvSpPr>
          <p:nvPr>
            <p:ph type="title"/>
          </p:nvPr>
        </p:nvSpPr>
        <p:spPr>
          <a:xfrm>
            <a:off x="2642155" y="732310"/>
            <a:ext cx="8911687" cy="1280890"/>
          </a:xfrm>
        </p:spPr>
        <p:txBody>
          <a:bodyPr/>
          <a:lstStyle/>
          <a:p>
            <a:r>
              <a:rPr lang="de-DE" dirty="0" err="1"/>
              <a:t>Helping</a:t>
            </a:r>
            <a:r>
              <a:rPr lang="de-DE" dirty="0"/>
              <a:t> </a:t>
            </a:r>
            <a:r>
              <a:rPr lang="de-DE" dirty="0" err="1"/>
              <a:t>students</a:t>
            </a:r>
            <a:r>
              <a:rPr lang="de-DE" dirty="0"/>
              <a:t> </a:t>
            </a:r>
            <a:r>
              <a:rPr lang="de-DE" dirty="0" err="1"/>
              <a:t>scope</a:t>
            </a:r>
            <a:r>
              <a:rPr lang="de-DE" dirty="0"/>
              <a:t> down</a:t>
            </a:r>
            <a:endParaRPr lang="en-US" dirty="0"/>
          </a:p>
        </p:txBody>
      </p:sp>
      <p:sp>
        <p:nvSpPr>
          <p:cNvPr id="3" name="Content Placeholder 2">
            <a:extLst>
              <a:ext uri="{FF2B5EF4-FFF2-40B4-BE49-F238E27FC236}">
                <a16:creationId xmlns:a16="http://schemas.microsoft.com/office/drawing/2014/main" id="{1297F709-1DB7-DB9B-A7F7-B45DFD9823D4}"/>
              </a:ext>
            </a:extLst>
          </p:cNvPr>
          <p:cNvSpPr>
            <a:spLocks noGrp="1"/>
          </p:cNvSpPr>
          <p:nvPr>
            <p:ph idx="1"/>
          </p:nvPr>
        </p:nvSpPr>
        <p:spPr>
          <a:xfrm>
            <a:off x="2642155" y="1594984"/>
            <a:ext cx="9484600" cy="5097069"/>
          </a:xfrm>
        </p:spPr>
        <p:txBody>
          <a:bodyPr>
            <a:noAutofit/>
          </a:bodyPr>
          <a:lstStyle/>
          <a:p>
            <a:r>
              <a:rPr lang="en-US" sz="2200" b="1" dirty="0"/>
              <a:t>Is the topic too broad for one PhD? </a:t>
            </a:r>
            <a:r>
              <a:rPr lang="en-US" sz="2200" dirty="0"/>
              <a:t>Help the student narrow the focus to a realistic part of the problem.</a:t>
            </a:r>
          </a:p>
          <a:p>
            <a:r>
              <a:rPr lang="en-US" sz="2200" b="1" dirty="0"/>
              <a:t>Are there too many research questions or objectives? </a:t>
            </a:r>
            <a:r>
              <a:rPr lang="en-US" sz="2200" dirty="0"/>
              <a:t>Encourage a small number of clear and connected questions.</a:t>
            </a:r>
          </a:p>
          <a:p>
            <a:r>
              <a:rPr lang="en-US" sz="2200" b="1" dirty="0"/>
              <a:t>Is the study realistic in terms of data, field access, and methods? </a:t>
            </a:r>
            <a:r>
              <a:rPr lang="en-US" sz="2200" dirty="0"/>
              <a:t>Align the project with what can actually be done.</a:t>
            </a:r>
          </a:p>
          <a:p>
            <a:r>
              <a:rPr lang="en-US" sz="2200" b="1" dirty="0"/>
              <a:t>Can the project be completed within the available time and resources? </a:t>
            </a:r>
            <a:r>
              <a:rPr lang="en-US" sz="2200" dirty="0"/>
              <a:t>Reduce unnecessary breadth, sites, variables, or populations if needed.</a:t>
            </a:r>
          </a:p>
          <a:p>
            <a:r>
              <a:rPr lang="en-US" sz="2200" b="1" dirty="0"/>
              <a:t>What is essential, and what is optional? </a:t>
            </a:r>
            <a:r>
              <a:rPr lang="en-US" sz="2200" dirty="0"/>
              <a:t>Help the student distinguish between the core study and possible extensions.</a:t>
            </a:r>
          </a:p>
          <a:p>
            <a:r>
              <a:rPr lang="en-US" sz="2200" b="1" dirty="0"/>
              <a:t>What should be left out? </a:t>
            </a:r>
            <a:r>
              <a:rPr lang="en-US" sz="2200" dirty="0"/>
              <a:t>A strong PhD project is defined not only by what it includes, but also by what it deliberately excludes.</a:t>
            </a:r>
          </a:p>
        </p:txBody>
      </p:sp>
      <p:sp>
        <p:nvSpPr>
          <p:cNvPr id="4" name="Foliennummernplatzhalter 3">
            <a:extLst>
              <a:ext uri="{FF2B5EF4-FFF2-40B4-BE49-F238E27FC236}">
                <a16:creationId xmlns:a16="http://schemas.microsoft.com/office/drawing/2014/main" id="{E80150FB-DF67-025C-357F-04FFE28AE0F6}"/>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23362789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ED294-1889-798B-41DF-BAF3B45B4A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2DE145-EBD8-2AE7-1F41-1D19059629C2}"/>
              </a:ext>
            </a:extLst>
          </p:cNvPr>
          <p:cNvSpPr>
            <a:spLocks noGrp="1"/>
          </p:cNvSpPr>
          <p:nvPr>
            <p:ph type="title"/>
          </p:nvPr>
        </p:nvSpPr>
        <p:spPr>
          <a:xfrm>
            <a:off x="2024743" y="563654"/>
            <a:ext cx="10290628" cy="1280890"/>
          </a:xfrm>
        </p:spPr>
        <p:txBody>
          <a:bodyPr>
            <a:normAutofit/>
          </a:bodyPr>
          <a:lstStyle/>
          <a:p>
            <a:pPr eaLnBrk="1" hangingPunct="1">
              <a:defRPr/>
            </a:pPr>
            <a:r>
              <a:rPr lang="en-US" dirty="0">
                <a:solidFill>
                  <a:srgbClr val="A53010"/>
                </a:solidFill>
              </a:rPr>
              <a:t>Roadblocks when developing a PhD project</a:t>
            </a:r>
          </a:p>
        </p:txBody>
      </p:sp>
      <p:sp>
        <p:nvSpPr>
          <p:cNvPr id="15363" name="Content Placeholder 2">
            <a:extLst>
              <a:ext uri="{FF2B5EF4-FFF2-40B4-BE49-F238E27FC236}">
                <a16:creationId xmlns:a16="http://schemas.microsoft.com/office/drawing/2014/main" id="{09CE7B56-6FFD-B5C3-E834-33623D055FD4}"/>
              </a:ext>
            </a:extLst>
          </p:cNvPr>
          <p:cNvSpPr>
            <a:spLocks noGrp="1"/>
          </p:cNvSpPr>
          <p:nvPr>
            <p:ph idx="1"/>
          </p:nvPr>
        </p:nvSpPr>
        <p:spPr>
          <a:xfrm>
            <a:off x="2229546" y="1600499"/>
            <a:ext cx="9738336" cy="5194747"/>
          </a:xfrm>
        </p:spPr>
        <p:txBody>
          <a:bodyPr>
            <a:normAutofit/>
          </a:bodyPr>
          <a:lstStyle/>
          <a:p>
            <a:pPr marL="0" indent="0">
              <a:buNone/>
            </a:pPr>
            <a:r>
              <a:rPr lang="en-US" sz="2400" dirty="0">
                <a:solidFill>
                  <a:srgbClr val="A53010"/>
                </a:solidFill>
              </a:rPr>
              <a:t>Objective</a:t>
            </a:r>
            <a:r>
              <a:rPr lang="en-US" sz="2400" dirty="0"/>
              <a:t>: </a:t>
            </a:r>
          </a:p>
          <a:p>
            <a:r>
              <a:rPr lang="en-US" sz="2600" dirty="0"/>
              <a:t>In the next 15 minutes, we'll quickly identify the most common roadblocks our students face and brainstorm ways to help them navigate these challenges</a:t>
            </a:r>
          </a:p>
          <a:p>
            <a:pPr lvl="1"/>
            <a:endParaRPr lang="en-US" sz="2400" dirty="0"/>
          </a:p>
          <a:p>
            <a:pPr marL="0" indent="0">
              <a:buNone/>
            </a:pPr>
            <a:r>
              <a:rPr lang="en-US" sz="2400" dirty="0"/>
              <a:t>Plenary discussion</a:t>
            </a:r>
          </a:p>
          <a:p>
            <a:r>
              <a:rPr lang="en-US" sz="2400" dirty="0"/>
              <a:t>Rapid Brainstorming: "</a:t>
            </a:r>
            <a:r>
              <a:rPr lang="en-US" sz="2400" b="1" dirty="0"/>
              <a:t>What are the most common pitfalls you've seen students encounter when developing their PhD projects?"</a:t>
            </a:r>
          </a:p>
          <a:p>
            <a:r>
              <a:rPr lang="en-US" sz="2400" dirty="0"/>
              <a:t>Prioritization and Discussion: </a:t>
            </a:r>
            <a:r>
              <a:rPr lang="en-US" sz="2400" b="1" dirty="0"/>
              <a:t>Focusing on Key Challenges</a:t>
            </a:r>
          </a:p>
          <a:p>
            <a:r>
              <a:rPr lang="en-US" sz="2400" dirty="0"/>
              <a:t>Briefly </a:t>
            </a:r>
            <a:r>
              <a:rPr lang="en-US" sz="2400" b="1" dirty="0" err="1"/>
              <a:t>summarise</a:t>
            </a:r>
            <a:r>
              <a:rPr lang="en-US" sz="2400" b="1" dirty="0"/>
              <a:t> the key strategies </a:t>
            </a:r>
            <a:r>
              <a:rPr lang="en-US" sz="2400" dirty="0"/>
              <a:t>discussed for each pitfall</a:t>
            </a:r>
            <a:endParaRPr lang="en-US" altLang="de-DE" sz="2400" dirty="0">
              <a:solidFill>
                <a:srgbClr val="242B64"/>
              </a:solidFill>
              <a:latin typeface="Calibri Light" panose="020F0302020204030204" pitchFamily="34" charset="0"/>
            </a:endParaRPr>
          </a:p>
        </p:txBody>
      </p:sp>
      <p:pic>
        <p:nvPicPr>
          <p:cNvPr id="4" name="Grafik 3" descr="Sanduhr 30% mit einfarbiger Füllung">
            <a:extLst>
              <a:ext uri="{FF2B5EF4-FFF2-40B4-BE49-F238E27FC236}">
                <a16:creationId xmlns:a16="http://schemas.microsoft.com/office/drawing/2014/main" id="{3DBCD9E2-D054-FF58-47F1-34348E21C0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019" y="1413794"/>
            <a:ext cx="662609" cy="662609"/>
          </a:xfrm>
          <a:prstGeom prst="rect">
            <a:avLst/>
          </a:prstGeom>
        </p:spPr>
      </p:pic>
      <p:sp>
        <p:nvSpPr>
          <p:cNvPr id="7" name="Textfeld 6">
            <a:extLst>
              <a:ext uri="{FF2B5EF4-FFF2-40B4-BE49-F238E27FC236}">
                <a16:creationId xmlns:a16="http://schemas.microsoft.com/office/drawing/2014/main" id="{90F05503-C40C-2ED6-1976-E8EB92A9B43E}"/>
              </a:ext>
            </a:extLst>
          </p:cNvPr>
          <p:cNvSpPr txBox="1"/>
          <p:nvPr/>
        </p:nvSpPr>
        <p:spPr>
          <a:xfrm>
            <a:off x="838252" y="1727891"/>
            <a:ext cx="918841" cy="369332"/>
          </a:xfrm>
          <a:prstGeom prst="rect">
            <a:avLst/>
          </a:prstGeom>
          <a:noFill/>
        </p:spPr>
        <p:txBody>
          <a:bodyPr wrap="none" rtlCol="0">
            <a:spAutoFit/>
          </a:bodyPr>
          <a:lstStyle/>
          <a:p>
            <a:r>
              <a:rPr lang="de-AT" b="1" dirty="0"/>
              <a:t>15 min</a:t>
            </a:r>
          </a:p>
        </p:txBody>
      </p:sp>
      <p:sp>
        <p:nvSpPr>
          <p:cNvPr id="8" name="Foliennummernplatzhalter 7">
            <a:extLst>
              <a:ext uri="{FF2B5EF4-FFF2-40B4-BE49-F238E27FC236}">
                <a16:creationId xmlns:a16="http://schemas.microsoft.com/office/drawing/2014/main" id="{D1D48377-5BFD-5DCA-78C3-F2115BC1F23A}"/>
              </a:ext>
            </a:extLst>
          </p:cNvPr>
          <p:cNvSpPr>
            <a:spLocks noGrp="1"/>
          </p:cNvSpPr>
          <p:nvPr>
            <p:ph type="sldNum" sz="quarter" idx="12"/>
          </p:nvPr>
        </p:nvSpPr>
        <p:spPr/>
        <p:txBody>
          <a:bodyPr/>
          <a:lstStyle/>
          <a:p>
            <a:fld id="{D57F1E4F-1CFF-5643-939E-217C01CDF565}" type="slidenum">
              <a:rPr lang="en-US" smtClean="0"/>
              <a:pPr/>
              <a:t>19</a:t>
            </a:fld>
            <a:endParaRPr lang="en-US" dirty="0"/>
          </a:p>
        </p:txBody>
      </p:sp>
      <p:pic>
        <p:nvPicPr>
          <p:cNvPr id="5" name="Grafik 4" descr="Besprechung mit einfarbiger Füllung">
            <a:extLst>
              <a:ext uri="{FF2B5EF4-FFF2-40B4-BE49-F238E27FC236}">
                <a16:creationId xmlns:a16="http://schemas.microsoft.com/office/drawing/2014/main" id="{9DCF30C0-5530-4460-BF8E-6375C41588A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1428" y="2672207"/>
            <a:ext cx="914400" cy="914400"/>
          </a:xfrm>
          <a:prstGeom prst="rect">
            <a:avLst/>
          </a:prstGeom>
        </p:spPr>
      </p:pic>
    </p:spTree>
    <p:extLst>
      <p:ext uri="{BB962C8B-B14F-4D97-AF65-F5344CB8AC3E}">
        <p14:creationId xmlns:p14="http://schemas.microsoft.com/office/powerpoint/2010/main" val="405959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D3B92-DF38-7B0E-393A-09E3541F80CD}"/>
              </a:ext>
            </a:extLst>
          </p:cNvPr>
          <p:cNvSpPr>
            <a:spLocks noGrp="1"/>
          </p:cNvSpPr>
          <p:nvPr>
            <p:ph type="title"/>
          </p:nvPr>
        </p:nvSpPr>
        <p:spPr>
          <a:xfrm>
            <a:off x="2046513" y="787782"/>
            <a:ext cx="9190383" cy="564390"/>
          </a:xfrm>
        </p:spPr>
        <p:txBody>
          <a:bodyPr>
            <a:normAutofit fontScale="90000"/>
          </a:bodyPr>
          <a:lstStyle/>
          <a:p>
            <a:pPr>
              <a:defRPr/>
            </a:pPr>
            <a:r>
              <a:rPr lang="en-US" sz="4000" dirty="0"/>
              <a:t>Module Aim and expected outcome</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F20C139-3833-1CFB-9FDA-AEA846AA4ACE}"/>
              </a:ext>
            </a:extLst>
          </p:cNvPr>
          <p:cNvSpPr>
            <a:spLocks noGrp="1"/>
          </p:cNvSpPr>
          <p:nvPr>
            <p:ph idx="1"/>
          </p:nvPr>
        </p:nvSpPr>
        <p:spPr>
          <a:xfrm>
            <a:off x="1981199" y="1792513"/>
            <a:ext cx="9947190" cy="3890687"/>
          </a:xfrm>
        </p:spPr>
        <p:txBody>
          <a:bodyPr>
            <a:noAutofit/>
          </a:bodyPr>
          <a:lstStyle/>
          <a:p>
            <a:pPr marL="128588" lvl="1" indent="0">
              <a:buClr>
                <a:srgbClr val="1CADE4"/>
              </a:buClr>
              <a:buNone/>
              <a:defRPr/>
            </a:pPr>
            <a:r>
              <a:rPr lang="en-US" sz="2400" b="1" dirty="0">
                <a:solidFill>
                  <a:srgbClr val="A53010"/>
                </a:solidFill>
              </a:rPr>
              <a:t>Objective</a:t>
            </a:r>
            <a:r>
              <a:rPr lang="en-US" sz="2400" dirty="0"/>
              <a:t>: </a:t>
            </a:r>
          </a:p>
          <a:p>
            <a:pPr marL="128588" lvl="1" indent="0">
              <a:buClr>
                <a:srgbClr val="1CADE4"/>
              </a:buClr>
              <a:buNone/>
              <a:defRPr/>
            </a:pPr>
            <a:r>
              <a:rPr lang="en-US" sz="2400" dirty="0"/>
              <a:t>This module aims to equip PhD supervisors with the skills to guide students in developing and implementing a quality PhD research project.</a:t>
            </a:r>
          </a:p>
          <a:p>
            <a:pPr marL="128588" lvl="1" indent="0">
              <a:buClr>
                <a:srgbClr val="1CADE4"/>
              </a:buClr>
              <a:buNone/>
              <a:defRPr/>
            </a:pPr>
            <a:r>
              <a:rPr lang="en-US" sz="2400" b="1" dirty="0">
                <a:solidFill>
                  <a:srgbClr val="A53010"/>
                </a:solidFill>
              </a:rPr>
              <a:t>Expected Learning Outcomes: </a:t>
            </a:r>
          </a:p>
          <a:p>
            <a:pPr marL="128588" lvl="1" indent="0">
              <a:buClr>
                <a:srgbClr val="1CADE4"/>
              </a:buClr>
              <a:buNone/>
              <a:defRPr/>
            </a:pPr>
            <a:r>
              <a:rPr lang="en-US" sz="2400" dirty="0"/>
              <a:t>At the end of this module, participants will have learned various ways of supporting doctoral students in</a:t>
            </a:r>
            <a:endParaRPr lang="en-US" sz="2400" dirty="0">
              <a:solidFill>
                <a:srgbClr val="242B64"/>
              </a:solidFill>
              <a:latin typeface="Calibri Light" panose="020F0302020204030204" pitchFamily="34" charset="0"/>
            </a:endParaRPr>
          </a:p>
          <a:p>
            <a:pPr lvl="1"/>
            <a:r>
              <a:rPr lang="en-US" sz="2400" dirty="0"/>
              <a:t>developing a feasible doctoral research project,</a:t>
            </a:r>
          </a:p>
          <a:p>
            <a:pPr lvl="1"/>
            <a:r>
              <a:rPr lang="en-US" sz="2400" dirty="0"/>
              <a:t>drawing up a doctoral research plan</a:t>
            </a:r>
          </a:p>
          <a:p>
            <a:pPr lvl="1"/>
            <a:r>
              <a:rPr lang="en-US" sz="2400" dirty="0"/>
              <a:t>and thus, laying the foundation for a high-quality doctoral thesis.</a:t>
            </a:r>
            <a:endParaRPr lang="en-US" sz="2400" dirty="0">
              <a:solidFill>
                <a:srgbClr val="242B64"/>
              </a:solidFill>
              <a:latin typeface="Calibri Light" panose="020F0302020204030204" pitchFamily="34" charset="0"/>
            </a:endParaRPr>
          </a:p>
          <a:p>
            <a:pPr lvl="1" eaLnBrk="1" hangingPunct="1">
              <a:buClr>
                <a:srgbClr val="1CADE4"/>
              </a:buClr>
              <a:defRPr/>
            </a:pPr>
            <a:endParaRPr lang="en-US" sz="2400" dirty="0">
              <a:solidFill>
                <a:srgbClr val="242B64"/>
              </a:solidFill>
              <a:latin typeface="Calibri Light" panose="020F0302020204030204" pitchFamily="34" charset="0"/>
            </a:endParaRPr>
          </a:p>
        </p:txBody>
      </p:sp>
      <p:sp>
        <p:nvSpPr>
          <p:cNvPr id="4" name="Foliennummernplatzhalter 3">
            <a:extLst>
              <a:ext uri="{FF2B5EF4-FFF2-40B4-BE49-F238E27FC236}">
                <a16:creationId xmlns:a16="http://schemas.microsoft.com/office/drawing/2014/main" id="{0E2C527C-1F38-D7CB-6355-E7F256FCF7F2}"/>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D3E53-5737-281E-E659-27B7C1F259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EB3D44-5CCE-02B5-BE8C-0E01D533391B}"/>
              </a:ext>
            </a:extLst>
          </p:cNvPr>
          <p:cNvSpPr>
            <a:spLocks noGrp="1"/>
          </p:cNvSpPr>
          <p:nvPr>
            <p:ph type="title"/>
          </p:nvPr>
        </p:nvSpPr>
        <p:spPr>
          <a:xfrm>
            <a:off x="2419349" y="563654"/>
            <a:ext cx="8911687" cy="1280890"/>
          </a:xfrm>
        </p:spPr>
        <p:txBody>
          <a:bodyPr>
            <a:normAutofit/>
          </a:bodyPr>
          <a:lstStyle/>
          <a:p>
            <a:pPr eaLnBrk="1" hangingPunct="1">
              <a:defRPr/>
            </a:pPr>
            <a:r>
              <a:rPr lang="en-US" dirty="0">
                <a:solidFill>
                  <a:schemeClr val="tx1"/>
                </a:solidFill>
              </a:rPr>
              <a:t>Potential roadblocks and mitigation strategies</a:t>
            </a:r>
          </a:p>
        </p:txBody>
      </p:sp>
      <p:sp>
        <p:nvSpPr>
          <p:cNvPr id="8" name="Foliennummernplatzhalter 7">
            <a:extLst>
              <a:ext uri="{FF2B5EF4-FFF2-40B4-BE49-F238E27FC236}">
                <a16:creationId xmlns:a16="http://schemas.microsoft.com/office/drawing/2014/main" id="{6027EFBE-AF3F-5D13-C2E3-54ED27F50115}"/>
              </a:ext>
            </a:extLst>
          </p:cNvPr>
          <p:cNvSpPr>
            <a:spLocks noGrp="1"/>
          </p:cNvSpPr>
          <p:nvPr>
            <p:ph type="sldNum" sz="quarter" idx="12"/>
          </p:nvPr>
        </p:nvSpPr>
        <p:spPr/>
        <p:txBody>
          <a:bodyPr/>
          <a:lstStyle/>
          <a:p>
            <a:fld id="{D57F1E4F-1CFF-5643-939E-217C01CDF565}" type="slidenum">
              <a:rPr lang="en-US" smtClean="0"/>
              <a:pPr/>
              <a:t>20</a:t>
            </a:fld>
            <a:endParaRPr lang="en-US" dirty="0"/>
          </a:p>
        </p:txBody>
      </p:sp>
      <p:graphicFrame>
        <p:nvGraphicFramePr>
          <p:cNvPr id="6" name="Tabelle 5">
            <a:extLst>
              <a:ext uri="{FF2B5EF4-FFF2-40B4-BE49-F238E27FC236}">
                <a16:creationId xmlns:a16="http://schemas.microsoft.com/office/drawing/2014/main" id="{15CEBE3E-97F1-7DE7-6280-B5826B486AB6}"/>
              </a:ext>
            </a:extLst>
          </p:cNvPr>
          <p:cNvGraphicFramePr>
            <a:graphicFrameLocks noGrp="1"/>
          </p:cNvGraphicFramePr>
          <p:nvPr>
            <p:extLst>
              <p:ext uri="{D42A27DB-BD31-4B8C-83A1-F6EECF244321}">
                <p14:modId xmlns:p14="http://schemas.microsoft.com/office/powerpoint/2010/main" val="2715771499"/>
              </p:ext>
            </p:extLst>
          </p:nvPr>
        </p:nvGraphicFramePr>
        <p:xfrm>
          <a:off x="468536" y="1906119"/>
          <a:ext cx="11501791" cy="5001128"/>
        </p:xfrm>
        <a:graphic>
          <a:graphicData uri="http://schemas.openxmlformats.org/drawingml/2006/table">
            <a:tbl>
              <a:tblPr firstRow="1" bandRow="1">
                <a:tableStyleId>{5C22544A-7EE6-4342-B048-85BDC9FD1C3A}</a:tableStyleId>
              </a:tblPr>
              <a:tblGrid>
                <a:gridCol w="3682123">
                  <a:extLst>
                    <a:ext uri="{9D8B030D-6E8A-4147-A177-3AD203B41FA5}">
                      <a16:colId xmlns:a16="http://schemas.microsoft.com/office/drawing/2014/main" val="1892946133"/>
                    </a:ext>
                  </a:extLst>
                </a:gridCol>
                <a:gridCol w="7819668">
                  <a:extLst>
                    <a:ext uri="{9D8B030D-6E8A-4147-A177-3AD203B41FA5}">
                      <a16:colId xmlns:a16="http://schemas.microsoft.com/office/drawing/2014/main" val="133411424"/>
                    </a:ext>
                  </a:extLst>
                </a:gridCol>
              </a:tblGrid>
              <a:tr h="413888">
                <a:tc>
                  <a:txBody>
                    <a:bodyPr/>
                    <a:lstStyle/>
                    <a:p>
                      <a:r>
                        <a:rPr lang="de-AT" sz="1700" dirty="0"/>
                        <a:t>Roadblocks</a:t>
                      </a:r>
                    </a:p>
                  </a:txBody>
                  <a:tcPr/>
                </a:tc>
                <a:tc>
                  <a:txBody>
                    <a:bodyPr/>
                    <a:lstStyle/>
                    <a:p>
                      <a:r>
                        <a:rPr lang="de-AT" sz="1700" dirty="0"/>
                        <a:t>Potential </a:t>
                      </a:r>
                      <a:r>
                        <a:rPr lang="de-AT" sz="1700" dirty="0" err="1"/>
                        <a:t>interventions</a:t>
                      </a:r>
                      <a:endParaRPr lang="de-AT" sz="1700" dirty="0"/>
                    </a:p>
                  </a:txBody>
                  <a:tcPr/>
                </a:tc>
                <a:extLst>
                  <a:ext uri="{0D108BD9-81ED-4DB2-BD59-A6C34878D82A}">
                    <a16:rowId xmlns:a16="http://schemas.microsoft.com/office/drawing/2014/main" val="2955125396"/>
                  </a:ext>
                </a:extLst>
              </a:tr>
              <a:tr h="924630">
                <a:tc>
                  <a:txBody>
                    <a:bodyPr/>
                    <a:lstStyle/>
                    <a:p>
                      <a:r>
                        <a:rPr lang="en-US" sz="1700" b="1" dirty="0"/>
                        <a:t>Scoping challenges: </a:t>
                      </a:r>
                      <a:r>
                        <a:rPr lang="en-US" sz="1700" dirty="0"/>
                        <a:t>Students often struggle to define a </a:t>
                      </a:r>
                      <a:r>
                        <a:rPr lang="en-US" sz="1700" b="0" dirty="0"/>
                        <a:t>manageable scope for </a:t>
                      </a:r>
                      <a:r>
                        <a:rPr lang="en-US" sz="1700" dirty="0"/>
                        <a:t>their project, leading to overly broad research questions and a lack of focus. As a result, the project is overwhelming and difficult to complete.</a:t>
                      </a:r>
                      <a:endParaRPr lang="de-AT" sz="1700" dirty="0"/>
                    </a:p>
                  </a:txBody>
                  <a:tcPr/>
                </a:tc>
                <a:tc>
                  <a:txBody>
                    <a:bodyPr/>
                    <a:lstStyle/>
                    <a:p>
                      <a:r>
                        <a:rPr lang="en-US" sz="1700" b="1" dirty="0"/>
                        <a:t>Early Scoping Exercises:</a:t>
                      </a:r>
                      <a:r>
                        <a:rPr lang="en-US" sz="1700" dirty="0"/>
                        <a:t> guide students through structured exercises to define the project's boundaries, including clear inclusion/exclusion criteria. </a:t>
                      </a:r>
                    </a:p>
                    <a:p>
                      <a:r>
                        <a:rPr lang="en-US" sz="1700" b="1" dirty="0"/>
                        <a:t>Iterative Refinement of Research Questions:</a:t>
                      </a:r>
                      <a:r>
                        <a:rPr lang="en-US" sz="1700" dirty="0"/>
                        <a:t> work with students to refine and narrow their research questions through multiple drafts and discussions. </a:t>
                      </a:r>
                    </a:p>
                    <a:p>
                      <a:r>
                        <a:rPr lang="en-US" sz="1700" b="1" dirty="0"/>
                        <a:t>"Feasibility Checkpoints":</a:t>
                      </a:r>
                      <a:r>
                        <a:rPr lang="en-US" sz="1700" dirty="0"/>
                        <a:t> Implement regular checkpoints to assess the project's scope and feasibility, ensuring it aligns with the student's timeline and resources.</a:t>
                      </a:r>
                      <a:endParaRPr lang="de-AT" sz="1700" dirty="0"/>
                    </a:p>
                  </a:txBody>
                  <a:tcPr/>
                </a:tc>
                <a:extLst>
                  <a:ext uri="{0D108BD9-81ED-4DB2-BD59-A6C34878D82A}">
                    <a16:rowId xmlns:a16="http://schemas.microsoft.com/office/drawing/2014/main" val="3488192580"/>
                  </a:ext>
                </a:extLst>
              </a:tr>
              <a:tr h="924630">
                <a:tc>
                  <a:txBody>
                    <a:bodyPr/>
                    <a:lstStyle/>
                    <a:p>
                      <a:r>
                        <a:rPr lang="en-US" sz="1700" b="1" dirty="0"/>
                        <a:t>Inadequate theoretical approach: </a:t>
                      </a:r>
                      <a:r>
                        <a:rPr lang="en-US" sz="1700" dirty="0"/>
                        <a:t>Students might choose a theoretical framework that doesn't adequately address their research questions or struggle to articulate how their chosen framework relates to their study.</a:t>
                      </a:r>
                      <a:endParaRPr lang="de-AT" sz="1700" dirty="0"/>
                    </a:p>
                  </a:txBody>
                  <a:tcPr/>
                </a:tc>
                <a:tc>
                  <a:txBody>
                    <a:bodyPr/>
                    <a:lstStyle/>
                    <a:p>
                      <a:r>
                        <a:rPr lang="en-US" sz="1700" b="1" dirty="0"/>
                        <a:t>Guided Theoretical Exploration:</a:t>
                      </a:r>
                      <a:r>
                        <a:rPr lang="en-US" sz="1700" dirty="0"/>
                        <a:t> suggest relevant theoretical readings and facilitate discussions to help students understand and apply different frameworks. </a:t>
                      </a:r>
                    </a:p>
                    <a:p>
                      <a:r>
                        <a:rPr lang="en-US" sz="1700" b="1" dirty="0"/>
                        <a:t>"Framework Mapping":</a:t>
                      </a:r>
                      <a:r>
                        <a:rPr lang="en-US" sz="1700" dirty="0"/>
                        <a:t> encourage students to create visual representations (e.g., diagrams, concept maps) to illustrate how their theoretical framework connects to their research. </a:t>
                      </a:r>
                    </a:p>
                    <a:p>
                      <a:r>
                        <a:rPr lang="en-US" sz="1700" b="1" dirty="0"/>
                        <a:t>"Theoretical Justification" Section:</a:t>
                      </a:r>
                      <a:r>
                        <a:rPr lang="en-US" sz="1700" dirty="0"/>
                        <a:t> insist on a well-developed section in the proposal that clearly justifies the choice of theoretical framework.</a:t>
                      </a:r>
                      <a:endParaRPr lang="de-AT" sz="1700" dirty="0"/>
                    </a:p>
                  </a:txBody>
                  <a:tcPr/>
                </a:tc>
                <a:extLst>
                  <a:ext uri="{0D108BD9-81ED-4DB2-BD59-A6C34878D82A}">
                    <a16:rowId xmlns:a16="http://schemas.microsoft.com/office/drawing/2014/main" val="2337278912"/>
                  </a:ext>
                </a:extLst>
              </a:tr>
            </a:tbl>
          </a:graphicData>
        </a:graphic>
      </p:graphicFrame>
    </p:spTree>
    <p:extLst>
      <p:ext uri="{BB962C8B-B14F-4D97-AF65-F5344CB8AC3E}">
        <p14:creationId xmlns:p14="http://schemas.microsoft.com/office/powerpoint/2010/main" val="2278899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BEEB5-B716-12A9-AC5C-A98228E3C9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F15D2C-CA30-76D0-7398-A7CFF5BF376A}"/>
              </a:ext>
            </a:extLst>
          </p:cNvPr>
          <p:cNvSpPr>
            <a:spLocks noGrp="1"/>
          </p:cNvSpPr>
          <p:nvPr>
            <p:ph type="title"/>
          </p:nvPr>
        </p:nvSpPr>
        <p:spPr>
          <a:xfrm>
            <a:off x="2419349" y="563654"/>
            <a:ext cx="8911687" cy="1280890"/>
          </a:xfrm>
        </p:spPr>
        <p:txBody>
          <a:bodyPr>
            <a:normAutofit/>
          </a:bodyPr>
          <a:lstStyle/>
          <a:p>
            <a:pPr eaLnBrk="1" hangingPunct="1">
              <a:defRPr/>
            </a:pPr>
            <a:r>
              <a:rPr lang="en-US" dirty="0">
                <a:solidFill>
                  <a:schemeClr val="tx1"/>
                </a:solidFill>
              </a:rPr>
              <a:t>Potential roadblocks and mitigation strategies (</a:t>
            </a:r>
            <a:r>
              <a:rPr lang="en-US" dirty="0" err="1">
                <a:solidFill>
                  <a:schemeClr val="tx1"/>
                </a:solidFill>
              </a:rPr>
              <a:t>ctd</a:t>
            </a:r>
            <a:r>
              <a:rPr lang="en-US" dirty="0">
                <a:solidFill>
                  <a:schemeClr val="tx1"/>
                </a:solidFill>
              </a:rPr>
              <a:t>.)</a:t>
            </a:r>
          </a:p>
        </p:txBody>
      </p:sp>
      <p:sp>
        <p:nvSpPr>
          <p:cNvPr id="8" name="Foliennummernplatzhalter 7">
            <a:extLst>
              <a:ext uri="{FF2B5EF4-FFF2-40B4-BE49-F238E27FC236}">
                <a16:creationId xmlns:a16="http://schemas.microsoft.com/office/drawing/2014/main" id="{1DE319F9-C048-727F-4A67-B85974EB5369}"/>
              </a:ext>
            </a:extLst>
          </p:cNvPr>
          <p:cNvSpPr>
            <a:spLocks noGrp="1"/>
          </p:cNvSpPr>
          <p:nvPr>
            <p:ph type="sldNum" sz="quarter" idx="12"/>
          </p:nvPr>
        </p:nvSpPr>
        <p:spPr/>
        <p:txBody>
          <a:bodyPr/>
          <a:lstStyle/>
          <a:p>
            <a:fld id="{D57F1E4F-1CFF-5643-939E-217C01CDF565}" type="slidenum">
              <a:rPr lang="en-US" smtClean="0"/>
              <a:pPr/>
              <a:t>21</a:t>
            </a:fld>
            <a:endParaRPr lang="en-US" dirty="0"/>
          </a:p>
        </p:txBody>
      </p:sp>
      <p:graphicFrame>
        <p:nvGraphicFramePr>
          <p:cNvPr id="6" name="Tabelle 5">
            <a:extLst>
              <a:ext uri="{FF2B5EF4-FFF2-40B4-BE49-F238E27FC236}">
                <a16:creationId xmlns:a16="http://schemas.microsoft.com/office/drawing/2014/main" id="{CC2B3B91-F343-71DB-4AA2-430ADD59A2C5}"/>
              </a:ext>
            </a:extLst>
          </p:cNvPr>
          <p:cNvGraphicFramePr>
            <a:graphicFrameLocks noGrp="1"/>
          </p:cNvGraphicFramePr>
          <p:nvPr>
            <p:extLst>
              <p:ext uri="{D42A27DB-BD31-4B8C-83A1-F6EECF244321}">
                <p14:modId xmlns:p14="http://schemas.microsoft.com/office/powerpoint/2010/main" val="776705747"/>
              </p:ext>
            </p:extLst>
          </p:nvPr>
        </p:nvGraphicFramePr>
        <p:xfrm>
          <a:off x="468536" y="1906119"/>
          <a:ext cx="11501791" cy="4223888"/>
        </p:xfrm>
        <a:graphic>
          <a:graphicData uri="http://schemas.openxmlformats.org/drawingml/2006/table">
            <a:tbl>
              <a:tblPr firstRow="1" bandRow="1">
                <a:tableStyleId>{5C22544A-7EE6-4342-B048-85BDC9FD1C3A}</a:tableStyleId>
              </a:tblPr>
              <a:tblGrid>
                <a:gridCol w="3166393">
                  <a:extLst>
                    <a:ext uri="{9D8B030D-6E8A-4147-A177-3AD203B41FA5}">
                      <a16:colId xmlns:a16="http://schemas.microsoft.com/office/drawing/2014/main" val="1892946133"/>
                    </a:ext>
                  </a:extLst>
                </a:gridCol>
                <a:gridCol w="8335398">
                  <a:extLst>
                    <a:ext uri="{9D8B030D-6E8A-4147-A177-3AD203B41FA5}">
                      <a16:colId xmlns:a16="http://schemas.microsoft.com/office/drawing/2014/main" val="133411424"/>
                    </a:ext>
                  </a:extLst>
                </a:gridCol>
              </a:tblGrid>
              <a:tr h="413888">
                <a:tc>
                  <a:txBody>
                    <a:bodyPr/>
                    <a:lstStyle/>
                    <a:p>
                      <a:r>
                        <a:rPr lang="de-AT" sz="1700" dirty="0"/>
                        <a:t>Roadblocks</a:t>
                      </a:r>
                    </a:p>
                  </a:txBody>
                  <a:tcPr/>
                </a:tc>
                <a:tc>
                  <a:txBody>
                    <a:bodyPr/>
                    <a:lstStyle/>
                    <a:p>
                      <a:r>
                        <a:rPr lang="de-AT" sz="1700" dirty="0"/>
                        <a:t>Potential </a:t>
                      </a:r>
                      <a:r>
                        <a:rPr lang="de-AT" sz="1700" dirty="0" err="1"/>
                        <a:t>interventions</a:t>
                      </a:r>
                      <a:endParaRPr lang="de-AT" sz="1700" dirty="0"/>
                    </a:p>
                  </a:txBody>
                  <a:tcPr/>
                </a:tc>
                <a:extLst>
                  <a:ext uri="{0D108BD9-81ED-4DB2-BD59-A6C34878D82A}">
                    <a16:rowId xmlns:a16="http://schemas.microsoft.com/office/drawing/2014/main" val="2955125396"/>
                  </a:ext>
                </a:extLst>
              </a:tr>
              <a:tr h="924630">
                <a:tc>
                  <a:txBody>
                    <a:bodyPr/>
                    <a:lstStyle/>
                    <a:p>
                      <a:r>
                        <a:rPr lang="en-US" sz="1700" b="1" dirty="0"/>
                        <a:t>Inadequate methods:</a:t>
                      </a:r>
                      <a:r>
                        <a:rPr lang="en-US" sz="1700" dirty="0"/>
                        <a:t> Students might propose research methods that are impractical, unethical, or inappropriate for their research questions.</a:t>
                      </a:r>
                      <a:endParaRPr lang="de-AT" sz="1700" dirty="0"/>
                    </a:p>
                  </a:txBody>
                  <a:tcPr/>
                </a:tc>
                <a:tc>
                  <a:txBody>
                    <a:bodyPr/>
                    <a:lstStyle/>
                    <a:p>
                      <a:r>
                        <a:rPr lang="en-US" sz="1700" b="1" dirty="0"/>
                        <a:t>Methodological Consultation:</a:t>
                      </a:r>
                      <a:r>
                        <a:rPr lang="en-US" sz="1700" dirty="0"/>
                        <a:t> encourage students to consult with experts in their chosen methodology. </a:t>
                      </a:r>
                    </a:p>
                    <a:p>
                      <a:r>
                        <a:rPr lang="en-US" sz="1700" b="1" dirty="0"/>
                        <a:t>Pilot Studies/Feasibility Testing:</a:t>
                      </a:r>
                      <a:r>
                        <a:rPr lang="en-US" sz="1700" dirty="0"/>
                        <a:t> require students to conduct pilot studies or feasibility tests to ensure their methods are viable. </a:t>
                      </a:r>
                    </a:p>
                    <a:p>
                      <a:r>
                        <a:rPr lang="en-US" sz="1700" b="1" dirty="0"/>
                        <a:t>Ethical Review Guidance:</a:t>
                      </a:r>
                      <a:r>
                        <a:rPr lang="en-US" sz="1700" dirty="0"/>
                        <a:t> provide thorough guidance on ethical considerations and ensure students obtain necessary approvals.</a:t>
                      </a:r>
                    </a:p>
                    <a:p>
                      <a:endParaRPr lang="de-AT" sz="1700" dirty="0"/>
                    </a:p>
                  </a:txBody>
                  <a:tcPr/>
                </a:tc>
                <a:extLst>
                  <a:ext uri="{0D108BD9-81ED-4DB2-BD59-A6C34878D82A}">
                    <a16:rowId xmlns:a16="http://schemas.microsoft.com/office/drawing/2014/main" val="3488192580"/>
                  </a:ext>
                </a:extLst>
              </a:tr>
              <a:tr h="924630">
                <a:tc>
                  <a:txBody>
                    <a:bodyPr/>
                    <a:lstStyle/>
                    <a:p>
                      <a:r>
                        <a:rPr lang="en-US" sz="1700" b="1" dirty="0"/>
                        <a:t>Lack of project management skills</a:t>
                      </a:r>
                      <a:r>
                        <a:rPr lang="en-US" sz="1700" b="1"/>
                        <a:t>: </a:t>
                      </a:r>
                      <a:br>
                        <a:rPr lang="en-US" sz="1700" b="1"/>
                      </a:br>
                      <a:r>
                        <a:rPr lang="en-US" sz="1700"/>
                        <a:t>Students </a:t>
                      </a:r>
                      <a:r>
                        <a:rPr lang="en-US" sz="1700" dirty="0"/>
                        <a:t>may lack a structured plan and timeline, leading to procrastination, </a:t>
                      </a:r>
                      <a:r>
                        <a:rPr lang="en-US" sz="1700" dirty="0" err="1"/>
                        <a:t>disorganisation</a:t>
                      </a:r>
                      <a:r>
                        <a:rPr lang="en-US" sz="1700" dirty="0"/>
                        <a:t>, and delays.</a:t>
                      </a:r>
                      <a:endParaRPr lang="de-AT" sz="1700" dirty="0"/>
                    </a:p>
                  </a:txBody>
                  <a:tcPr/>
                </a:tc>
                <a:tc>
                  <a:txBody>
                    <a:bodyPr/>
                    <a:lstStyle/>
                    <a:p>
                      <a:r>
                        <a:rPr lang="en-US" sz="1700" b="1" dirty="0"/>
                        <a:t>Detailed Project Timelines:</a:t>
                      </a:r>
                      <a:r>
                        <a:rPr lang="en-US" sz="1700" dirty="0"/>
                        <a:t> Supervisors should work with students to create detailed project timelines with specific milestones and deadlines. </a:t>
                      </a:r>
                    </a:p>
                    <a:p>
                      <a:r>
                        <a:rPr lang="en-US" sz="1700" b="1" dirty="0"/>
                        <a:t>Regular Progress Monitoring:</a:t>
                      </a:r>
                      <a:r>
                        <a:rPr lang="en-US" sz="1700" dirty="0"/>
                        <a:t> Implement regular progress meetings to monitor students' progress and address any roadblocks. </a:t>
                      </a:r>
                    </a:p>
                    <a:p>
                      <a:r>
                        <a:rPr lang="en-US" sz="1700" b="1" dirty="0"/>
                        <a:t>Resource Management Guidance:</a:t>
                      </a:r>
                      <a:r>
                        <a:rPr lang="en-US" sz="1700" dirty="0"/>
                        <a:t> Help students identify and access necessary resources (e.g., funding, equipment, data access).</a:t>
                      </a:r>
                      <a:endParaRPr lang="de-AT" sz="1700" dirty="0"/>
                    </a:p>
                  </a:txBody>
                  <a:tcPr/>
                </a:tc>
                <a:extLst>
                  <a:ext uri="{0D108BD9-81ED-4DB2-BD59-A6C34878D82A}">
                    <a16:rowId xmlns:a16="http://schemas.microsoft.com/office/drawing/2014/main" val="2337278912"/>
                  </a:ext>
                </a:extLst>
              </a:tr>
            </a:tbl>
          </a:graphicData>
        </a:graphic>
      </p:graphicFrame>
    </p:spTree>
    <p:extLst>
      <p:ext uri="{BB962C8B-B14F-4D97-AF65-F5344CB8AC3E}">
        <p14:creationId xmlns:p14="http://schemas.microsoft.com/office/powerpoint/2010/main" val="1086704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1CC7E-998F-E42A-28B3-1CDAC30837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D6B71D-07D3-7434-C45A-5B4B6B0A417D}"/>
              </a:ext>
            </a:extLst>
          </p:cNvPr>
          <p:cNvSpPr>
            <a:spLocks noGrp="1"/>
          </p:cNvSpPr>
          <p:nvPr>
            <p:ph type="title"/>
          </p:nvPr>
        </p:nvSpPr>
        <p:spPr>
          <a:xfrm>
            <a:off x="2642155" y="732310"/>
            <a:ext cx="8911687" cy="1280890"/>
          </a:xfrm>
        </p:spPr>
        <p:txBody>
          <a:bodyPr/>
          <a:lstStyle/>
          <a:p>
            <a:r>
              <a:rPr lang="en-US" dirty="0"/>
              <a:t>Key takeaways of Module 3</a:t>
            </a:r>
          </a:p>
        </p:txBody>
      </p:sp>
      <p:sp>
        <p:nvSpPr>
          <p:cNvPr id="3" name="Content Placeholder 2">
            <a:extLst>
              <a:ext uri="{FF2B5EF4-FFF2-40B4-BE49-F238E27FC236}">
                <a16:creationId xmlns:a16="http://schemas.microsoft.com/office/drawing/2014/main" id="{978C08E9-63ED-66B1-FA2B-AC8A45AE42DB}"/>
              </a:ext>
            </a:extLst>
          </p:cNvPr>
          <p:cNvSpPr>
            <a:spLocks noGrp="1"/>
          </p:cNvSpPr>
          <p:nvPr>
            <p:ph idx="1"/>
          </p:nvPr>
        </p:nvSpPr>
        <p:spPr>
          <a:xfrm>
            <a:off x="2642155" y="1594984"/>
            <a:ext cx="9484600" cy="5097069"/>
          </a:xfrm>
        </p:spPr>
        <p:txBody>
          <a:bodyPr>
            <a:noAutofit/>
          </a:bodyPr>
          <a:lstStyle/>
          <a:p>
            <a:r>
              <a:rPr lang="en-US" sz="2100" b="1" dirty="0"/>
              <a:t>Reading Maps for Gap Discovery</a:t>
            </a:r>
            <a:r>
              <a:rPr lang="en-US" sz="2100" dirty="0"/>
              <a:t>: Use visual maps to help students identify different positions in their field, trends, and specific research gaps</a:t>
            </a:r>
          </a:p>
          <a:p>
            <a:r>
              <a:rPr lang="en-US" sz="2100" b="1" dirty="0"/>
              <a:t>Writing as a Thinking Tool</a:t>
            </a:r>
            <a:r>
              <a:rPr lang="en-US" sz="2100" dirty="0"/>
              <a:t>: Shift the mindset from writing as a final assessment to writing as a tool for learning; encourage early writing through diaries, summaries, and meeting minutes to help students interrogate their thoughts</a:t>
            </a:r>
          </a:p>
          <a:p>
            <a:r>
              <a:rPr lang="en-US" sz="2100" b="1" dirty="0"/>
              <a:t>Iterative Feasibility Planning</a:t>
            </a:r>
            <a:r>
              <a:rPr lang="en-US" sz="2100" dirty="0"/>
              <a:t>: Supervisors must take an active role in assessing if research questions are realistic regarding time, resource constraints, and data access</a:t>
            </a:r>
          </a:p>
          <a:p>
            <a:r>
              <a:rPr lang="en-US" sz="2100" b="1" dirty="0"/>
              <a:t>Proactive Project Management</a:t>
            </a:r>
            <a:r>
              <a:rPr lang="en-US" sz="2100" dirty="0"/>
              <a:t>: Use detailed timelines with milestones and regular checkpoints to mitigate common roadblocks like broad scoping or inadequate methodology</a:t>
            </a:r>
          </a:p>
        </p:txBody>
      </p:sp>
      <p:sp>
        <p:nvSpPr>
          <p:cNvPr id="4" name="Foliennummernplatzhalter 3">
            <a:extLst>
              <a:ext uri="{FF2B5EF4-FFF2-40B4-BE49-F238E27FC236}">
                <a16:creationId xmlns:a16="http://schemas.microsoft.com/office/drawing/2014/main" id="{38FEF099-6FD8-419E-806B-461095261F20}"/>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22</a:t>
            </a:fld>
            <a:endParaRPr lang="en-US" dirty="0"/>
          </a:p>
        </p:txBody>
      </p:sp>
      <p:pic>
        <p:nvPicPr>
          <p:cNvPr id="5" name="Graphic 4" descr="Open hand outline">
            <a:extLst>
              <a:ext uri="{FF2B5EF4-FFF2-40B4-BE49-F238E27FC236}">
                <a16:creationId xmlns:a16="http://schemas.microsoft.com/office/drawing/2014/main" id="{606172A5-B1DC-BC12-87A1-1C2DDC27622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95" y="2427936"/>
            <a:ext cx="914400" cy="914400"/>
          </a:xfrm>
          <a:prstGeom prst="rect">
            <a:avLst/>
          </a:prstGeom>
        </p:spPr>
      </p:pic>
      <p:pic>
        <p:nvPicPr>
          <p:cNvPr id="7" name="Graphic 6" descr="CheckList outline">
            <a:extLst>
              <a:ext uri="{FF2B5EF4-FFF2-40B4-BE49-F238E27FC236}">
                <a16:creationId xmlns:a16="http://schemas.microsoft.com/office/drawing/2014/main" id="{0E271E05-0B86-4AA1-5C7B-983DAECED1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1170595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7" name="Foliennummernplatzhalter 6">
            <a:extLst>
              <a:ext uri="{FF2B5EF4-FFF2-40B4-BE49-F238E27FC236}">
                <a16:creationId xmlns:a16="http://schemas.microsoft.com/office/drawing/2014/main" id="{924A75C2-9F0A-05A4-F418-7FBEA952414F}"/>
              </a:ext>
            </a:extLst>
          </p:cNvPr>
          <p:cNvSpPr>
            <a:spLocks noGrp="1"/>
          </p:cNvSpPr>
          <p:nvPr>
            <p:ph type="sldNum" sz="quarter" idx="12"/>
          </p:nvPr>
        </p:nvSpPr>
        <p:spPr/>
        <p:txBody>
          <a:bodyPr/>
          <a:lstStyle/>
          <a:p>
            <a:fld id="{D57F1E4F-1CFF-5643-939E-217C01CDF565}" type="slidenum">
              <a:rPr lang="en-US" smtClean="0"/>
              <a:pPr/>
              <a:t>23</a:t>
            </a:fld>
            <a:endParaRPr lang="en-US" dirty="0"/>
          </a:p>
        </p:txBody>
      </p:sp>
      <p:sp>
        <p:nvSpPr>
          <p:cNvPr id="8" name="Titel 1">
            <a:extLst>
              <a:ext uri="{FF2B5EF4-FFF2-40B4-BE49-F238E27FC236}">
                <a16:creationId xmlns:a16="http://schemas.microsoft.com/office/drawing/2014/main" id="{38C86D03-6DD8-05AA-5C2F-1B106285CF74}"/>
              </a:ext>
            </a:extLst>
          </p:cNvPr>
          <p:cNvSpPr>
            <a:spLocks noGrp="1"/>
          </p:cNvSpPr>
          <p:nvPr>
            <p:ph type="title"/>
          </p:nvPr>
        </p:nvSpPr>
        <p:spPr>
          <a:xfrm>
            <a:off x="2643673" y="624110"/>
            <a:ext cx="8265627" cy="728440"/>
          </a:xfrm>
        </p:spPr>
        <p:txBody>
          <a:bodyPr>
            <a:normAutofit/>
          </a:bodyPr>
          <a:lstStyle/>
          <a:p>
            <a:r>
              <a:rPr lang="en-GB" dirty="0"/>
              <a:t>Disclaimer</a:t>
            </a:r>
            <a:endParaRPr lang="en-US" dirty="0"/>
          </a:p>
        </p:txBody>
      </p:sp>
      <p:sp>
        <p:nvSpPr>
          <p:cNvPr id="2" name="Textfeld 3">
            <a:extLst>
              <a:ext uri="{FF2B5EF4-FFF2-40B4-BE49-F238E27FC236}">
                <a16:creationId xmlns:a16="http://schemas.microsoft.com/office/drawing/2014/main" id="{37E2701B-DD77-6A71-826C-C956074906B5}"/>
              </a:ext>
            </a:extLst>
          </p:cNvPr>
          <p:cNvSpPr txBox="1"/>
          <p:nvPr/>
        </p:nvSpPr>
        <p:spPr>
          <a:xfrm>
            <a:off x="2643673" y="1460759"/>
            <a:ext cx="7831494" cy="5078313"/>
          </a:xfrm>
          <a:prstGeom prst="rect">
            <a:avLst/>
          </a:prstGeom>
          <a:noFill/>
          <a:ln w="38100">
            <a:solidFill>
              <a:srgbClr val="A53010"/>
            </a:solidFill>
          </a:ln>
        </p:spPr>
        <p:txBody>
          <a:bodyPr wrap="square">
            <a:spAutoFit/>
          </a:bodyPr>
          <a:lstStyle/>
          <a:p>
            <a:r>
              <a:rPr lang="en-US" dirty="0"/>
              <a:t>This presentation was created jointly by Fredrick </a:t>
            </a:r>
            <a:r>
              <a:rPr lang="de-DE" dirty="0" err="1">
                <a:hlinkClick r:id="rId2">
                  <a:extLst>
                    <a:ext uri="{A12FA001-AC4F-418D-AE19-62706E023703}">
                      <ahyp:hlinkClr xmlns:ahyp="http://schemas.microsoft.com/office/drawing/2018/hyperlinkcolor" val="tx"/>
                    </a:ext>
                  </a:extLst>
                </a:hlinkClick>
              </a:rPr>
              <a:t>Oluoch</a:t>
            </a:r>
            <a:r>
              <a:rPr lang="en-US" dirty="0"/>
              <a:t>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260621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FC70A-A5EF-3B64-6C02-E7B243F77E55}"/>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5B9127EF-5529-D1A1-0E22-8BAA89EAD1D6}"/>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
        <p:nvSpPr>
          <p:cNvPr id="8" name="Title 1">
            <a:extLst>
              <a:ext uri="{FF2B5EF4-FFF2-40B4-BE49-F238E27FC236}">
                <a16:creationId xmlns:a16="http://schemas.microsoft.com/office/drawing/2014/main" id="{0DCBBFBA-7CC8-0351-C70F-2A4B40A27023}"/>
              </a:ext>
            </a:extLst>
          </p:cNvPr>
          <p:cNvSpPr txBox="1">
            <a:spLocks/>
          </p:cNvSpPr>
          <p:nvPr/>
        </p:nvSpPr>
        <p:spPr>
          <a:xfrm>
            <a:off x="2292349" y="585788"/>
            <a:ext cx="9841986" cy="1498600"/>
          </a:xfrm>
          <a:prstGeom prst="rect">
            <a:avLst/>
          </a:prstGeom>
        </p:spPr>
        <p:txBody>
          <a:bodyPr vert="horz" wrap="square" lIns="91440" tIns="45720" rIns="91440" bIns="45720" numCol="1" rtlCol="0" anchor="t" anchorCtr="0" compatLnSpc="1">
            <a:prstTxWarp prst="textNoShape">
              <a:avLst/>
            </a:prstTxWarp>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indent="-342900">
              <a:lnSpc>
                <a:spcPct val="90000"/>
              </a:lnSpc>
              <a:spcBef>
                <a:spcPts val="200"/>
              </a:spcBef>
              <a:spcAft>
                <a:spcPts val="400"/>
              </a:spcAft>
              <a:buClr>
                <a:srgbClr val="1CADE4"/>
              </a:buClr>
              <a:defRPr/>
            </a:pPr>
            <a:r>
              <a:rPr lang="en-US" dirty="0"/>
              <a:t>What does a “feasible” PhD project mean?</a:t>
            </a:r>
            <a:endParaRPr lang="en-US" altLang="de-DE" dirty="0"/>
          </a:p>
        </p:txBody>
      </p:sp>
      <p:sp>
        <p:nvSpPr>
          <p:cNvPr id="9" name="Content Placeholder 2">
            <a:extLst>
              <a:ext uri="{FF2B5EF4-FFF2-40B4-BE49-F238E27FC236}">
                <a16:creationId xmlns:a16="http://schemas.microsoft.com/office/drawing/2014/main" id="{07BDE942-180E-78C9-7489-03525084E751}"/>
              </a:ext>
            </a:extLst>
          </p:cNvPr>
          <p:cNvSpPr txBox="1">
            <a:spLocks/>
          </p:cNvSpPr>
          <p:nvPr/>
        </p:nvSpPr>
        <p:spPr>
          <a:xfrm>
            <a:off x="2174789" y="1335088"/>
            <a:ext cx="10099588" cy="5323924"/>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spcBef>
                <a:spcPts val="300"/>
              </a:spcBef>
              <a:buNone/>
            </a:pPr>
            <a:r>
              <a:rPr lang="en-US" sz="2000" dirty="0"/>
              <a:t>A feasible PhD project is one that is:</a:t>
            </a:r>
            <a:endParaRPr lang="de-AT" sz="2000" b="1" dirty="0"/>
          </a:p>
          <a:p>
            <a:pPr>
              <a:spcBef>
                <a:spcPts val="300"/>
              </a:spcBef>
            </a:pPr>
            <a:r>
              <a:rPr lang="en-US" sz="2000" b="1" dirty="0"/>
              <a:t>clear in focus. </a:t>
            </a:r>
            <a:r>
              <a:rPr lang="en-US" sz="2000" dirty="0"/>
              <a:t>The research question and problem are specific enough to guide the study.</a:t>
            </a:r>
          </a:p>
          <a:p>
            <a:pPr>
              <a:spcBef>
                <a:spcPts val="300"/>
              </a:spcBef>
            </a:pPr>
            <a:r>
              <a:rPr lang="en-US" sz="2000" b="1" dirty="0"/>
              <a:t>manageable in scope. </a:t>
            </a:r>
            <a:r>
              <a:rPr lang="en-US" sz="2000" dirty="0"/>
              <a:t>The project is neither too broad or too ambitious for a PhD.</a:t>
            </a:r>
          </a:p>
          <a:p>
            <a:pPr>
              <a:spcBef>
                <a:spcPts val="300"/>
              </a:spcBef>
            </a:pPr>
            <a:r>
              <a:rPr lang="en-US" sz="2000" b="1" dirty="0"/>
              <a:t>doable within time. </a:t>
            </a:r>
            <a:r>
              <a:rPr lang="en-US" sz="2000" dirty="0"/>
              <a:t>The work can realistically be completed within the available candidature period.</a:t>
            </a:r>
          </a:p>
          <a:p>
            <a:pPr>
              <a:spcBef>
                <a:spcPts val="300"/>
              </a:spcBef>
            </a:pPr>
            <a:r>
              <a:rPr lang="en-US" sz="2000" b="1" dirty="0"/>
              <a:t>supported by appropriate methods. </a:t>
            </a:r>
            <a:r>
              <a:rPr lang="en-US" sz="2000" dirty="0"/>
              <a:t>The methods fit the research question and can be applied by the student with available support.</a:t>
            </a:r>
          </a:p>
          <a:p>
            <a:pPr>
              <a:spcBef>
                <a:spcPts val="300"/>
              </a:spcBef>
            </a:pPr>
            <a:r>
              <a:rPr lang="en-US" sz="2000" b="1" dirty="0"/>
              <a:t>realistic in terms of data, resources, and access. </a:t>
            </a:r>
            <a:r>
              <a:rPr lang="en-US" sz="2000" dirty="0"/>
              <a:t>The student can obtain the necessary data, materials, permissions, infrastructure, and support.</a:t>
            </a:r>
          </a:p>
          <a:p>
            <a:pPr>
              <a:spcBef>
                <a:spcPts val="300"/>
              </a:spcBef>
            </a:pPr>
            <a:r>
              <a:rPr lang="en-US" sz="2000" b="1" dirty="0"/>
              <a:t>aligned with the student’s preparation and support needs. </a:t>
            </a:r>
            <a:r>
              <a:rPr lang="en-US" sz="2000" dirty="0"/>
              <a:t>The project matches the student’s current level of preparation, with realistic opportunities to build missing skills.</a:t>
            </a:r>
          </a:p>
          <a:p>
            <a:pPr>
              <a:spcBef>
                <a:spcPts val="300"/>
              </a:spcBef>
            </a:pPr>
            <a:r>
              <a:rPr lang="en-US" sz="2000" b="1" dirty="0"/>
              <a:t>capable of producing an original contribution. </a:t>
            </a:r>
            <a:r>
              <a:rPr lang="en-US" sz="2000" dirty="0"/>
              <a:t>The project is manageable, but still strong enough to generate meaningful new knowledge.</a:t>
            </a:r>
            <a:r>
              <a:rPr lang="de-AT" sz="2000" dirty="0"/>
              <a:t> </a:t>
            </a:r>
            <a:endParaRPr lang="en-US" altLang="de-DE" sz="2000" dirty="0">
              <a:solidFill>
                <a:srgbClr val="000000"/>
              </a:solidFill>
              <a:latin typeface="Calibri Light" panose="020F0302020204030204" pitchFamily="34" charset="0"/>
            </a:endParaRPr>
          </a:p>
        </p:txBody>
      </p:sp>
    </p:spTree>
    <p:extLst>
      <p:ext uri="{BB962C8B-B14F-4D97-AF65-F5344CB8AC3E}">
        <p14:creationId xmlns:p14="http://schemas.microsoft.com/office/powerpoint/2010/main" val="3604160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0143646F-520B-2A54-C4A5-7966891E5723}"/>
              </a:ext>
            </a:extLst>
          </p:cNvPr>
          <p:cNvGraphicFramePr>
            <a:graphicFrameLocks noGrp="1"/>
          </p:cNvGraphicFramePr>
          <p:nvPr>
            <p:ph idx="1"/>
            <p:extLst>
              <p:ext uri="{D42A27DB-BD31-4B8C-83A1-F6EECF244321}">
                <p14:modId xmlns:p14="http://schemas.microsoft.com/office/powerpoint/2010/main" val="2882070388"/>
              </p:ext>
            </p:extLst>
          </p:nvPr>
        </p:nvGraphicFramePr>
        <p:xfrm>
          <a:off x="1773384" y="1479309"/>
          <a:ext cx="4595751" cy="4053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435" name="TextBox 4">
            <a:extLst>
              <a:ext uri="{FF2B5EF4-FFF2-40B4-BE49-F238E27FC236}">
                <a16:creationId xmlns:a16="http://schemas.microsoft.com/office/drawing/2014/main" id="{C3050368-8645-283C-251E-412136E54209}"/>
              </a:ext>
            </a:extLst>
          </p:cNvPr>
          <p:cNvSpPr txBox="1">
            <a:spLocks noChangeArrowheads="1"/>
          </p:cNvSpPr>
          <p:nvPr/>
        </p:nvSpPr>
        <p:spPr bwMode="auto">
          <a:xfrm>
            <a:off x="2155244" y="3287262"/>
            <a:ext cx="13114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a:r>
              <a:rPr lang="LID4096" altLang="de-DE" b="1" dirty="0">
                <a:latin typeface="+mn-lt"/>
              </a:rPr>
              <a:t>Body of Literature</a:t>
            </a:r>
          </a:p>
        </p:txBody>
      </p:sp>
      <p:sp>
        <p:nvSpPr>
          <p:cNvPr id="2" name="Right Brace 1">
            <a:extLst>
              <a:ext uri="{FF2B5EF4-FFF2-40B4-BE49-F238E27FC236}">
                <a16:creationId xmlns:a16="http://schemas.microsoft.com/office/drawing/2014/main" id="{E2942B03-5280-A5D3-AFBC-BA49E24EE9EB}"/>
              </a:ext>
            </a:extLst>
          </p:cNvPr>
          <p:cNvSpPr/>
          <p:nvPr/>
        </p:nvSpPr>
        <p:spPr>
          <a:xfrm>
            <a:off x="4970463" y="1512889"/>
            <a:ext cx="311150" cy="4156075"/>
          </a:xfrm>
          <a:prstGeom prst="rightBrace">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en-MW"/>
          </a:p>
        </p:txBody>
      </p:sp>
      <p:sp>
        <p:nvSpPr>
          <p:cNvPr id="3" name="Rounded Rectangle 2">
            <a:extLst>
              <a:ext uri="{FF2B5EF4-FFF2-40B4-BE49-F238E27FC236}">
                <a16:creationId xmlns:a16="http://schemas.microsoft.com/office/drawing/2014/main" id="{91330754-823D-C4A3-06E9-E6316AE668A8}"/>
              </a:ext>
            </a:extLst>
          </p:cNvPr>
          <p:cNvSpPr/>
          <p:nvPr/>
        </p:nvSpPr>
        <p:spPr>
          <a:xfrm>
            <a:off x="5397492" y="2289785"/>
            <a:ext cx="2475398" cy="2402865"/>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n-MW" dirty="0">
                <a:solidFill>
                  <a:schemeClr val="tx1"/>
                </a:solidFill>
              </a:rPr>
              <a:t>Students’ Position, contribution and inte</a:t>
            </a:r>
            <a:r>
              <a:rPr lang="de-DE" dirty="0">
                <a:solidFill>
                  <a:schemeClr val="tx1"/>
                </a:solidFill>
              </a:rPr>
              <a:t>r</a:t>
            </a:r>
            <a:r>
              <a:rPr lang="en-MW" dirty="0">
                <a:solidFill>
                  <a:schemeClr val="tx1"/>
                </a:solidFill>
              </a:rPr>
              <a:t>pretation of the litera</a:t>
            </a:r>
            <a:r>
              <a:rPr lang="de-DE" dirty="0">
                <a:solidFill>
                  <a:schemeClr val="tx1"/>
                </a:solidFill>
              </a:rPr>
              <a:t>t</a:t>
            </a:r>
            <a:r>
              <a:rPr lang="en-MW" dirty="0">
                <a:solidFill>
                  <a:schemeClr val="tx1"/>
                </a:solidFill>
              </a:rPr>
              <a:t>ure </a:t>
            </a:r>
          </a:p>
        </p:txBody>
      </p:sp>
      <p:sp>
        <p:nvSpPr>
          <p:cNvPr id="18438" name="TextBox 5">
            <a:extLst>
              <a:ext uri="{FF2B5EF4-FFF2-40B4-BE49-F238E27FC236}">
                <a16:creationId xmlns:a16="http://schemas.microsoft.com/office/drawing/2014/main" id="{514006AC-1994-C2C3-E249-C1970A149C76}"/>
              </a:ext>
            </a:extLst>
          </p:cNvPr>
          <p:cNvSpPr txBox="1">
            <a:spLocks noChangeArrowheads="1"/>
          </p:cNvSpPr>
          <p:nvPr/>
        </p:nvSpPr>
        <p:spPr bwMode="auto">
          <a:xfrm>
            <a:off x="1773384" y="584303"/>
            <a:ext cx="10091144" cy="825396"/>
          </a:xfrm>
          <a:prstGeom prst="rect">
            <a:avLst/>
          </a:prstGeom>
        </p:spPr>
        <p:txBody>
          <a:bodyPr vert="horz" wrap="square" lIns="91440" tIns="45720" rIns="91440" bIns="45720" numCol="1" rtlCol="0" anchor="t" anchorCtr="0" compatLnSpc="1">
            <a:prstTxWarp prst="textNoShape">
              <a:avLst/>
            </a:prstTxWarp>
            <a:noAutofit/>
          </a:bodyPr>
          <a:lstStyle>
            <a:lvl1pPr marL="342900" indent="-342900">
              <a:lnSpc>
                <a:spcPct val="90000"/>
              </a:lnSpc>
              <a:spcBef>
                <a:spcPts val="200"/>
              </a:spcBef>
              <a:spcAft>
                <a:spcPts val="400"/>
              </a:spcAft>
              <a:buClr>
                <a:srgbClr val="1CADE4"/>
              </a:buClr>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LID4096" altLang="de-DE" dirty="0"/>
              <a:t>Process of developing a Research Proposal</a:t>
            </a:r>
          </a:p>
        </p:txBody>
      </p:sp>
      <p:sp>
        <p:nvSpPr>
          <p:cNvPr id="7" name="Right Arrow 6">
            <a:extLst>
              <a:ext uri="{FF2B5EF4-FFF2-40B4-BE49-F238E27FC236}">
                <a16:creationId xmlns:a16="http://schemas.microsoft.com/office/drawing/2014/main" id="{A3ACC934-F805-13DF-3EA6-E32D593E3B03}"/>
              </a:ext>
            </a:extLst>
          </p:cNvPr>
          <p:cNvSpPr/>
          <p:nvPr/>
        </p:nvSpPr>
        <p:spPr>
          <a:xfrm>
            <a:off x="7988154" y="3556794"/>
            <a:ext cx="490538" cy="25114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MW"/>
          </a:p>
        </p:txBody>
      </p:sp>
      <p:sp>
        <p:nvSpPr>
          <p:cNvPr id="8" name="Rounded Rectangle 7">
            <a:extLst>
              <a:ext uri="{FF2B5EF4-FFF2-40B4-BE49-F238E27FC236}">
                <a16:creationId xmlns:a16="http://schemas.microsoft.com/office/drawing/2014/main" id="{574E5DD1-E9AF-99D4-5614-B6FAE89D5D8E}"/>
              </a:ext>
            </a:extLst>
          </p:cNvPr>
          <p:cNvSpPr/>
          <p:nvPr/>
        </p:nvSpPr>
        <p:spPr>
          <a:xfrm>
            <a:off x="8594570" y="2177143"/>
            <a:ext cx="3336173" cy="2866571"/>
          </a:xfrm>
          <a:prstGeom prst="roundRect">
            <a:avLst/>
          </a:prstGeom>
          <a:solidFill>
            <a:schemeClr val="tx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marL="214313" indent="-214313">
              <a:buFont typeface="Arial" panose="020B0604020202020204" pitchFamily="34" charset="0"/>
              <a:buChar char="•"/>
              <a:defRPr/>
            </a:pPr>
            <a:r>
              <a:rPr lang="en-MW" dirty="0">
                <a:solidFill>
                  <a:schemeClr val="tx1"/>
                </a:solidFill>
              </a:rPr>
              <a:t>Problem identification </a:t>
            </a:r>
          </a:p>
          <a:p>
            <a:pPr marL="214313" indent="-214313">
              <a:buFont typeface="Arial" panose="020B0604020202020204" pitchFamily="34" charset="0"/>
              <a:buChar char="•"/>
              <a:defRPr/>
            </a:pPr>
            <a:r>
              <a:rPr lang="en-MW" dirty="0">
                <a:solidFill>
                  <a:schemeClr val="tx1"/>
                </a:solidFill>
              </a:rPr>
              <a:t>Formulation of a research question</a:t>
            </a:r>
          </a:p>
          <a:p>
            <a:pPr marL="214313" indent="-214313">
              <a:buFont typeface="Arial" panose="020B0604020202020204" pitchFamily="34" charset="0"/>
              <a:buChar char="•"/>
              <a:defRPr/>
            </a:pPr>
            <a:r>
              <a:rPr lang="en-MW" dirty="0">
                <a:solidFill>
                  <a:schemeClr val="tx1"/>
                </a:solidFill>
              </a:rPr>
              <a:t>Identification of Research Methodology</a:t>
            </a:r>
          </a:p>
          <a:p>
            <a:pPr marL="214313" indent="-214313">
              <a:buFont typeface="Arial" panose="020B0604020202020204" pitchFamily="34" charset="0"/>
              <a:buChar char="•"/>
              <a:defRPr/>
            </a:pPr>
            <a:r>
              <a:rPr lang="en-MW" dirty="0">
                <a:solidFill>
                  <a:schemeClr val="tx1"/>
                </a:solidFill>
              </a:rPr>
              <a:t>Developing a proposal</a:t>
            </a:r>
          </a:p>
        </p:txBody>
      </p:sp>
      <p:sp>
        <p:nvSpPr>
          <p:cNvPr id="11" name="Rounded Rectangle 10">
            <a:extLst>
              <a:ext uri="{FF2B5EF4-FFF2-40B4-BE49-F238E27FC236}">
                <a16:creationId xmlns:a16="http://schemas.microsoft.com/office/drawing/2014/main" id="{47D2ED16-AB3D-2EFD-1E6A-6A9CEBADD38A}"/>
              </a:ext>
            </a:extLst>
          </p:cNvPr>
          <p:cNvSpPr/>
          <p:nvPr/>
        </p:nvSpPr>
        <p:spPr>
          <a:xfrm>
            <a:off x="1697038" y="5703889"/>
            <a:ext cx="6291116" cy="477757"/>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MW" dirty="0"/>
              <a:t>Reading Map</a:t>
            </a:r>
          </a:p>
        </p:txBody>
      </p:sp>
      <p:sp>
        <p:nvSpPr>
          <p:cNvPr id="12" name="Rounded Rectangle 11">
            <a:extLst>
              <a:ext uri="{FF2B5EF4-FFF2-40B4-BE49-F238E27FC236}">
                <a16:creationId xmlns:a16="http://schemas.microsoft.com/office/drawing/2014/main" id="{05B28CCC-23D2-3EBA-ECDB-6C0EF62D176B}"/>
              </a:ext>
            </a:extLst>
          </p:cNvPr>
          <p:cNvSpPr/>
          <p:nvPr/>
        </p:nvSpPr>
        <p:spPr>
          <a:xfrm>
            <a:off x="8706649" y="5660347"/>
            <a:ext cx="3157878" cy="533817"/>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MW" dirty="0"/>
              <a:t>Research Proposal</a:t>
            </a:r>
          </a:p>
        </p:txBody>
      </p:sp>
      <p:sp>
        <p:nvSpPr>
          <p:cNvPr id="6" name="Right Arrow 6">
            <a:extLst>
              <a:ext uri="{FF2B5EF4-FFF2-40B4-BE49-F238E27FC236}">
                <a16:creationId xmlns:a16="http://schemas.microsoft.com/office/drawing/2014/main" id="{84E63410-4E31-217B-302C-3B2CF53C369C}"/>
              </a:ext>
            </a:extLst>
          </p:cNvPr>
          <p:cNvSpPr/>
          <p:nvPr/>
        </p:nvSpPr>
        <p:spPr>
          <a:xfrm>
            <a:off x="8104033" y="5880661"/>
            <a:ext cx="490538" cy="25114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MW"/>
          </a:p>
        </p:txBody>
      </p:sp>
      <p:sp>
        <p:nvSpPr>
          <p:cNvPr id="9" name="Foliennummernplatzhalter 8">
            <a:extLst>
              <a:ext uri="{FF2B5EF4-FFF2-40B4-BE49-F238E27FC236}">
                <a16:creationId xmlns:a16="http://schemas.microsoft.com/office/drawing/2014/main" id="{E467A184-9268-A5E6-FF85-0710DB463F6A}"/>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
        <p:nvSpPr>
          <p:cNvPr id="10" name="TextBox 9">
            <a:extLst>
              <a:ext uri="{FF2B5EF4-FFF2-40B4-BE49-F238E27FC236}">
                <a16:creationId xmlns:a16="http://schemas.microsoft.com/office/drawing/2014/main" id="{C7D3A97D-F939-94CB-CF73-4C66274F3364}"/>
              </a:ext>
            </a:extLst>
          </p:cNvPr>
          <p:cNvSpPr txBox="1"/>
          <p:nvPr/>
        </p:nvSpPr>
        <p:spPr>
          <a:xfrm>
            <a:off x="3041822" y="3044566"/>
            <a:ext cx="6100118" cy="369332"/>
          </a:xfrm>
          <a:prstGeom prst="rect">
            <a:avLst/>
          </a:prstGeom>
          <a:noFill/>
        </p:spPr>
        <p:txBody>
          <a:bodyPr wrap="square">
            <a:spAutoFit/>
          </a:bodyPr>
          <a:lstStyle/>
          <a:p>
            <a:r>
              <a:rPr lang="en-US" dirty="0"/>
              <a:t>definition of </a:t>
            </a:r>
            <a:r>
              <a:rPr lang="en-US" b="1" dirty="0"/>
              <a:t>what “feasible” actually means</a:t>
            </a:r>
            <a:endParaRPr lang="de-D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a:extLst>
              <a:ext uri="{FF2B5EF4-FFF2-40B4-BE49-F238E27FC236}">
                <a16:creationId xmlns:a16="http://schemas.microsoft.com/office/drawing/2014/main" id="{A0F95585-9E1E-8701-9BF3-170F0E0FD80E}"/>
              </a:ext>
            </a:extLst>
          </p:cNvPr>
          <p:cNvSpPr>
            <a:spLocks noGrp="1" noChangeArrowheads="1"/>
          </p:cNvSpPr>
          <p:nvPr>
            <p:ph type="title"/>
          </p:nvPr>
        </p:nvSpPr>
        <p:spPr>
          <a:xfrm>
            <a:off x="2142219" y="89279"/>
            <a:ext cx="8911687" cy="1280890"/>
          </a:xfrm>
        </p:spPr>
        <p:txBody>
          <a:bodyPr>
            <a:noAutofit/>
          </a:bodyPr>
          <a:lstStyle/>
          <a:p>
            <a:pPr>
              <a:lnSpc>
                <a:spcPct val="107000"/>
              </a:lnSpc>
              <a:spcAft>
                <a:spcPts val="800"/>
              </a:spcAft>
              <a:defRPr/>
            </a:pPr>
            <a:br>
              <a:rPr lang="en-US" sz="4000" dirty="0">
                <a:latin typeface="Calibri" panose="020F0502020204030204" pitchFamily="34" charset="0"/>
                <a:ea typeface="Calibri" panose="020F0502020204030204" pitchFamily="34" charset="0"/>
                <a:cs typeface="Times New Roman" panose="02020603050405020304" pitchFamily="18" charset="0"/>
              </a:rPr>
            </a:br>
            <a:r>
              <a:rPr lang="en-US" sz="4000" dirty="0"/>
              <a:t>Identifying research gaps</a:t>
            </a:r>
            <a:br>
              <a:rPr lang="en-US" sz="4000" dirty="0">
                <a:latin typeface="Calibri" panose="020F0502020204030204" pitchFamily="34" charset="0"/>
                <a:ea typeface="Calibri" panose="020F0502020204030204" pitchFamily="34" charset="0"/>
                <a:cs typeface="Times New Roman" panose="02020603050405020304" pitchFamily="18" charset="0"/>
              </a:rPr>
            </a:br>
            <a:endParaRPr lang="en-US" sz="4000" dirty="0">
              <a:solidFill>
                <a:schemeClr val="tx1">
                  <a:lumMod val="95000"/>
                  <a:lumOff val="5000"/>
                </a:schemeClr>
              </a:solidFill>
            </a:endParaRPr>
          </a:p>
        </p:txBody>
      </p:sp>
      <p:sp>
        <p:nvSpPr>
          <p:cNvPr id="10243" name="Rectangle 3">
            <a:extLst>
              <a:ext uri="{FF2B5EF4-FFF2-40B4-BE49-F238E27FC236}">
                <a16:creationId xmlns:a16="http://schemas.microsoft.com/office/drawing/2014/main" id="{35C585B8-D341-9E96-CF9D-3C5AD5285140}"/>
              </a:ext>
            </a:extLst>
          </p:cNvPr>
          <p:cNvSpPr>
            <a:spLocks noGrp="1"/>
          </p:cNvSpPr>
          <p:nvPr>
            <p:ph idx="1"/>
          </p:nvPr>
        </p:nvSpPr>
        <p:spPr>
          <a:xfrm>
            <a:off x="1583635" y="1752600"/>
            <a:ext cx="4973684" cy="4495800"/>
          </a:xfrm>
        </p:spPr>
        <p:txBody>
          <a:bodyPr>
            <a:noAutofit/>
          </a:bodyPr>
          <a:lstStyle/>
          <a:p>
            <a:pPr lvl="1" eaLnBrk="1" hangingPunct="1"/>
            <a:r>
              <a:rPr lang="en-GB" altLang="de-DE" sz="2200" dirty="0"/>
              <a:t>One way of helping students to do this is to get them to </a:t>
            </a:r>
            <a:r>
              <a:rPr lang="en-GB" altLang="de-DE" sz="2200" u="sng" dirty="0"/>
              <a:t>draw a reading map</a:t>
            </a:r>
            <a:r>
              <a:rPr lang="en-GB" altLang="de-DE" sz="2200" dirty="0"/>
              <a:t>. </a:t>
            </a:r>
          </a:p>
          <a:p>
            <a:pPr lvl="1" eaLnBrk="1" hangingPunct="1"/>
            <a:r>
              <a:rPr lang="en-GB" altLang="de-DE" sz="2200" dirty="0"/>
              <a:t>A reading map helps students to identify different positions in a field of enquiry.</a:t>
            </a:r>
          </a:p>
          <a:p>
            <a:pPr lvl="1" eaLnBrk="1" hangingPunct="1"/>
            <a:r>
              <a:rPr lang="en-US" altLang="de-DE" sz="2200" dirty="0"/>
              <a:t>Techniques for positioning a research project within the existing academic landscape, identifying key areas, trends, and emerging topics.</a:t>
            </a:r>
          </a:p>
          <a:p>
            <a:pPr eaLnBrk="1" hangingPunct="1"/>
            <a:endParaRPr lang="en-US" altLang="de-DE" sz="2200" dirty="0">
              <a:solidFill>
                <a:srgbClr val="001E5E"/>
              </a:solidFill>
              <a:latin typeface="Calibri Light" panose="020F0302020204030204" pitchFamily="34" charset="0"/>
            </a:endParaRPr>
          </a:p>
          <a:p>
            <a:pPr lvl="1" eaLnBrk="1" hangingPunct="1"/>
            <a:endParaRPr lang="en-US" altLang="de-DE" sz="2200" dirty="0"/>
          </a:p>
        </p:txBody>
      </p:sp>
      <p:graphicFrame>
        <p:nvGraphicFramePr>
          <p:cNvPr id="2" name="Diagram 1">
            <a:extLst>
              <a:ext uri="{FF2B5EF4-FFF2-40B4-BE49-F238E27FC236}">
                <a16:creationId xmlns:a16="http://schemas.microsoft.com/office/drawing/2014/main" id="{26B6CC1A-A4B7-698C-2786-C6C027E50BE2}"/>
              </a:ext>
            </a:extLst>
          </p:cNvPr>
          <p:cNvGraphicFramePr/>
          <p:nvPr>
            <p:extLst>
              <p:ext uri="{D42A27DB-BD31-4B8C-83A1-F6EECF244321}">
                <p14:modId xmlns:p14="http://schemas.microsoft.com/office/powerpoint/2010/main" val="3839283636"/>
              </p:ext>
            </p:extLst>
          </p:nvPr>
        </p:nvGraphicFramePr>
        <p:xfrm>
          <a:off x="7046427" y="2016539"/>
          <a:ext cx="5258216" cy="46149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feld 2">
            <a:extLst>
              <a:ext uri="{FF2B5EF4-FFF2-40B4-BE49-F238E27FC236}">
                <a16:creationId xmlns:a16="http://schemas.microsoft.com/office/drawing/2014/main" id="{457FD9A2-B6A8-E323-249F-4C6E842C7544}"/>
              </a:ext>
            </a:extLst>
          </p:cNvPr>
          <p:cNvSpPr txBox="1"/>
          <p:nvPr/>
        </p:nvSpPr>
        <p:spPr>
          <a:xfrm>
            <a:off x="7031593" y="1661407"/>
            <a:ext cx="1916460" cy="954107"/>
          </a:xfrm>
          <a:prstGeom prst="rect">
            <a:avLst/>
          </a:prstGeom>
          <a:noFill/>
          <a:ln w="6350">
            <a:solidFill>
              <a:srgbClr val="A53010"/>
            </a:solidFill>
          </a:ln>
        </p:spPr>
        <p:txBody>
          <a:bodyPr wrap="square" rtlCol="0">
            <a:spAutoFit/>
          </a:bodyPr>
          <a:lstStyle/>
          <a:p>
            <a:r>
              <a:rPr lang="de-AT" sz="1400" dirty="0" err="1"/>
              <a:t>Example</a:t>
            </a:r>
            <a:r>
              <a:rPr lang="de-AT" sz="1400" dirty="0"/>
              <a:t> of different </a:t>
            </a:r>
          </a:p>
          <a:p>
            <a:r>
              <a:rPr lang="de-AT" sz="1400" dirty="0" err="1"/>
              <a:t>ways</a:t>
            </a:r>
            <a:r>
              <a:rPr lang="de-AT" sz="1400" dirty="0"/>
              <a:t> </a:t>
            </a:r>
            <a:r>
              <a:rPr lang="de-AT" sz="1400" dirty="0" err="1"/>
              <a:t>to</a:t>
            </a:r>
            <a:r>
              <a:rPr lang="de-AT" sz="1400" dirty="0"/>
              <a:t> </a:t>
            </a:r>
            <a:r>
              <a:rPr lang="de-AT" sz="1400" dirty="0" err="1"/>
              <a:t>approach</a:t>
            </a:r>
            <a:r>
              <a:rPr lang="de-AT" sz="1400" dirty="0"/>
              <a:t> </a:t>
            </a:r>
          </a:p>
          <a:p>
            <a:r>
              <a:rPr lang="de-AT" sz="1400" dirty="0"/>
              <a:t>Research </a:t>
            </a:r>
            <a:r>
              <a:rPr lang="de-AT" sz="1400" dirty="0" err="1"/>
              <a:t>questions</a:t>
            </a:r>
            <a:r>
              <a:rPr lang="de-AT" sz="1400" dirty="0"/>
              <a:t>: </a:t>
            </a:r>
          </a:p>
          <a:p>
            <a:r>
              <a:rPr lang="de-AT" sz="1400" dirty="0"/>
              <a:t>Postnatal care</a:t>
            </a:r>
          </a:p>
        </p:txBody>
      </p:sp>
      <p:sp>
        <p:nvSpPr>
          <p:cNvPr id="4" name="Foliennummernplatzhalter 3">
            <a:extLst>
              <a:ext uri="{FF2B5EF4-FFF2-40B4-BE49-F238E27FC236}">
                <a16:creationId xmlns:a16="http://schemas.microsoft.com/office/drawing/2014/main" id="{8B8946D6-14FC-A421-29A2-6329B3B400BC}"/>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BF8ED-1D98-73EA-8340-E28DB3C9FFB2}"/>
              </a:ext>
            </a:extLst>
          </p:cNvPr>
          <p:cNvSpPr>
            <a:spLocks noGrp="1"/>
          </p:cNvSpPr>
          <p:nvPr>
            <p:ph type="title"/>
          </p:nvPr>
        </p:nvSpPr>
        <p:spPr>
          <a:xfrm>
            <a:off x="1963446" y="694773"/>
            <a:ext cx="3761493" cy="749714"/>
          </a:xfrm>
        </p:spPr>
        <p:txBody>
          <a:bodyPr/>
          <a:lstStyle/>
          <a:p>
            <a:pPr eaLnBrk="1" hangingPunct="1">
              <a:defRPr/>
            </a:pPr>
            <a:r>
              <a:rPr lang="en-GB" dirty="0"/>
              <a:t>Reading map</a:t>
            </a:r>
            <a:endParaRPr lang="en-US" dirty="0"/>
          </a:p>
        </p:txBody>
      </p:sp>
      <p:pic>
        <p:nvPicPr>
          <p:cNvPr id="12291" name="Grafik 8">
            <a:extLst>
              <a:ext uri="{FF2B5EF4-FFF2-40B4-BE49-F238E27FC236}">
                <a16:creationId xmlns:a16="http://schemas.microsoft.com/office/drawing/2014/main" id="{24924751-FCA1-FC37-2E1F-F57D8AC0C1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5493" y="1069630"/>
            <a:ext cx="8302625" cy="559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Box 4">
            <a:extLst>
              <a:ext uri="{FF2B5EF4-FFF2-40B4-BE49-F238E27FC236}">
                <a16:creationId xmlns:a16="http://schemas.microsoft.com/office/drawing/2014/main" id="{81F63176-7CA0-17F3-6582-7B53A6258073}"/>
              </a:ext>
            </a:extLst>
          </p:cNvPr>
          <p:cNvSpPr txBox="1">
            <a:spLocks noChangeArrowheads="1"/>
          </p:cNvSpPr>
          <p:nvPr/>
        </p:nvSpPr>
        <p:spPr bwMode="auto">
          <a:xfrm>
            <a:off x="3939210" y="3643347"/>
            <a:ext cx="1371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r>
              <a:rPr lang="LID4096" altLang="de-DE" b="1" dirty="0">
                <a:latin typeface="+mn-lt"/>
              </a:rPr>
              <a:t>Body of Literature</a:t>
            </a:r>
          </a:p>
        </p:txBody>
      </p:sp>
      <p:sp>
        <p:nvSpPr>
          <p:cNvPr id="13" name="Right Brace 1">
            <a:extLst>
              <a:ext uri="{FF2B5EF4-FFF2-40B4-BE49-F238E27FC236}">
                <a16:creationId xmlns:a16="http://schemas.microsoft.com/office/drawing/2014/main" id="{CA2118B6-0EFF-69C0-7F6C-FBEF30D14C7C}"/>
              </a:ext>
            </a:extLst>
          </p:cNvPr>
          <p:cNvSpPr/>
          <p:nvPr/>
        </p:nvSpPr>
        <p:spPr>
          <a:xfrm>
            <a:off x="7851085" y="873160"/>
            <a:ext cx="415925" cy="5540375"/>
          </a:xfrm>
          <a:prstGeom prst="rightBrace">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en-MW"/>
          </a:p>
        </p:txBody>
      </p:sp>
      <p:sp>
        <p:nvSpPr>
          <p:cNvPr id="14" name="Rounded Rectangle 2">
            <a:extLst>
              <a:ext uri="{FF2B5EF4-FFF2-40B4-BE49-F238E27FC236}">
                <a16:creationId xmlns:a16="http://schemas.microsoft.com/office/drawing/2014/main" id="{C266917C-E756-A3EB-D86F-DF1E73467149}"/>
              </a:ext>
            </a:extLst>
          </p:cNvPr>
          <p:cNvSpPr/>
          <p:nvPr/>
        </p:nvSpPr>
        <p:spPr>
          <a:xfrm>
            <a:off x="8662056" y="2342737"/>
            <a:ext cx="2648674" cy="2819400"/>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n-MW" sz="2000" dirty="0">
                <a:solidFill>
                  <a:schemeClr val="tx1"/>
                </a:solidFill>
              </a:rPr>
              <a:t>Students’ Position, contri</a:t>
            </a:r>
            <a:r>
              <a:rPr lang="de-AT" sz="2000" dirty="0">
                <a:solidFill>
                  <a:schemeClr val="tx1"/>
                </a:solidFill>
              </a:rPr>
              <a:t>b</a:t>
            </a:r>
            <a:r>
              <a:rPr lang="en-MW" sz="2000" dirty="0">
                <a:solidFill>
                  <a:schemeClr val="tx1"/>
                </a:solidFill>
              </a:rPr>
              <a:t>ution and int</a:t>
            </a:r>
            <a:r>
              <a:rPr lang="de-AT" sz="2000" dirty="0">
                <a:solidFill>
                  <a:schemeClr val="tx1"/>
                </a:solidFill>
              </a:rPr>
              <a:t>er</a:t>
            </a:r>
            <a:r>
              <a:rPr lang="en-MW" sz="2000" dirty="0">
                <a:solidFill>
                  <a:schemeClr val="tx1"/>
                </a:solidFill>
              </a:rPr>
              <a:t>pretation of the litera</a:t>
            </a:r>
            <a:r>
              <a:rPr lang="de-DE" sz="2000" dirty="0">
                <a:solidFill>
                  <a:schemeClr val="tx1"/>
                </a:solidFill>
              </a:rPr>
              <a:t>t</a:t>
            </a:r>
            <a:r>
              <a:rPr lang="en-MW" sz="2000" dirty="0">
                <a:solidFill>
                  <a:schemeClr val="tx1"/>
                </a:solidFill>
              </a:rPr>
              <a:t>ure </a:t>
            </a:r>
          </a:p>
        </p:txBody>
      </p:sp>
      <p:sp>
        <p:nvSpPr>
          <p:cNvPr id="3" name="Foliennummernplatzhalter 2">
            <a:extLst>
              <a:ext uri="{FF2B5EF4-FFF2-40B4-BE49-F238E27FC236}">
                <a16:creationId xmlns:a16="http://schemas.microsoft.com/office/drawing/2014/main" id="{6DAC949B-BAED-BA26-AC32-BCF7FE9FB596}"/>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DD5D68D-59BF-2E34-9200-D451405CEDBA}"/>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
        <p:nvSpPr>
          <p:cNvPr id="8" name="Title 1">
            <a:extLst>
              <a:ext uri="{FF2B5EF4-FFF2-40B4-BE49-F238E27FC236}">
                <a16:creationId xmlns:a16="http://schemas.microsoft.com/office/drawing/2014/main" id="{A2E36740-3CFB-72D7-78DF-F8DF7EA4A76E}"/>
              </a:ext>
            </a:extLst>
          </p:cNvPr>
          <p:cNvSpPr txBox="1">
            <a:spLocks/>
          </p:cNvSpPr>
          <p:nvPr/>
        </p:nvSpPr>
        <p:spPr>
          <a:xfrm>
            <a:off x="2198006" y="394179"/>
            <a:ext cx="9269899" cy="1152329"/>
          </a:xfrm>
          <a:prstGeom prst="rect">
            <a:avLst/>
          </a:prstGeom>
        </p:spPr>
        <p:txBody>
          <a:bodyPr vert="horz" wrap="square" lIns="91440" tIns="45720" rIns="91440" bIns="45720" numCol="1" rtlCol="0" anchor="t" anchorCtr="0" compatLnSpc="1">
            <a:prstTxWarp prst="textNoShape">
              <a:avLst/>
            </a:prstTxWarp>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indent="-342900">
              <a:lnSpc>
                <a:spcPct val="90000"/>
              </a:lnSpc>
              <a:spcBef>
                <a:spcPts val="200"/>
              </a:spcBef>
              <a:spcAft>
                <a:spcPts val="400"/>
              </a:spcAft>
              <a:buClr>
                <a:srgbClr val="1CADE4"/>
              </a:buClr>
              <a:defRPr/>
            </a:pPr>
            <a:r>
              <a:rPr lang="en-US" sz="3200" dirty="0"/>
              <a:t>Supervisor may guide through questions: </a:t>
            </a:r>
            <a:r>
              <a:rPr lang="en-US" dirty="0">
                <a:solidFill>
                  <a:srgbClr val="A53010"/>
                </a:solidFill>
              </a:rPr>
              <a:t>From Literature to Gap Identification</a:t>
            </a:r>
            <a:endParaRPr lang="en-US" altLang="de-DE" dirty="0">
              <a:solidFill>
                <a:srgbClr val="A53010"/>
              </a:solidFill>
            </a:endParaRPr>
          </a:p>
        </p:txBody>
      </p:sp>
      <p:sp>
        <p:nvSpPr>
          <p:cNvPr id="9" name="Content Placeholder 2">
            <a:extLst>
              <a:ext uri="{FF2B5EF4-FFF2-40B4-BE49-F238E27FC236}">
                <a16:creationId xmlns:a16="http://schemas.microsoft.com/office/drawing/2014/main" id="{0683FA44-0169-F279-9888-65CC91B41F88}"/>
              </a:ext>
            </a:extLst>
          </p:cNvPr>
          <p:cNvSpPr txBox="1">
            <a:spLocks/>
          </p:cNvSpPr>
          <p:nvPr/>
        </p:nvSpPr>
        <p:spPr>
          <a:xfrm>
            <a:off x="1778421" y="1738117"/>
            <a:ext cx="10413579" cy="5041624"/>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spcBef>
                <a:spcPts val="300"/>
              </a:spcBef>
            </a:pPr>
            <a:r>
              <a:rPr lang="en-US" sz="2100" b="1" dirty="0"/>
              <a:t>"Are the reviewed literature related to similar contexts?"</a:t>
            </a:r>
            <a:r>
              <a:rPr lang="en-US" sz="2100" dirty="0"/>
              <a:t>  This helps the student identify if the existing research is applicable to their specific area of interest, or if there are gaps in different contexts.</a:t>
            </a:r>
          </a:p>
          <a:p>
            <a:pPr>
              <a:spcBef>
                <a:spcPts val="300"/>
              </a:spcBef>
            </a:pPr>
            <a:r>
              <a:rPr lang="en-US" sz="2100" b="1" dirty="0"/>
              <a:t>"What are the research trends?"</a:t>
            </a:r>
            <a:r>
              <a:rPr lang="en-US" sz="2100" dirty="0"/>
              <a:t>  This encourages the student to identify emerging areas of research and potential opportunities for contribution.</a:t>
            </a:r>
          </a:p>
          <a:p>
            <a:pPr>
              <a:spcBef>
                <a:spcPts val="300"/>
              </a:spcBef>
            </a:pPr>
            <a:r>
              <a:rPr lang="en-US" sz="2100" b="1" dirty="0"/>
              <a:t>"Divergence or Convergence?"</a:t>
            </a:r>
            <a:r>
              <a:rPr lang="en-US" sz="2100" dirty="0"/>
              <a:t>  This prompts the student to </a:t>
            </a:r>
            <a:r>
              <a:rPr lang="en-US" sz="2100" dirty="0" err="1"/>
              <a:t>analyse</a:t>
            </a:r>
            <a:r>
              <a:rPr lang="en-US" sz="2100" dirty="0"/>
              <a:t> whether the research is converging on a consensus or diverging into different perspectives.</a:t>
            </a:r>
          </a:p>
          <a:p>
            <a:pPr>
              <a:spcBef>
                <a:spcPts val="300"/>
              </a:spcBef>
            </a:pPr>
            <a:r>
              <a:rPr lang="en-US" sz="2100" b="1" dirty="0"/>
              <a:t>"Any choice between the two?"</a:t>
            </a:r>
            <a:r>
              <a:rPr lang="en-US" sz="2100" dirty="0"/>
              <a:t> This pushes the student to consider if they need to choose a side within a diverging field, or if they can find a space in a converging field.</a:t>
            </a:r>
          </a:p>
          <a:p>
            <a:pPr>
              <a:spcBef>
                <a:spcPts val="300"/>
              </a:spcBef>
            </a:pPr>
            <a:r>
              <a:rPr lang="en-US" sz="2100" b="1" dirty="0"/>
              <a:t>"What is your position?"</a:t>
            </a:r>
            <a:r>
              <a:rPr lang="en-US" sz="2100" dirty="0"/>
              <a:t> This encourages the student to reflect on their own perspective and how it relates to the existing research.</a:t>
            </a:r>
          </a:p>
          <a:p>
            <a:pPr>
              <a:spcBef>
                <a:spcPts val="300"/>
              </a:spcBef>
            </a:pPr>
            <a:r>
              <a:rPr lang="en-US" sz="2100" b="1" dirty="0"/>
              <a:t>"Any research gap?"</a:t>
            </a:r>
            <a:r>
              <a:rPr lang="en-US" sz="2100" dirty="0"/>
              <a:t> This is the culmination of the analysis, where the student identifies a specific area where further research is needed.</a:t>
            </a:r>
            <a:r>
              <a:rPr lang="en-US" sz="2100" b="1" dirty="0"/>
              <a:t> </a:t>
            </a:r>
            <a:endParaRPr lang="en-US" sz="2100" dirty="0"/>
          </a:p>
          <a:p>
            <a:pPr marL="128588" lvl="1" indent="0">
              <a:spcBef>
                <a:spcPts val="0"/>
              </a:spcBef>
              <a:buClr>
                <a:srgbClr val="1CADE4"/>
              </a:buClr>
              <a:buFont typeface="Wingdings 3" charset="2"/>
              <a:buNone/>
            </a:pPr>
            <a:br>
              <a:rPr lang="en-US" altLang="de-DE" dirty="0">
                <a:latin typeface="Arial" panose="020B0604020202020204" pitchFamily="34" charset="0"/>
              </a:rPr>
            </a:br>
            <a:endParaRPr lang="en-US" altLang="de-DE" b="1" dirty="0">
              <a:solidFill>
                <a:srgbClr val="000000"/>
              </a:solidFill>
              <a:latin typeface="Calibri Light" panose="020F03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18EB3-4302-C501-FEE1-1135E4D1B517}"/>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583D7B0E-787F-F53B-3445-6FD0634FC887}"/>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
        <p:nvSpPr>
          <p:cNvPr id="8" name="Title 1">
            <a:extLst>
              <a:ext uri="{FF2B5EF4-FFF2-40B4-BE49-F238E27FC236}">
                <a16:creationId xmlns:a16="http://schemas.microsoft.com/office/drawing/2014/main" id="{1244023E-2DC1-F5B4-9AE8-474CFA35C46F}"/>
              </a:ext>
            </a:extLst>
          </p:cNvPr>
          <p:cNvSpPr txBox="1">
            <a:spLocks/>
          </p:cNvSpPr>
          <p:nvPr/>
        </p:nvSpPr>
        <p:spPr>
          <a:xfrm>
            <a:off x="2292349" y="585788"/>
            <a:ext cx="9262341" cy="1498600"/>
          </a:xfrm>
          <a:prstGeom prst="rect">
            <a:avLst/>
          </a:prstGeom>
        </p:spPr>
        <p:txBody>
          <a:bodyPr vert="horz" wrap="square" lIns="91440" tIns="45720" rIns="91440" bIns="45720" numCol="1" rtlCol="0" anchor="t" anchorCtr="0" compatLnSpc="1">
            <a:prstTxWarp prst="textNoShape">
              <a:avLst/>
            </a:prstTxWarp>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indent="-342900">
              <a:lnSpc>
                <a:spcPct val="90000"/>
              </a:lnSpc>
              <a:spcBef>
                <a:spcPts val="200"/>
              </a:spcBef>
              <a:spcAft>
                <a:spcPts val="400"/>
              </a:spcAft>
              <a:buClr>
                <a:srgbClr val="1CADE4"/>
              </a:buClr>
              <a:defRPr/>
            </a:pPr>
            <a:r>
              <a:rPr lang="en-US" dirty="0"/>
              <a:t>Refining the Research Question</a:t>
            </a:r>
            <a:endParaRPr lang="en-US" altLang="de-DE" dirty="0"/>
          </a:p>
        </p:txBody>
      </p:sp>
      <p:sp>
        <p:nvSpPr>
          <p:cNvPr id="9" name="Content Placeholder 2">
            <a:extLst>
              <a:ext uri="{FF2B5EF4-FFF2-40B4-BE49-F238E27FC236}">
                <a16:creationId xmlns:a16="http://schemas.microsoft.com/office/drawing/2014/main" id="{E963D1F9-5D71-B491-A1E4-2E63893C842C}"/>
              </a:ext>
            </a:extLst>
          </p:cNvPr>
          <p:cNvSpPr txBox="1">
            <a:spLocks/>
          </p:cNvSpPr>
          <p:nvPr/>
        </p:nvSpPr>
        <p:spPr>
          <a:xfrm>
            <a:off x="1967396" y="1534076"/>
            <a:ext cx="10002182" cy="3672237"/>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de-AT" sz="2200" b="1" dirty="0" err="1"/>
              <a:t>From</a:t>
            </a:r>
            <a:r>
              <a:rPr lang="de-AT" sz="2200" b="1" dirty="0"/>
              <a:t> Gap </a:t>
            </a:r>
            <a:r>
              <a:rPr lang="de-AT" sz="2200" b="1" dirty="0" err="1"/>
              <a:t>to</a:t>
            </a:r>
            <a:r>
              <a:rPr lang="de-AT" sz="2200" b="1" dirty="0"/>
              <a:t> Question</a:t>
            </a:r>
            <a:r>
              <a:rPr lang="de-AT" sz="2200" dirty="0"/>
              <a:t>: Guide </a:t>
            </a:r>
            <a:r>
              <a:rPr lang="de-AT" sz="2200" dirty="0" err="1"/>
              <a:t>the</a:t>
            </a:r>
            <a:r>
              <a:rPr lang="de-AT" sz="2200" dirty="0"/>
              <a:t> </a:t>
            </a:r>
            <a:r>
              <a:rPr lang="de-AT" sz="2200" dirty="0" err="1"/>
              <a:t>student</a:t>
            </a:r>
            <a:r>
              <a:rPr lang="de-AT" sz="2200" dirty="0"/>
              <a:t> in </a:t>
            </a:r>
            <a:r>
              <a:rPr lang="de-AT" sz="2200" dirty="0" err="1"/>
              <a:t>translating</a:t>
            </a:r>
            <a:r>
              <a:rPr lang="de-AT" sz="2200" dirty="0"/>
              <a:t> </a:t>
            </a:r>
            <a:r>
              <a:rPr lang="de-AT" sz="2200" dirty="0" err="1"/>
              <a:t>the</a:t>
            </a:r>
            <a:r>
              <a:rPr lang="de-AT" sz="2200" dirty="0"/>
              <a:t> </a:t>
            </a:r>
            <a:r>
              <a:rPr lang="de-AT" sz="2200" dirty="0" err="1"/>
              <a:t>identified</a:t>
            </a:r>
            <a:r>
              <a:rPr lang="de-AT" sz="2200" dirty="0"/>
              <a:t> </a:t>
            </a:r>
            <a:r>
              <a:rPr lang="de-AT" sz="2200" dirty="0" err="1"/>
              <a:t>research</a:t>
            </a:r>
            <a:r>
              <a:rPr lang="de-AT" sz="2200" dirty="0"/>
              <a:t> </a:t>
            </a:r>
            <a:r>
              <a:rPr lang="de-AT" sz="2200" dirty="0" err="1"/>
              <a:t>gap</a:t>
            </a:r>
            <a:r>
              <a:rPr lang="de-AT" sz="2200" dirty="0"/>
              <a:t> </a:t>
            </a:r>
            <a:r>
              <a:rPr lang="de-AT" sz="2200" dirty="0" err="1"/>
              <a:t>into</a:t>
            </a:r>
            <a:r>
              <a:rPr lang="de-AT" sz="2200" dirty="0"/>
              <a:t> a </a:t>
            </a:r>
            <a:r>
              <a:rPr lang="de-AT" sz="2200" dirty="0" err="1"/>
              <a:t>clear</a:t>
            </a:r>
            <a:r>
              <a:rPr lang="de-AT" sz="2200" dirty="0"/>
              <a:t> and </a:t>
            </a:r>
            <a:r>
              <a:rPr lang="de-AT" sz="2200" dirty="0" err="1"/>
              <a:t>focused</a:t>
            </a:r>
            <a:r>
              <a:rPr lang="de-AT" sz="2200" dirty="0"/>
              <a:t> </a:t>
            </a:r>
            <a:r>
              <a:rPr lang="de-AT" sz="2200" dirty="0" err="1"/>
              <a:t>research</a:t>
            </a:r>
            <a:r>
              <a:rPr lang="de-AT" sz="2200" dirty="0"/>
              <a:t> </a:t>
            </a:r>
            <a:r>
              <a:rPr lang="de-AT" sz="2200" dirty="0" err="1"/>
              <a:t>question</a:t>
            </a:r>
            <a:r>
              <a:rPr lang="de-AT" sz="2200" dirty="0"/>
              <a:t>. </a:t>
            </a:r>
          </a:p>
          <a:p>
            <a:r>
              <a:rPr lang="de-AT" sz="2200" b="1" dirty="0" err="1"/>
              <a:t>Feasibility</a:t>
            </a:r>
            <a:r>
              <a:rPr lang="de-AT" sz="2200" b="1" dirty="0"/>
              <a:t> Assessment</a:t>
            </a:r>
            <a:r>
              <a:rPr lang="de-AT" sz="2200" dirty="0"/>
              <a:t>: Help </a:t>
            </a:r>
            <a:r>
              <a:rPr lang="de-AT" sz="2200" dirty="0" err="1"/>
              <a:t>the</a:t>
            </a:r>
            <a:r>
              <a:rPr lang="de-AT" sz="2200" dirty="0"/>
              <a:t> </a:t>
            </a:r>
            <a:r>
              <a:rPr lang="de-AT" sz="2200" dirty="0" err="1"/>
              <a:t>student</a:t>
            </a:r>
            <a:r>
              <a:rPr lang="de-AT" sz="2200" dirty="0"/>
              <a:t> </a:t>
            </a:r>
            <a:r>
              <a:rPr lang="de-AT" sz="2200" dirty="0" err="1"/>
              <a:t>assess</a:t>
            </a:r>
            <a:r>
              <a:rPr lang="de-AT" sz="2200" dirty="0"/>
              <a:t> </a:t>
            </a:r>
            <a:r>
              <a:rPr lang="de-AT" sz="2200" dirty="0" err="1"/>
              <a:t>the</a:t>
            </a:r>
            <a:r>
              <a:rPr lang="de-AT" sz="2200" dirty="0"/>
              <a:t> </a:t>
            </a:r>
            <a:r>
              <a:rPr lang="de-AT" sz="2200" dirty="0" err="1"/>
              <a:t>feasibility</a:t>
            </a:r>
            <a:r>
              <a:rPr lang="de-AT" sz="2200" dirty="0"/>
              <a:t> </a:t>
            </a:r>
            <a:r>
              <a:rPr lang="de-AT" sz="2200" dirty="0" err="1"/>
              <a:t>of</a:t>
            </a:r>
            <a:r>
              <a:rPr lang="de-AT" sz="2200" dirty="0"/>
              <a:t> </a:t>
            </a:r>
            <a:r>
              <a:rPr lang="de-AT" sz="2200" dirty="0" err="1"/>
              <a:t>their</a:t>
            </a:r>
            <a:r>
              <a:rPr lang="de-AT" sz="2200" dirty="0"/>
              <a:t> </a:t>
            </a:r>
            <a:r>
              <a:rPr lang="de-AT" sz="2200" dirty="0" err="1"/>
              <a:t>research</a:t>
            </a:r>
            <a:r>
              <a:rPr lang="de-AT" sz="2200" dirty="0"/>
              <a:t> </a:t>
            </a:r>
            <a:r>
              <a:rPr lang="de-AT" sz="2200" dirty="0" err="1"/>
              <a:t>question</a:t>
            </a:r>
            <a:r>
              <a:rPr lang="de-AT" sz="2200" dirty="0"/>
              <a:t>, </a:t>
            </a:r>
            <a:r>
              <a:rPr lang="de-AT" sz="2200" dirty="0" err="1"/>
              <a:t>considering</a:t>
            </a:r>
            <a:r>
              <a:rPr lang="de-AT" sz="2200" dirty="0"/>
              <a:t> </a:t>
            </a:r>
            <a:r>
              <a:rPr lang="de-AT" sz="2200" dirty="0" err="1"/>
              <a:t>factors</a:t>
            </a:r>
            <a:r>
              <a:rPr lang="de-AT" sz="2200" dirty="0"/>
              <a:t> such </a:t>
            </a:r>
            <a:r>
              <a:rPr lang="de-AT" sz="2200" dirty="0" err="1"/>
              <a:t>as</a:t>
            </a:r>
            <a:r>
              <a:rPr lang="de-AT" sz="2200" dirty="0"/>
              <a:t> time, </a:t>
            </a:r>
            <a:r>
              <a:rPr lang="de-AT" sz="2200" dirty="0" err="1"/>
              <a:t>resources</a:t>
            </a:r>
            <a:r>
              <a:rPr lang="de-AT" sz="2200" dirty="0"/>
              <a:t>, and </a:t>
            </a:r>
            <a:r>
              <a:rPr lang="de-AT" sz="2200" dirty="0" err="1"/>
              <a:t>access</a:t>
            </a:r>
            <a:r>
              <a:rPr lang="de-AT" sz="2200" dirty="0"/>
              <a:t> </a:t>
            </a:r>
            <a:r>
              <a:rPr lang="de-AT" sz="2200" dirty="0" err="1"/>
              <a:t>to</a:t>
            </a:r>
            <a:r>
              <a:rPr lang="de-AT" sz="2200" dirty="0"/>
              <a:t> </a:t>
            </a:r>
            <a:r>
              <a:rPr lang="de-AT" sz="2200" dirty="0" err="1"/>
              <a:t>data</a:t>
            </a:r>
            <a:r>
              <a:rPr lang="de-AT" sz="2200" dirty="0"/>
              <a:t>. </a:t>
            </a:r>
          </a:p>
          <a:p>
            <a:r>
              <a:rPr lang="de-AT" sz="2200" b="1" dirty="0"/>
              <a:t>Iterative </a:t>
            </a:r>
            <a:r>
              <a:rPr lang="de-AT" sz="2200" b="1" dirty="0" err="1"/>
              <a:t>Process</a:t>
            </a:r>
            <a:r>
              <a:rPr lang="de-AT" sz="2200" dirty="0"/>
              <a:t>: </a:t>
            </a:r>
            <a:r>
              <a:rPr lang="de-AT" sz="2200" dirty="0" err="1"/>
              <a:t>Emphasize</a:t>
            </a:r>
            <a:r>
              <a:rPr lang="de-AT" sz="2200" dirty="0"/>
              <a:t> </a:t>
            </a:r>
            <a:r>
              <a:rPr lang="de-AT" sz="2200" dirty="0" err="1"/>
              <a:t>that</a:t>
            </a:r>
            <a:r>
              <a:rPr lang="de-AT" sz="2200" dirty="0"/>
              <a:t> </a:t>
            </a:r>
            <a:r>
              <a:rPr lang="de-AT" sz="2200" dirty="0" err="1"/>
              <a:t>the</a:t>
            </a:r>
            <a:r>
              <a:rPr lang="de-AT" sz="2200" dirty="0"/>
              <a:t> </a:t>
            </a:r>
            <a:r>
              <a:rPr lang="de-AT" sz="2200" dirty="0" err="1"/>
              <a:t>research</a:t>
            </a:r>
            <a:r>
              <a:rPr lang="de-AT" sz="2200" dirty="0"/>
              <a:t> </a:t>
            </a:r>
            <a:r>
              <a:rPr lang="de-AT" sz="2200" dirty="0" err="1"/>
              <a:t>question</a:t>
            </a:r>
            <a:r>
              <a:rPr lang="de-AT" sz="2200" dirty="0"/>
              <a:t> </a:t>
            </a:r>
            <a:r>
              <a:rPr lang="de-AT" sz="2200" dirty="0" err="1"/>
              <a:t>may</a:t>
            </a:r>
            <a:r>
              <a:rPr lang="de-AT" sz="2200" dirty="0"/>
              <a:t> </a:t>
            </a:r>
            <a:r>
              <a:rPr lang="de-AT" sz="2200" dirty="0" err="1"/>
              <a:t>evolve</a:t>
            </a:r>
            <a:r>
              <a:rPr lang="de-AT" sz="2200" dirty="0"/>
              <a:t> </a:t>
            </a:r>
            <a:r>
              <a:rPr lang="de-AT" sz="2200" dirty="0" err="1"/>
              <a:t>as</a:t>
            </a:r>
            <a:r>
              <a:rPr lang="de-AT" sz="2200" dirty="0"/>
              <a:t> </a:t>
            </a:r>
            <a:r>
              <a:rPr lang="de-AT" sz="2200" dirty="0" err="1"/>
              <a:t>the</a:t>
            </a:r>
            <a:r>
              <a:rPr lang="de-AT" sz="2200" dirty="0"/>
              <a:t> </a:t>
            </a:r>
            <a:r>
              <a:rPr lang="de-AT" sz="2200" dirty="0" err="1"/>
              <a:t>student</a:t>
            </a:r>
            <a:r>
              <a:rPr lang="de-AT" sz="2200" dirty="0"/>
              <a:t> </a:t>
            </a:r>
            <a:r>
              <a:rPr lang="de-AT" sz="2200" dirty="0" err="1"/>
              <a:t>conducts</a:t>
            </a:r>
            <a:r>
              <a:rPr lang="de-AT" sz="2200" dirty="0"/>
              <a:t> </a:t>
            </a:r>
            <a:r>
              <a:rPr lang="de-AT" sz="2200" dirty="0" err="1"/>
              <a:t>further</a:t>
            </a:r>
            <a:r>
              <a:rPr lang="de-AT" sz="2200" dirty="0"/>
              <a:t> </a:t>
            </a:r>
            <a:r>
              <a:rPr lang="de-AT" sz="2200" dirty="0" err="1"/>
              <a:t>research</a:t>
            </a:r>
            <a:r>
              <a:rPr lang="de-AT" sz="2200" dirty="0"/>
              <a:t>. </a:t>
            </a:r>
          </a:p>
          <a:p>
            <a:r>
              <a:rPr lang="de-AT" sz="2200" b="1" dirty="0"/>
              <a:t>Writing </a:t>
            </a:r>
            <a:r>
              <a:rPr lang="de-AT" sz="2200" b="1" dirty="0" err="1"/>
              <a:t>as</a:t>
            </a:r>
            <a:r>
              <a:rPr lang="de-AT" sz="2200" b="1" dirty="0"/>
              <a:t> a Tool: </a:t>
            </a:r>
            <a:r>
              <a:rPr lang="de-AT" sz="2200" dirty="0" err="1"/>
              <a:t>Highly</a:t>
            </a:r>
            <a:r>
              <a:rPr lang="de-AT" sz="2200" dirty="0"/>
              <a:t> </a:t>
            </a:r>
            <a:r>
              <a:rPr lang="de-AT" sz="2200" dirty="0" err="1"/>
              <a:t>recommend</a:t>
            </a:r>
            <a:r>
              <a:rPr lang="de-AT" sz="2200" dirty="0"/>
              <a:t> </a:t>
            </a:r>
            <a:r>
              <a:rPr lang="de-AT" sz="2200" dirty="0" err="1"/>
              <a:t>that</a:t>
            </a:r>
            <a:r>
              <a:rPr lang="de-AT" sz="2200" dirty="0"/>
              <a:t> </a:t>
            </a:r>
            <a:r>
              <a:rPr lang="de-AT" sz="2200" dirty="0" err="1"/>
              <a:t>the</a:t>
            </a:r>
            <a:r>
              <a:rPr lang="de-AT" sz="2200" dirty="0"/>
              <a:t> </a:t>
            </a:r>
            <a:r>
              <a:rPr lang="de-AT" sz="2200" dirty="0" err="1"/>
              <a:t>student</a:t>
            </a:r>
            <a:r>
              <a:rPr lang="de-AT" sz="2200" dirty="0"/>
              <a:t> </a:t>
            </a:r>
            <a:r>
              <a:rPr lang="de-AT" sz="2200" dirty="0" err="1"/>
              <a:t>write</a:t>
            </a:r>
            <a:r>
              <a:rPr lang="de-AT" sz="2200" dirty="0"/>
              <a:t> </a:t>
            </a:r>
            <a:r>
              <a:rPr lang="de-AT" sz="2200" dirty="0" err="1"/>
              <a:t>their</a:t>
            </a:r>
            <a:r>
              <a:rPr lang="de-AT" sz="2200" dirty="0"/>
              <a:t> </a:t>
            </a:r>
            <a:r>
              <a:rPr lang="de-AT" sz="2200" dirty="0" err="1"/>
              <a:t>thoughts</a:t>
            </a:r>
            <a:r>
              <a:rPr lang="de-AT" sz="2200" dirty="0"/>
              <a:t>, </a:t>
            </a:r>
            <a:r>
              <a:rPr lang="de-AT" sz="2200" dirty="0" err="1"/>
              <a:t>gaps</a:t>
            </a:r>
            <a:r>
              <a:rPr lang="de-AT" sz="2200" dirty="0"/>
              <a:t>, and possible </a:t>
            </a:r>
            <a:r>
              <a:rPr lang="de-AT" sz="2200" dirty="0" err="1"/>
              <a:t>questions</a:t>
            </a:r>
            <a:r>
              <a:rPr lang="de-AT" sz="2200" dirty="0"/>
              <a:t> </a:t>
            </a:r>
            <a:r>
              <a:rPr lang="de-AT" sz="2200" dirty="0" err="1"/>
              <a:t>as</a:t>
            </a:r>
            <a:r>
              <a:rPr lang="de-AT" sz="2200" dirty="0"/>
              <a:t> </a:t>
            </a:r>
            <a:r>
              <a:rPr lang="de-AT" sz="2200" dirty="0" err="1"/>
              <a:t>much</a:t>
            </a:r>
            <a:r>
              <a:rPr lang="de-AT" sz="2200" dirty="0"/>
              <a:t> </a:t>
            </a:r>
            <a:r>
              <a:rPr lang="de-AT" sz="2200" dirty="0" err="1"/>
              <a:t>as</a:t>
            </a:r>
            <a:r>
              <a:rPr lang="de-AT" sz="2200" dirty="0"/>
              <a:t> possible. This will </a:t>
            </a:r>
            <a:r>
              <a:rPr lang="de-AT" sz="2200" dirty="0" err="1"/>
              <a:t>help</a:t>
            </a:r>
            <a:r>
              <a:rPr lang="de-AT" sz="2200" dirty="0"/>
              <a:t> </a:t>
            </a:r>
            <a:r>
              <a:rPr lang="de-AT" sz="2200" dirty="0" err="1"/>
              <a:t>them</a:t>
            </a:r>
            <a:r>
              <a:rPr lang="de-AT" sz="2200" dirty="0"/>
              <a:t> </a:t>
            </a:r>
            <a:r>
              <a:rPr lang="de-AT" sz="2200" dirty="0" err="1"/>
              <a:t>to</a:t>
            </a:r>
            <a:r>
              <a:rPr lang="de-AT" sz="2200" dirty="0"/>
              <a:t> </a:t>
            </a:r>
            <a:r>
              <a:rPr lang="de-AT" sz="2200" dirty="0" err="1"/>
              <a:t>refine</a:t>
            </a:r>
            <a:r>
              <a:rPr lang="de-AT" sz="2200" dirty="0"/>
              <a:t> </a:t>
            </a:r>
            <a:r>
              <a:rPr lang="de-AT" sz="2200" dirty="0" err="1"/>
              <a:t>their</a:t>
            </a:r>
            <a:r>
              <a:rPr lang="de-AT" sz="2200" dirty="0"/>
              <a:t> </a:t>
            </a:r>
            <a:r>
              <a:rPr lang="de-AT" sz="2200" dirty="0" err="1"/>
              <a:t>ideas</a:t>
            </a:r>
            <a:r>
              <a:rPr lang="de-AT" sz="2200" dirty="0"/>
              <a:t>.</a:t>
            </a:r>
          </a:p>
          <a:p>
            <a:pPr marL="0" indent="0">
              <a:buNone/>
            </a:pPr>
            <a:endParaRPr lang="en-US" altLang="de-DE" sz="2200" b="1" dirty="0">
              <a:solidFill>
                <a:srgbClr val="000000"/>
              </a:solidFill>
              <a:latin typeface="Calibri Light" panose="020F0302020204030204" pitchFamily="34" charset="0"/>
            </a:endParaRPr>
          </a:p>
        </p:txBody>
      </p:sp>
      <p:pic>
        <p:nvPicPr>
          <p:cNvPr id="4" name="Grafik 3" descr="Nach rechts zeigender Finger, Handrücken Silhouette">
            <a:extLst>
              <a:ext uri="{FF2B5EF4-FFF2-40B4-BE49-F238E27FC236}">
                <a16:creationId xmlns:a16="http://schemas.microsoft.com/office/drawing/2014/main" id="{961D41E7-C67B-97DC-1486-2EBF0A5B979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11579" y="5689309"/>
            <a:ext cx="914400" cy="914400"/>
          </a:xfrm>
          <a:prstGeom prst="rect">
            <a:avLst/>
          </a:prstGeom>
        </p:spPr>
      </p:pic>
      <p:sp>
        <p:nvSpPr>
          <p:cNvPr id="2" name="Textfeld 1">
            <a:extLst>
              <a:ext uri="{FF2B5EF4-FFF2-40B4-BE49-F238E27FC236}">
                <a16:creationId xmlns:a16="http://schemas.microsoft.com/office/drawing/2014/main" id="{4FC0EBA1-3624-704C-DA2F-25C3C92C078C}"/>
              </a:ext>
            </a:extLst>
          </p:cNvPr>
          <p:cNvSpPr txBox="1"/>
          <p:nvPr/>
        </p:nvSpPr>
        <p:spPr>
          <a:xfrm>
            <a:off x="2550527" y="5546345"/>
            <a:ext cx="9246057" cy="1200329"/>
          </a:xfrm>
          <a:prstGeom prst="rect">
            <a:avLst/>
          </a:prstGeom>
          <a:noFill/>
          <a:ln w="38100">
            <a:solidFill>
              <a:srgbClr val="A53010"/>
            </a:solidFill>
          </a:ln>
        </p:spPr>
        <p:txBody>
          <a:bodyPr wrap="square" rtlCol="0">
            <a:spAutoFit/>
          </a:bodyPr>
          <a:lstStyle/>
          <a:p>
            <a:r>
              <a:rPr lang="de-AT" sz="1800" dirty="0">
                <a:solidFill>
                  <a:srgbClr val="000000"/>
                </a:solidFill>
                <a:effectLst/>
                <a:latin typeface="Century Gothic" panose="020B0502020202020204" pitchFamily="34" charset="0"/>
              </a:rPr>
              <a:t>Keep in </a:t>
            </a:r>
            <a:r>
              <a:rPr lang="de-AT" sz="1800" dirty="0" err="1">
                <a:solidFill>
                  <a:srgbClr val="000000"/>
                </a:solidFill>
                <a:effectLst/>
                <a:latin typeface="Century Gothic" panose="020B0502020202020204" pitchFamily="34" charset="0"/>
              </a:rPr>
              <a:t>mind</a:t>
            </a:r>
            <a:r>
              <a:rPr lang="de-AT" sz="1800" dirty="0">
                <a:solidFill>
                  <a:srgbClr val="000000"/>
                </a:solidFill>
                <a:effectLst/>
                <a:latin typeface="Century Gothic" panose="020B0502020202020204" pitchFamily="34" charset="0"/>
              </a:rPr>
              <a:t>: </a:t>
            </a:r>
          </a:p>
          <a:p>
            <a:r>
              <a:rPr lang="de-AT" sz="1800" b="1" dirty="0">
                <a:solidFill>
                  <a:srgbClr val="000000"/>
                </a:solidFill>
                <a:effectLst/>
                <a:latin typeface="Century Gothic" panose="020B0502020202020204" pitchFamily="34" charset="0"/>
              </a:rPr>
              <a:t>The </a:t>
            </a:r>
            <a:r>
              <a:rPr lang="de-AT" sz="1800" b="1" dirty="0" err="1">
                <a:solidFill>
                  <a:srgbClr val="000000"/>
                </a:solidFill>
                <a:effectLst/>
                <a:latin typeface="Century Gothic" panose="020B0502020202020204" pitchFamily="34" charset="0"/>
              </a:rPr>
              <a:t>process</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is</a:t>
            </a:r>
            <a:r>
              <a:rPr lang="de-AT" sz="1800" b="1" dirty="0">
                <a:solidFill>
                  <a:srgbClr val="000000"/>
                </a:solidFill>
                <a:effectLst/>
                <a:latin typeface="Century Gothic" panose="020B0502020202020204" pitchFamily="34" charset="0"/>
              </a:rPr>
              <a:t> iterative and </a:t>
            </a:r>
            <a:r>
              <a:rPr lang="de-AT" sz="1800" b="1" dirty="0" err="1">
                <a:solidFill>
                  <a:srgbClr val="000000"/>
                </a:solidFill>
                <a:effectLst/>
                <a:latin typeface="Century Gothic" panose="020B0502020202020204" pitchFamily="34" charset="0"/>
              </a:rPr>
              <a:t>requires</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ongoing</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dialogue</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between</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the</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student</a:t>
            </a:r>
            <a:r>
              <a:rPr lang="de-AT" sz="1800" b="1" dirty="0">
                <a:solidFill>
                  <a:srgbClr val="000000"/>
                </a:solidFill>
                <a:effectLst/>
                <a:latin typeface="Century Gothic" panose="020B0502020202020204" pitchFamily="34" charset="0"/>
              </a:rPr>
              <a:t> and </a:t>
            </a:r>
            <a:r>
              <a:rPr lang="de-AT" sz="1800" b="1" dirty="0" err="1">
                <a:solidFill>
                  <a:srgbClr val="000000"/>
                </a:solidFill>
                <a:effectLst/>
                <a:latin typeface="Century Gothic" panose="020B0502020202020204" pitchFamily="34" charset="0"/>
              </a:rPr>
              <a:t>supervisor</a:t>
            </a:r>
            <a:r>
              <a:rPr lang="de-AT" sz="1800" b="1" dirty="0">
                <a:solidFill>
                  <a:srgbClr val="000000"/>
                </a:solidFill>
                <a:effectLst/>
                <a:latin typeface="Century Gothic" panose="020B0502020202020204" pitchFamily="34" charset="0"/>
              </a:rPr>
              <a:t>. Do not </a:t>
            </a:r>
            <a:r>
              <a:rPr lang="de-AT" sz="1800" b="1" dirty="0" err="1">
                <a:solidFill>
                  <a:srgbClr val="000000"/>
                </a:solidFill>
                <a:effectLst/>
                <a:latin typeface="Century Gothic" panose="020B0502020202020204" pitchFamily="34" charset="0"/>
              </a:rPr>
              <a:t>expect</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too</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much</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autonomy</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from</a:t>
            </a:r>
            <a:r>
              <a:rPr lang="de-AT" sz="1800" b="1" dirty="0">
                <a:solidFill>
                  <a:srgbClr val="000000"/>
                </a:solidFill>
                <a:effectLst/>
                <a:latin typeface="Century Gothic" panose="020B0502020202020204" pitchFamily="34" charset="0"/>
              </a:rPr>
              <a:t> a </a:t>
            </a:r>
            <a:r>
              <a:rPr lang="de-AT" sz="1800" b="1" dirty="0" err="1">
                <a:solidFill>
                  <a:srgbClr val="000000"/>
                </a:solidFill>
                <a:effectLst/>
                <a:latin typeface="Century Gothic" panose="020B0502020202020204" pitchFamily="34" charset="0"/>
              </a:rPr>
              <a:t>student</a:t>
            </a:r>
            <a:r>
              <a:rPr lang="de-AT" sz="1800" b="1" dirty="0">
                <a:solidFill>
                  <a:srgbClr val="000000"/>
                </a:solidFill>
                <a:effectLst/>
                <a:latin typeface="Century Gothic" panose="020B0502020202020204" pitchFamily="34" charset="0"/>
              </a:rPr>
              <a:t> at </a:t>
            </a:r>
            <a:r>
              <a:rPr lang="de-AT" sz="1800" b="1" dirty="0" err="1">
                <a:solidFill>
                  <a:srgbClr val="000000"/>
                </a:solidFill>
                <a:effectLst/>
                <a:latin typeface="Century Gothic" panose="020B0502020202020204" pitchFamily="34" charset="0"/>
              </a:rPr>
              <a:t>this</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point</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of</a:t>
            </a:r>
            <a:r>
              <a:rPr lang="de-AT" sz="1800" b="1" dirty="0">
                <a:solidFill>
                  <a:srgbClr val="000000"/>
                </a:solidFill>
                <a:effectLst/>
                <a:latin typeface="Century Gothic" panose="020B0502020202020204" pitchFamily="34" charset="0"/>
              </a:rPr>
              <a:t> time. Supervisors </a:t>
            </a:r>
            <a:r>
              <a:rPr lang="de-AT" sz="1800" b="1" dirty="0" err="1">
                <a:solidFill>
                  <a:srgbClr val="000000"/>
                </a:solidFill>
                <a:effectLst/>
                <a:latin typeface="Century Gothic" panose="020B0502020202020204" pitchFamily="34" charset="0"/>
              </a:rPr>
              <a:t>must</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take</a:t>
            </a:r>
            <a:r>
              <a:rPr lang="de-AT" sz="1800" b="1" dirty="0">
                <a:solidFill>
                  <a:srgbClr val="000000"/>
                </a:solidFill>
                <a:effectLst/>
                <a:latin typeface="Century Gothic" panose="020B0502020202020204" pitchFamily="34" charset="0"/>
              </a:rPr>
              <a:t> an </a:t>
            </a:r>
            <a:r>
              <a:rPr lang="de-AT" sz="1800" b="1" dirty="0" err="1">
                <a:solidFill>
                  <a:srgbClr val="000000"/>
                </a:solidFill>
                <a:effectLst/>
                <a:latin typeface="Century Gothic" panose="020B0502020202020204" pitchFamily="34" charset="0"/>
              </a:rPr>
              <a:t>active</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role</a:t>
            </a:r>
            <a:r>
              <a:rPr lang="de-AT" sz="1800" b="1" dirty="0">
                <a:solidFill>
                  <a:srgbClr val="000000"/>
                </a:solidFill>
                <a:effectLst/>
                <a:latin typeface="Century Gothic" panose="020B0502020202020204" pitchFamily="34" charset="0"/>
              </a:rPr>
              <a:t> in </a:t>
            </a:r>
            <a:r>
              <a:rPr lang="de-AT" sz="1800" b="1" dirty="0" err="1">
                <a:solidFill>
                  <a:srgbClr val="000000"/>
                </a:solidFill>
                <a:effectLst/>
                <a:latin typeface="Century Gothic" panose="020B0502020202020204" pitchFamily="34" charset="0"/>
              </a:rPr>
              <a:t>the</a:t>
            </a:r>
            <a:r>
              <a:rPr lang="de-AT" sz="1800" b="1" dirty="0">
                <a:solidFill>
                  <a:srgbClr val="000000"/>
                </a:solidFill>
                <a:effectLst/>
                <a:latin typeface="Century Gothic" panose="020B0502020202020204" pitchFamily="34" charset="0"/>
              </a:rPr>
              <a:t> </a:t>
            </a:r>
            <a:r>
              <a:rPr lang="de-AT" sz="1800" b="1" dirty="0" err="1">
                <a:solidFill>
                  <a:srgbClr val="000000"/>
                </a:solidFill>
                <a:effectLst/>
                <a:latin typeface="Century Gothic" panose="020B0502020202020204" pitchFamily="34" charset="0"/>
              </a:rPr>
              <a:t>process</a:t>
            </a:r>
            <a:r>
              <a:rPr lang="de-AT" b="1" dirty="0">
                <a:solidFill>
                  <a:srgbClr val="000000"/>
                </a:solidFill>
                <a:latin typeface="Century Gothic" panose="020B0502020202020204" pitchFamily="34" charset="0"/>
              </a:rPr>
              <a:t>.</a:t>
            </a:r>
            <a:endParaRPr lang="de-DE" b="1" dirty="0"/>
          </a:p>
        </p:txBody>
      </p:sp>
    </p:spTree>
    <p:extLst>
      <p:ext uri="{BB962C8B-B14F-4D97-AF65-F5344CB8AC3E}">
        <p14:creationId xmlns:p14="http://schemas.microsoft.com/office/powerpoint/2010/main" val="368890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86052-BE44-82F9-0FBC-64A5282821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7FDFF5-34AB-21E6-90A3-6EAD921F0DE6}"/>
              </a:ext>
            </a:extLst>
          </p:cNvPr>
          <p:cNvSpPr>
            <a:spLocks noGrp="1"/>
          </p:cNvSpPr>
          <p:nvPr>
            <p:ph type="title"/>
          </p:nvPr>
        </p:nvSpPr>
        <p:spPr>
          <a:xfrm>
            <a:off x="2151804" y="615653"/>
            <a:ext cx="8911687" cy="1280890"/>
          </a:xfrm>
        </p:spPr>
        <p:txBody>
          <a:bodyPr/>
          <a:lstStyle/>
          <a:p>
            <a:pPr eaLnBrk="1" hangingPunct="1">
              <a:defRPr/>
            </a:pPr>
            <a:r>
              <a:rPr lang="en-US" dirty="0"/>
              <a:t>Writing as a Tool for Learning </a:t>
            </a:r>
            <a:br>
              <a:rPr lang="en-US" dirty="0"/>
            </a:br>
            <a:endParaRPr lang="en-US" dirty="0"/>
          </a:p>
        </p:txBody>
      </p:sp>
      <p:sp>
        <p:nvSpPr>
          <p:cNvPr id="15363" name="Content Placeholder 2">
            <a:extLst>
              <a:ext uri="{FF2B5EF4-FFF2-40B4-BE49-F238E27FC236}">
                <a16:creationId xmlns:a16="http://schemas.microsoft.com/office/drawing/2014/main" id="{CF3F0F9E-C367-4FB1-A220-C928801434D2}"/>
              </a:ext>
            </a:extLst>
          </p:cNvPr>
          <p:cNvSpPr>
            <a:spLocks noGrp="1"/>
          </p:cNvSpPr>
          <p:nvPr>
            <p:ph idx="1"/>
          </p:nvPr>
        </p:nvSpPr>
        <p:spPr>
          <a:xfrm>
            <a:off x="1952211" y="1657783"/>
            <a:ext cx="10033843" cy="5047817"/>
          </a:xfrm>
        </p:spPr>
        <p:txBody>
          <a:bodyPr>
            <a:noAutofit/>
          </a:bodyPr>
          <a:lstStyle/>
          <a:p>
            <a:pPr marL="360000" lvl="1" indent="-360000">
              <a:spcBef>
                <a:spcPts val="600"/>
              </a:spcBef>
              <a:buClr>
                <a:srgbClr val="A53010"/>
              </a:buClr>
              <a:defRPr/>
            </a:pPr>
            <a:r>
              <a:rPr lang="en-US" sz="2400" dirty="0"/>
              <a:t>When supervising PhD students, it's essential to emphasize that </a:t>
            </a:r>
            <a:r>
              <a:rPr lang="en-US" sz="2400" b="1" dirty="0"/>
              <a:t>learning is interwoven with the entire research process</a:t>
            </a:r>
            <a:r>
              <a:rPr lang="en-US" sz="2400" dirty="0"/>
              <a:t>, particularly through writing </a:t>
            </a:r>
            <a:r>
              <a:rPr lang="en-GB" altLang="de-DE" sz="2400" dirty="0"/>
              <a:t>(about methodology, theory, research questions/hypotheses).</a:t>
            </a:r>
          </a:p>
          <a:p>
            <a:pPr marL="360000" lvl="1" indent="-360000">
              <a:spcBef>
                <a:spcPts val="600"/>
              </a:spcBef>
              <a:buClr>
                <a:srgbClr val="A53010"/>
              </a:buClr>
              <a:defRPr/>
            </a:pPr>
            <a:r>
              <a:rPr lang="en-US" sz="2400" dirty="0"/>
              <a:t>One of the key challenges we face as supervisors is addressing the student belief that writing is merely a post-learning assessment.</a:t>
            </a:r>
            <a:r>
              <a:rPr lang="en-GB" altLang="de-DE" sz="2400" dirty="0"/>
              <a:t> </a:t>
            </a:r>
          </a:p>
          <a:p>
            <a:pPr marL="360000" lvl="1" indent="-360000">
              <a:spcBef>
                <a:spcPts val="600"/>
              </a:spcBef>
              <a:buClr>
                <a:srgbClr val="A53010"/>
              </a:buClr>
              <a:defRPr/>
            </a:pPr>
            <a:r>
              <a:rPr lang="en-GB" altLang="de-DE" sz="2400" dirty="0"/>
              <a:t>However, all the research shows that</a:t>
            </a:r>
            <a:r>
              <a:rPr lang="en-GB" altLang="de-DE" sz="2400" b="1" dirty="0"/>
              <a:t> learning happens through writing </a:t>
            </a:r>
            <a:r>
              <a:rPr lang="en-GB" altLang="de-DE" sz="2400" dirty="0"/>
              <a:t>because it allows the thought to be interrogated from the perspective of the writer and the reader.  </a:t>
            </a:r>
          </a:p>
          <a:p>
            <a:pPr marL="360000" lvl="1" indent="-360000">
              <a:spcBef>
                <a:spcPts val="600"/>
              </a:spcBef>
              <a:buClr>
                <a:srgbClr val="A53010"/>
              </a:buClr>
              <a:defRPr/>
            </a:pPr>
            <a:r>
              <a:rPr lang="en-US" sz="2400" dirty="0"/>
              <a:t>This perspective on learning through writing has significant implications for how we guide students through the PhD research process.</a:t>
            </a:r>
            <a:endParaRPr lang="en-GB" altLang="de-DE" sz="2400" dirty="0"/>
          </a:p>
          <a:p>
            <a:pPr marL="128588" lvl="1" indent="0">
              <a:buClr>
                <a:srgbClr val="1CADE4"/>
              </a:buClr>
              <a:buNone/>
              <a:defRPr/>
            </a:pPr>
            <a:endParaRPr lang="en-GB" altLang="de-DE" sz="2400" dirty="0">
              <a:solidFill>
                <a:srgbClr val="242B64"/>
              </a:solidFill>
              <a:latin typeface="Calibri Light" panose="020F0302020204030204" pitchFamily="34" charset="0"/>
            </a:endParaRPr>
          </a:p>
          <a:p>
            <a:pPr lvl="1" eaLnBrk="1" hangingPunct="1">
              <a:buClr>
                <a:srgbClr val="1CADE4"/>
              </a:buClr>
              <a:defRPr/>
            </a:pPr>
            <a:endParaRPr lang="en-US" altLang="de-DE" sz="2400" dirty="0">
              <a:solidFill>
                <a:srgbClr val="242B64"/>
              </a:solidFill>
              <a:latin typeface="Calibri Light" panose="020F0302020204030204" pitchFamily="34" charset="0"/>
            </a:endParaRPr>
          </a:p>
        </p:txBody>
      </p:sp>
      <p:sp>
        <p:nvSpPr>
          <p:cNvPr id="3" name="Foliennummernplatzhalter 2">
            <a:extLst>
              <a:ext uri="{FF2B5EF4-FFF2-40B4-BE49-F238E27FC236}">
                <a16:creationId xmlns:a16="http://schemas.microsoft.com/office/drawing/2014/main" id="{544D9003-C15A-370A-4A15-5E83A32BEED6}"/>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355421602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Props1.xml><?xml version="1.0" encoding="utf-8"?>
<ds:datastoreItem xmlns:ds="http://schemas.openxmlformats.org/officeDocument/2006/customXml" ds:itemID="{8B27490B-94F9-4172-B000-D4E546B8CD69}">
  <ds:schemaRefs>
    <ds:schemaRef ds:uri="http://schemas.microsoft.com/sharepoint/v3/contenttype/forms"/>
  </ds:schemaRefs>
</ds:datastoreItem>
</file>

<file path=customXml/itemProps2.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2988</Words>
  <Application>Microsoft Office PowerPoint</Application>
  <PresentationFormat>Widescreen</PresentationFormat>
  <Paragraphs>263</Paragraphs>
  <Slides>23</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Aptos</vt:lpstr>
      <vt:lpstr>Arial</vt:lpstr>
      <vt:lpstr>Calibri</vt:lpstr>
      <vt:lpstr>Calibri Light</vt:lpstr>
      <vt:lpstr>Century Gothic</vt:lpstr>
      <vt:lpstr>Century Gothic (Textkörper)</vt:lpstr>
      <vt:lpstr>Wingdings 3</vt:lpstr>
      <vt:lpstr>Wisp</vt:lpstr>
      <vt:lpstr>Model 3 Feasible PhD Project</vt:lpstr>
      <vt:lpstr>Module Aim and expected outcome </vt:lpstr>
      <vt:lpstr>PowerPoint Presentation</vt:lpstr>
      <vt:lpstr>PowerPoint Presentation</vt:lpstr>
      <vt:lpstr> Identifying research gaps </vt:lpstr>
      <vt:lpstr>Reading map</vt:lpstr>
      <vt:lpstr>PowerPoint Presentation</vt:lpstr>
      <vt:lpstr>PowerPoint Presentation</vt:lpstr>
      <vt:lpstr>Writing as a Tool for Learning  </vt:lpstr>
      <vt:lpstr>What can supervisors do to cultivate early writing confidence in PhD students</vt:lpstr>
      <vt:lpstr>Some possible practices </vt:lpstr>
      <vt:lpstr>Helping PhD Students in developing a Research Proposal </vt:lpstr>
      <vt:lpstr>Helping PhD Students in developing a Research Proposal </vt:lpstr>
      <vt:lpstr>Managing and handling research data</vt:lpstr>
      <vt:lpstr>Drafting a realistic timeline </vt:lpstr>
      <vt:lpstr>Managing Resources and Constraints How can you as Supervisor help?</vt:lpstr>
      <vt:lpstr>Assessing Scope and Quality of the Research project</vt:lpstr>
      <vt:lpstr>Helping students scope down</vt:lpstr>
      <vt:lpstr>Roadblocks when developing a PhD project</vt:lpstr>
      <vt:lpstr>Potential roadblocks and mitigation strategies</vt:lpstr>
      <vt:lpstr>Potential roadblocks and mitigation strategies (ctd.)</vt:lpstr>
      <vt:lpstr>Key takeaways of Module 3</vt:lpstr>
      <vt:lpstr>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137</cp:revision>
  <dcterms:created xsi:type="dcterms:W3CDTF">2024-10-01T08:04:27Z</dcterms:created>
  <dcterms:modified xsi:type="dcterms:W3CDTF">2026-03-27T08:30:48Z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