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31"/>
  </p:notesMasterIdLst>
  <p:sldIdLst>
    <p:sldId id="256" r:id="rId5"/>
    <p:sldId id="701" r:id="rId6"/>
    <p:sldId id="391" r:id="rId7"/>
    <p:sldId id="392" r:id="rId8"/>
    <p:sldId id="381" r:id="rId9"/>
    <p:sldId id="382" r:id="rId10"/>
    <p:sldId id="680" r:id="rId11"/>
    <p:sldId id="335" r:id="rId12"/>
    <p:sldId id="394" r:id="rId13"/>
    <p:sldId id="678" r:id="rId14"/>
    <p:sldId id="393" r:id="rId15"/>
    <p:sldId id="379" r:id="rId16"/>
    <p:sldId id="337" r:id="rId17"/>
    <p:sldId id="338" r:id="rId18"/>
    <p:sldId id="339" r:id="rId19"/>
    <p:sldId id="667" r:id="rId20"/>
    <p:sldId id="673" r:id="rId21"/>
    <p:sldId id="671" r:id="rId22"/>
    <p:sldId id="675" r:id="rId23"/>
    <p:sldId id="676" r:id="rId24"/>
    <p:sldId id="698" r:id="rId25"/>
    <p:sldId id="699" r:id="rId26"/>
    <p:sldId id="700" r:id="rId27"/>
    <p:sldId id="696" r:id="rId28"/>
    <p:sldId id="679" r:id="rId29"/>
    <p:sldId id="677"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301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00" autoAdjust="0"/>
    <p:restoredTop sz="94660"/>
  </p:normalViewPr>
  <p:slideViewPr>
    <p:cSldViewPr snapToGrid="0">
      <p:cViewPr varScale="1">
        <p:scale>
          <a:sx n="113" d="100"/>
          <a:sy n="113" d="100"/>
        </p:scale>
        <p:origin x="854" y="302"/>
      </p:cViewPr>
      <p:guideLst/>
    </p:cSldViewPr>
  </p:slideViewPr>
  <p:notesTextViewPr>
    <p:cViewPr>
      <p:scale>
        <a:sx n="1" d="1"/>
        <a:sy n="1" d="1"/>
      </p:scale>
      <p:origin x="0" y="0"/>
    </p:cViewPr>
  </p:notesTextViewPr>
  <p:sorterViewPr>
    <p:cViewPr>
      <p:scale>
        <a:sx n="140" d="100"/>
        <a:sy n="140" d="100"/>
      </p:scale>
      <p:origin x="0" y="0"/>
    </p:cViewPr>
  </p:sorterViewPr>
  <p:notesViewPr>
    <p:cSldViewPr snapToGrid="0">
      <p:cViewPr varScale="1">
        <p:scale>
          <a:sx n="97" d="100"/>
          <a:sy n="97" d="100"/>
        </p:scale>
        <p:origin x="4277" y="85"/>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4.xml"/></Relationships>
</file>

<file path=ppt/diagrams/_rels/data1.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image" Target="../media/image13.png"/><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image" Target="../media/image13.png"/><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diagrams/colors1.xml><?xml version="1.0" encoding="utf-8"?>
<dgm:colorsDef xmlns:dgm="http://schemas.openxmlformats.org/drawingml/2006/diagram" xmlns:a="http://schemas.openxmlformats.org/drawingml/2006/main" uniqueId="urn:microsoft.com/office/officeart/2018/5/colors/Iconchunking_neutralicontext_accent6_2">
  <dgm:title val=""/>
  <dgm:desc val=""/>
  <dgm:catLst>
    <dgm:cat type="accent6" pri="16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dgm:fillClrLst>
    <dgm:linClrLst meth="repeat">
      <a:schemeClr val="lt1">
        <a:alpha val="0"/>
      </a:schemeClr>
    </dgm:linClrLst>
    <dgm:effectClrLst/>
    <dgm:txLinClrLst/>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263E05F7-1CD7-4571-90EA-311721071CB3}" type="doc">
      <dgm:prSet loTypeId="urn:microsoft.com/office/officeart/2018/2/layout/IconVerticalSolidList" loCatId="icon" qsTypeId="urn:microsoft.com/office/officeart/2005/8/quickstyle/simple1" qsCatId="simple" csTypeId="urn:microsoft.com/office/officeart/2018/5/colors/Iconchunking_neutralicontext_accent6_2" csCatId="accent6" phldr="1"/>
      <dgm:spPr/>
      <dgm:t>
        <a:bodyPr/>
        <a:lstStyle/>
        <a:p>
          <a:endParaRPr lang="en-US"/>
        </a:p>
      </dgm:t>
    </dgm:pt>
    <dgm:pt modelId="{64A8C9F5-99FE-40B6-80C6-25DCCD3158BC}">
      <dgm:prSet custT="1"/>
      <dgm:spPr/>
      <dgm:t>
        <a:bodyPr/>
        <a:lstStyle/>
        <a:p>
          <a:r>
            <a:rPr lang="en-GB" sz="1800" dirty="0">
              <a:latin typeface="Calibri" panose="020F0502020204030204" pitchFamily="34" charset="0"/>
              <a:cs typeface="Calibri" panose="020F0502020204030204" pitchFamily="34" charset="0"/>
            </a:rPr>
            <a:t>Clarify ‘up-front’ the agreed roles and responsibilities of student and supervisor</a:t>
          </a:r>
          <a:endParaRPr lang="en-US" sz="1800" dirty="0">
            <a:latin typeface="Calibri" panose="020F0502020204030204" pitchFamily="34" charset="0"/>
            <a:cs typeface="Calibri" panose="020F0502020204030204" pitchFamily="34" charset="0"/>
          </a:endParaRPr>
        </a:p>
      </dgm:t>
    </dgm:pt>
    <dgm:pt modelId="{177244D2-829B-41D4-B120-72E725F4DBC5}" type="parTrans" cxnId="{059187C9-83D0-447B-AD9A-35EE121F7CF6}">
      <dgm:prSet/>
      <dgm:spPr/>
      <dgm:t>
        <a:bodyPr/>
        <a:lstStyle/>
        <a:p>
          <a:endParaRPr lang="en-US"/>
        </a:p>
      </dgm:t>
    </dgm:pt>
    <dgm:pt modelId="{3B0309BF-D945-4C92-9FC3-6A63811E1E48}" type="sibTrans" cxnId="{059187C9-83D0-447B-AD9A-35EE121F7CF6}">
      <dgm:prSet/>
      <dgm:spPr/>
      <dgm:t>
        <a:bodyPr/>
        <a:lstStyle/>
        <a:p>
          <a:endParaRPr lang="en-US"/>
        </a:p>
      </dgm:t>
    </dgm:pt>
    <dgm:pt modelId="{DD497FC9-3904-4077-B5F3-6CA25D4EFFF2}">
      <dgm:prSet custT="1"/>
      <dgm:spPr/>
      <dgm:t>
        <a:bodyPr/>
        <a:lstStyle/>
        <a:p>
          <a:r>
            <a:rPr lang="en-US" sz="1800" dirty="0">
              <a:latin typeface="Calibri" panose="020F0502020204030204" pitchFamily="34" charset="0"/>
              <a:cs typeface="Calibri" panose="020F0502020204030204" pitchFamily="34" charset="0"/>
            </a:rPr>
            <a:t>Define a clear supervision process</a:t>
          </a:r>
        </a:p>
      </dgm:t>
    </dgm:pt>
    <dgm:pt modelId="{DBB60683-D632-4298-BE99-DC35B65C6E71}" type="parTrans" cxnId="{21D1B5FD-2D5C-4EBD-83C1-2397360B3918}">
      <dgm:prSet/>
      <dgm:spPr/>
      <dgm:t>
        <a:bodyPr/>
        <a:lstStyle/>
        <a:p>
          <a:endParaRPr lang="en-US"/>
        </a:p>
      </dgm:t>
    </dgm:pt>
    <dgm:pt modelId="{141B4979-946D-41C9-AD8F-1E3B73C4E800}" type="sibTrans" cxnId="{21D1B5FD-2D5C-4EBD-83C1-2397360B3918}">
      <dgm:prSet/>
      <dgm:spPr/>
      <dgm:t>
        <a:bodyPr/>
        <a:lstStyle/>
        <a:p>
          <a:endParaRPr lang="en-US"/>
        </a:p>
      </dgm:t>
    </dgm:pt>
    <dgm:pt modelId="{3CC89C41-E4D1-405D-AA7B-F55BA86D17F8}">
      <dgm:prSet custT="1"/>
      <dgm:spPr/>
      <dgm:t>
        <a:bodyPr/>
        <a:lstStyle/>
        <a:p>
          <a:r>
            <a:rPr lang="en-GB" sz="1800" dirty="0">
              <a:latin typeface="Calibri" panose="020F0502020204030204" pitchFamily="34" charset="0"/>
              <a:cs typeface="Calibri" panose="020F0502020204030204" pitchFamily="34" charset="0"/>
            </a:rPr>
            <a:t>Meet regularly and as frequently as necessary</a:t>
          </a:r>
          <a:endParaRPr lang="en-US" sz="1800" dirty="0">
            <a:latin typeface="Calibri" panose="020F0502020204030204" pitchFamily="34" charset="0"/>
            <a:cs typeface="Calibri" panose="020F0502020204030204" pitchFamily="34" charset="0"/>
          </a:endParaRPr>
        </a:p>
      </dgm:t>
    </dgm:pt>
    <dgm:pt modelId="{12FD455D-3762-47C0-92FE-8E2D5B1AAF65}" type="parTrans" cxnId="{D73A2AC9-4096-428E-A6D1-A295D3C0987C}">
      <dgm:prSet/>
      <dgm:spPr/>
      <dgm:t>
        <a:bodyPr/>
        <a:lstStyle/>
        <a:p>
          <a:endParaRPr lang="en-US"/>
        </a:p>
      </dgm:t>
    </dgm:pt>
    <dgm:pt modelId="{6B2F81CF-0B77-4AA7-AAEF-F275E963CEFB}" type="sibTrans" cxnId="{D73A2AC9-4096-428E-A6D1-A295D3C0987C}">
      <dgm:prSet/>
      <dgm:spPr/>
      <dgm:t>
        <a:bodyPr/>
        <a:lstStyle/>
        <a:p>
          <a:endParaRPr lang="en-US"/>
        </a:p>
      </dgm:t>
    </dgm:pt>
    <dgm:pt modelId="{9AEB9D34-84D4-4D73-9705-9B420C58D396}">
      <dgm:prSet custT="1"/>
      <dgm:spPr/>
      <dgm:t>
        <a:bodyPr/>
        <a:lstStyle/>
        <a:p>
          <a:r>
            <a:rPr lang="en-US" sz="1800" dirty="0">
              <a:latin typeface="Calibri" panose="020F0502020204030204" pitchFamily="34" charset="0"/>
              <a:cs typeface="Calibri" panose="020F0502020204030204" pitchFamily="34" charset="0"/>
            </a:rPr>
            <a:t>Keep appointments and respond to each other</a:t>
          </a:r>
        </a:p>
      </dgm:t>
    </dgm:pt>
    <dgm:pt modelId="{7917393C-33CD-4AD6-B7D9-961826D2F1B1}" type="parTrans" cxnId="{A78F5799-5737-4364-80FF-0692F51BDF0E}">
      <dgm:prSet/>
      <dgm:spPr/>
      <dgm:t>
        <a:bodyPr/>
        <a:lstStyle/>
        <a:p>
          <a:endParaRPr lang="en-US"/>
        </a:p>
      </dgm:t>
    </dgm:pt>
    <dgm:pt modelId="{D5B7502E-9D04-48A4-9AAA-076D77C7AC02}" type="sibTrans" cxnId="{A78F5799-5737-4364-80FF-0692F51BDF0E}">
      <dgm:prSet/>
      <dgm:spPr/>
      <dgm:t>
        <a:bodyPr/>
        <a:lstStyle/>
        <a:p>
          <a:endParaRPr lang="en-US"/>
        </a:p>
      </dgm:t>
    </dgm:pt>
    <dgm:pt modelId="{D36CD7D8-ACE4-49E6-9B2D-C2B8186130F0}">
      <dgm:prSet custT="1"/>
      <dgm:spPr/>
      <dgm:t>
        <a:bodyPr/>
        <a:lstStyle/>
        <a:p>
          <a:r>
            <a:rPr lang="en-GB" sz="1800" dirty="0">
              <a:latin typeface="Calibri" panose="020F0502020204030204" pitchFamily="34" charset="0"/>
              <a:cs typeface="Calibri" panose="020F0502020204030204" pitchFamily="34" charset="0"/>
            </a:rPr>
            <a:t>Follow universal ethics procedures</a:t>
          </a:r>
          <a:endParaRPr lang="en-US" sz="1800" dirty="0">
            <a:latin typeface="Calibri" panose="020F0502020204030204" pitchFamily="34" charset="0"/>
            <a:cs typeface="Calibri" panose="020F0502020204030204" pitchFamily="34" charset="0"/>
          </a:endParaRPr>
        </a:p>
      </dgm:t>
    </dgm:pt>
    <dgm:pt modelId="{9B6AEEF3-AFA6-40E6-8F14-86406BF46047}" type="parTrans" cxnId="{17E5CB1A-151F-4B04-8736-A6E7F9D5B1AD}">
      <dgm:prSet/>
      <dgm:spPr/>
      <dgm:t>
        <a:bodyPr/>
        <a:lstStyle/>
        <a:p>
          <a:endParaRPr lang="en-US"/>
        </a:p>
      </dgm:t>
    </dgm:pt>
    <dgm:pt modelId="{0E59A3A9-2914-4DF7-AD0E-13D9347BF8F0}" type="sibTrans" cxnId="{17E5CB1A-151F-4B04-8736-A6E7F9D5B1AD}">
      <dgm:prSet/>
      <dgm:spPr/>
      <dgm:t>
        <a:bodyPr/>
        <a:lstStyle/>
        <a:p>
          <a:endParaRPr lang="en-US"/>
        </a:p>
      </dgm:t>
    </dgm:pt>
    <dgm:pt modelId="{C4F7346A-09E2-4C8F-AF23-F97D5173F680}">
      <dgm:prSet custT="1"/>
      <dgm:spPr/>
      <dgm:t>
        <a:bodyPr/>
        <a:lstStyle/>
        <a:p>
          <a:r>
            <a:rPr lang="en-GB" sz="1800" dirty="0">
              <a:latin typeface="Calibri" panose="020F0502020204030204" pitchFamily="34" charset="0"/>
              <a:cs typeface="Calibri" panose="020F0502020204030204" pitchFamily="34" charset="0"/>
            </a:rPr>
            <a:t>Collectively assess progress in the research work</a:t>
          </a:r>
          <a:endParaRPr lang="en-US" sz="1800" dirty="0">
            <a:latin typeface="Calibri" panose="020F0502020204030204" pitchFamily="34" charset="0"/>
            <a:cs typeface="Calibri" panose="020F0502020204030204" pitchFamily="34" charset="0"/>
          </a:endParaRPr>
        </a:p>
      </dgm:t>
    </dgm:pt>
    <dgm:pt modelId="{CEBB1443-B8C0-41FC-AB91-F903E0AEE7EB}" type="parTrans" cxnId="{F91E991F-E0CA-4AF2-B938-812DA8C271F0}">
      <dgm:prSet/>
      <dgm:spPr/>
      <dgm:t>
        <a:bodyPr/>
        <a:lstStyle/>
        <a:p>
          <a:endParaRPr lang="en-US"/>
        </a:p>
      </dgm:t>
    </dgm:pt>
    <dgm:pt modelId="{4BCBC6D5-C1F4-479C-A17E-3660EB55A170}" type="sibTrans" cxnId="{F91E991F-E0CA-4AF2-B938-812DA8C271F0}">
      <dgm:prSet/>
      <dgm:spPr/>
      <dgm:t>
        <a:bodyPr/>
        <a:lstStyle/>
        <a:p>
          <a:endParaRPr lang="en-US"/>
        </a:p>
      </dgm:t>
    </dgm:pt>
    <dgm:pt modelId="{AF7294D9-C09A-446A-92C2-E04D86DF60CF}">
      <dgm:prSet custT="1"/>
      <dgm:spPr/>
      <dgm:t>
        <a:bodyPr/>
        <a:lstStyle/>
        <a:p>
          <a:r>
            <a:rPr lang="en-GB" sz="1800" dirty="0">
              <a:latin typeface="Calibri" panose="020F0502020204030204" pitchFamily="34" charset="0"/>
              <a:cs typeface="Calibri" panose="020F0502020204030204" pitchFamily="34" charset="0"/>
            </a:rPr>
            <a:t>Respect each other and each others needs</a:t>
          </a:r>
          <a:endParaRPr lang="en-US" sz="1800" dirty="0">
            <a:latin typeface="Calibri" panose="020F0502020204030204" pitchFamily="34" charset="0"/>
            <a:cs typeface="Calibri" panose="020F0502020204030204" pitchFamily="34" charset="0"/>
          </a:endParaRPr>
        </a:p>
      </dgm:t>
    </dgm:pt>
    <dgm:pt modelId="{9DC1C575-5D58-44C7-B8A8-5006EC369A44}" type="parTrans" cxnId="{D05D3BB1-76C2-47FC-83E2-7DDFD8D7A09D}">
      <dgm:prSet/>
      <dgm:spPr/>
      <dgm:t>
        <a:bodyPr/>
        <a:lstStyle/>
        <a:p>
          <a:endParaRPr lang="en-US"/>
        </a:p>
      </dgm:t>
    </dgm:pt>
    <dgm:pt modelId="{9C8F40DC-A99E-487A-90B4-249B49F342E1}" type="sibTrans" cxnId="{D05D3BB1-76C2-47FC-83E2-7DDFD8D7A09D}">
      <dgm:prSet/>
      <dgm:spPr/>
      <dgm:t>
        <a:bodyPr/>
        <a:lstStyle/>
        <a:p>
          <a:endParaRPr lang="en-US"/>
        </a:p>
      </dgm:t>
    </dgm:pt>
    <dgm:pt modelId="{8456E551-F585-4759-B111-FF7DE01843E8}" type="pres">
      <dgm:prSet presAssocID="{263E05F7-1CD7-4571-90EA-311721071CB3}" presName="root" presStyleCnt="0">
        <dgm:presLayoutVars>
          <dgm:dir/>
          <dgm:resizeHandles val="exact"/>
        </dgm:presLayoutVars>
      </dgm:prSet>
      <dgm:spPr/>
    </dgm:pt>
    <dgm:pt modelId="{DA44F723-FD57-4E90-B2DC-BDC2504770A5}" type="pres">
      <dgm:prSet presAssocID="{64A8C9F5-99FE-40B6-80C6-25DCCD3158BC}" presName="compNode" presStyleCnt="0"/>
      <dgm:spPr/>
    </dgm:pt>
    <dgm:pt modelId="{202D4DC0-951D-42DB-8EA7-5E7EAB82C1DE}" type="pres">
      <dgm:prSet presAssocID="{64A8C9F5-99FE-40B6-80C6-25DCCD3158BC}" presName="bgRect" presStyleLbl="bgShp" presStyleIdx="0" presStyleCnt="7" custLinFactNeighborX="75"/>
      <dgm:spPr>
        <a:solidFill>
          <a:srgbClr val="CC9900"/>
        </a:solidFill>
      </dgm:spPr>
    </dgm:pt>
    <dgm:pt modelId="{669A5412-1417-4082-9A1D-688A03E6063F}" type="pres">
      <dgm:prSet presAssocID="{64A8C9F5-99FE-40B6-80C6-25DCCD3158BC}" presName="iconRect" presStyleLbl="node1" presStyleIdx="0" presStyleCnt="7"/>
      <dgm:spPr>
        <a:blipFill>
          <a:blip xmlns:r="http://schemas.openxmlformats.org/officeDocument/2006/relationships" r:embed="rId1" cstate="print">
            <a:extLst>
              <a:ext uri="{28A0092B-C50C-407E-A947-70E740481C1C}">
                <a14:useLocalDpi xmlns:a14="http://schemas.microsoft.com/office/drawing/2010/main" val="0"/>
              </a:ext>
            </a:extLst>
          </a:blip>
          <a:stretch>
            <a:fillRect/>
          </a:stretch>
        </a:blipFill>
        <a:ln>
          <a:noFill/>
        </a:ln>
      </dgm:spPr>
      <dgm:extLst>
        <a:ext uri="{E40237B7-FDA0-4F09-8148-C483321AD2D9}">
          <dgm14:cNvPr xmlns:dgm14="http://schemas.microsoft.com/office/drawing/2010/diagram" id="0" name="" descr="Onboarding"/>
        </a:ext>
      </dgm:extLst>
    </dgm:pt>
    <dgm:pt modelId="{EF837357-5391-4A8E-8B06-CB270B90381E}" type="pres">
      <dgm:prSet presAssocID="{64A8C9F5-99FE-40B6-80C6-25DCCD3158BC}" presName="spaceRect" presStyleCnt="0"/>
      <dgm:spPr/>
    </dgm:pt>
    <dgm:pt modelId="{FA6471EF-2B44-4E93-92E8-1FF85F3E40AE}" type="pres">
      <dgm:prSet presAssocID="{64A8C9F5-99FE-40B6-80C6-25DCCD3158BC}" presName="parTx" presStyleLbl="revTx" presStyleIdx="0" presStyleCnt="7">
        <dgm:presLayoutVars>
          <dgm:chMax val="0"/>
          <dgm:chPref val="0"/>
        </dgm:presLayoutVars>
      </dgm:prSet>
      <dgm:spPr/>
    </dgm:pt>
    <dgm:pt modelId="{E2C145B2-0072-49FF-90AA-281AA443F2DD}" type="pres">
      <dgm:prSet presAssocID="{3B0309BF-D945-4C92-9FC3-6A63811E1E48}" presName="sibTrans" presStyleCnt="0"/>
      <dgm:spPr/>
    </dgm:pt>
    <dgm:pt modelId="{48A41120-CDBA-472B-92F8-E3D5A9CE4E4D}" type="pres">
      <dgm:prSet presAssocID="{DD497FC9-3904-4077-B5F3-6CA25D4EFFF2}" presName="compNode" presStyleCnt="0"/>
      <dgm:spPr/>
    </dgm:pt>
    <dgm:pt modelId="{F854D862-01DD-4D93-BA1D-5C9BB38BD7D0}" type="pres">
      <dgm:prSet presAssocID="{DD497FC9-3904-4077-B5F3-6CA25D4EFFF2}" presName="bgRect" presStyleLbl="bgShp" presStyleIdx="1" presStyleCnt="7"/>
      <dgm:spPr>
        <a:solidFill>
          <a:srgbClr val="CC9900"/>
        </a:solidFill>
      </dgm:spPr>
    </dgm:pt>
    <dgm:pt modelId="{411E92A5-9226-4BCE-99C6-B0A615F1F832}" type="pres">
      <dgm:prSet presAssocID="{DD497FC9-3904-4077-B5F3-6CA25D4EFFF2}" presName="iconRect" presStyleLbl="node1" presStyleIdx="1" presStyleCnt="7"/>
      <dgm:spPr>
        <a:blipFill>
          <a:blip xmlns:r="http://schemas.openxmlformats.org/officeDocument/2006/relationships" r:embed="rId2" cstate="print">
            <a:extLst>
              <a:ext uri="{28A0092B-C50C-407E-A947-70E740481C1C}">
                <a14:useLocalDpi xmlns:a14="http://schemas.microsoft.com/office/drawing/2010/main" val="0"/>
              </a:ext>
            </a:extLst>
          </a:blip>
          <a:stretch>
            <a:fillRect/>
          </a:stretch>
        </a:blipFill>
        <a:ln>
          <a:noFill/>
        </a:ln>
      </dgm:spPr>
      <dgm:extLst>
        <a:ext uri="{E40237B7-FDA0-4F09-8148-C483321AD2D9}">
          <dgm14:cNvPr xmlns:dgm14="http://schemas.microsoft.com/office/drawing/2010/diagram" id="0" name="" descr="Backlog"/>
        </a:ext>
      </dgm:extLst>
    </dgm:pt>
    <dgm:pt modelId="{AC91CD72-1431-4F66-A94B-766FD272A769}" type="pres">
      <dgm:prSet presAssocID="{DD497FC9-3904-4077-B5F3-6CA25D4EFFF2}" presName="spaceRect" presStyleCnt="0"/>
      <dgm:spPr/>
    </dgm:pt>
    <dgm:pt modelId="{2D9F63B6-D275-4E80-B93B-0901D27C3B8C}" type="pres">
      <dgm:prSet presAssocID="{DD497FC9-3904-4077-B5F3-6CA25D4EFFF2}" presName="parTx" presStyleLbl="revTx" presStyleIdx="1" presStyleCnt="7">
        <dgm:presLayoutVars>
          <dgm:chMax val="0"/>
          <dgm:chPref val="0"/>
        </dgm:presLayoutVars>
      </dgm:prSet>
      <dgm:spPr/>
    </dgm:pt>
    <dgm:pt modelId="{618D9959-81C1-4177-9A4B-7E104CF7634A}" type="pres">
      <dgm:prSet presAssocID="{141B4979-946D-41C9-AD8F-1E3B73C4E800}" presName="sibTrans" presStyleCnt="0"/>
      <dgm:spPr/>
    </dgm:pt>
    <dgm:pt modelId="{0CE3084D-C00D-490D-95E1-907795023A0D}" type="pres">
      <dgm:prSet presAssocID="{3CC89C41-E4D1-405D-AA7B-F55BA86D17F8}" presName="compNode" presStyleCnt="0"/>
      <dgm:spPr/>
    </dgm:pt>
    <dgm:pt modelId="{F2E44CEF-E0E9-48F4-87B1-8669B30CE4D6}" type="pres">
      <dgm:prSet presAssocID="{3CC89C41-E4D1-405D-AA7B-F55BA86D17F8}" presName="bgRect" presStyleLbl="bgShp" presStyleIdx="2" presStyleCnt="7"/>
      <dgm:spPr>
        <a:solidFill>
          <a:srgbClr val="CC9900"/>
        </a:solidFill>
      </dgm:spPr>
    </dgm:pt>
    <dgm:pt modelId="{94E9EEDB-99EA-4BFD-A56C-F707DEA14C49}" type="pres">
      <dgm:prSet presAssocID="{3CC89C41-E4D1-405D-AA7B-F55BA86D17F8}" presName="iconRect" presStyleLbl="node1" presStyleIdx="2" presStyleCnt="7"/>
      <dgm:spPr>
        <a:blipFill>
          <a:blip xmlns:r="http://schemas.openxmlformats.org/officeDocument/2006/relationships" r:embed="rId3" cstate="print">
            <a:extLst>
              <a:ext uri="{28A0092B-C50C-407E-A947-70E740481C1C}">
                <a14:useLocalDpi xmlns:a14="http://schemas.microsoft.com/office/drawing/2010/main" val="0"/>
              </a:ext>
            </a:extLst>
          </a:blip>
          <a:stretch>
            <a:fillRect/>
          </a:stretch>
        </a:blipFill>
        <a:ln>
          <a:noFill/>
        </a:ln>
      </dgm:spPr>
      <dgm:extLst>
        <a:ext uri="{E40237B7-FDA0-4F09-8148-C483321AD2D9}">
          <dgm14:cNvPr xmlns:dgm14="http://schemas.microsoft.com/office/drawing/2010/diagram" id="0" name="" descr="PC"/>
        </a:ext>
      </dgm:extLst>
    </dgm:pt>
    <dgm:pt modelId="{AA3D152B-5ABA-4F3D-B3AF-78FD5DD5FAE1}" type="pres">
      <dgm:prSet presAssocID="{3CC89C41-E4D1-405D-AA7B-F55BA86D17F8}" presName="spaceRect" presStyleCnt="0"/>
      <dgm:spPr/>
    </dgm:pt>
    <dgm:pt modelId="{15528F51-6574-4213-A9D7-4FDBB006E4EA}" type="pres">
      <dgm:prSet presAssocID="{3CC89C41-E4D1-405D-AA7B-F55BA86D17F8}" presName="parTx" presStyleLbl="revTx" presStyleIdx="2" presStyleCnt="7">
        <dgm:presLayoutVars>
          <dgm:chMax val="0"/>
          <dgm:chPref val="0"/>
        </dgm:presLayoutVars>
      </dgm:prSet>
      <dgm:spPr/>
    </dgm:pt>
    <dgm:pt modelId="{42EC66EF-BA26-4A6C-8126-D62BAF4FC8B9}" type="pres">
      <dgm:prSet presAssocID="{6B2F81CF-0B77-4AA7-AAEF-F275E963CEFB}" presName="sibTrans" presStyleCnt="0"/>
      <dgm:spPr/>
    </dgm:pt>
    <dgm:pt modelId="{1459ED9E-9AA7-41E0-B2A7-8EC9ADA2AA19}" type="pres">
      <dgm:prSet presAssocID="{9AEB9D34-84D4-4D73-9705-9B420C58D396}" presName="compNode" presStyleCnt="0"/>
      <dgm:spPr/>
    </dgm:pt>
    <dgm:pt modelId="{D09FF793-BCA1-4190-956F-A7B1D8C2998A}" type="pres">
      <dgm:prSet presAssocID="{9AEB9D34-84D4-4D73-9705-9B420C58D396}" presName="bgRect" presStyleLbl="bgShp" presStyleIdx="3" presStyleCnt="7"/>
      <dgm:spPr>
        <a:solidFill>
          <a:srgbClr val="CC9900"/>
        </a:solidFill>
      </dgm:spPr>
    </dgm:pt>
    <dgm:pt modelId="{6FFF0CF2-5788-4D8C-AAEF-249B396A38B0}" type="pres">
      <dgm:prSet presAssocID="{9AEB9D34-84D4-4D73-9705-9B420C58D396}" presName="iconRect" presStyleLbl="node1" presStyleIdx="3" presStyleCnt="7"/>
      <dgm:spPr>
        <a:blipFill>
          <a:blip xmlns:r="http://schemas.openxmlformats.org/officeDocument/2006/relationships" r:embed="rId4" cstate="print">
            <a:extLst>
              <a:ext uri="{28A0092B-C50C-407E-A947-70E740481C1C}">
                <a14:useLocalDpi xmlns:a14="http://schemas.microsoft.com/office/drawing/2010/main" val="0"/>
              </a:ext>
            </a:extLst>
          </a:blip>
          <a:stretch>
            <a:fillRect/>
          </a:stretch>
        </a:blipFill>
        <a:ln>
          <a:noFill/>
        </a:ln>
      </dgm:spPr>
      <dgm:extLst>
        <a:ext uri="{E40237B7-FDA0-4F09-8148-C483321AD2D9}">
          <dgm14:cNvPr xmlns:dgm14="http://schemas.microsoft.com/office/drawing/2010/diagram" id="0" name="" descr="Hospital First Aid"/>
        </a:ext>
      </dgm:extLst>
    </dgm:pt>
    <dgm:pt modelId="{BE60BA73-3544-470F-8E11-7CE4F0D4B618}" type="pres">
      <dgm:prSet presAssocID="{9AEB9D34-84D4-4D73-9705-9B420C58D396}" presName="spaceRect" presStyleCnt="0"/>
      <dgm:spPr/>
    </dgm:pt>
    <dgm:pt modelId="{57C291D1-2535-46AC-8A2C-098E90463DF6}" type="pres">
      <dgm:prSet presAssocID="{9AEB9D34-84D4-4D73-9705-9B420C58D396}" presName="parTx" presStyleLbl="revTx" presStyleIdx="3" presStyleCnt="7">
        <dgm:presLayoutVars>
          <dgm:chMax val="0"/>
          <dgm:chPref val="0"/>
        </dgm:presLayoutVars>
      </dgm:prSet>
      <dgm:spPr/>
    </dgm:pt>
    <dgm:pt modelId="{D9884DB2-8A1F-4AAD-B35B-AF75534C7A89}" type="pres">
      <dgm:prSet presAssocID="{D5B7502E-9D04-48A4-9AAA-076D77C7AC02}" presName="sibTrans" presStyleCnt="0"/>
      <dgm:spPr/>
    </dgm:pt>
    <dgm:pt modelId="{03DB7FD0-CB2A-4292-9F8C-B9278799DF75}" type="pres">
      <dgm:prSet presAssocID="{D36CD7D8-ACE4-49E6-9B2D-C2B8186130F0}" presName="compNode" presStyleCnt="0"/>
      <dgm:spPr/>
    </dgm:pt>
    <dgm:pt modelId="{CCB0B2C5-474C-4346-91BF-7DA839ABDD99}" type="pres">
      <dgm:prSet presAssocID="{D36CD7D8-ACE4-49E6-9B2D-C2B8186130F0}" presName="bgRect" presStyleLbl="bgShp" presStyleIdx="4" presStyleCnt="7"/>
      <dgm:spPr>
        <a:solidFill>
          <a:srgbClr val="CC9900"/>
        </a:solidFill>
      </dgm:spPr>
    </dgm:pt>
    <dgm:pt modelId="{7F127DB7-F79E-47BD-8C0C-043415EE2C8E}" type="pres">
      <dgm:prSet presAssocID="{D36CD7D8-ACE4-49E6-9B2D-C2B8186130F0}" presName="iconRect" presStyleLbl="node1" presStyleIdx="4" presStyleCnt="7"/>
      <dgm:spPr>
        <a:blipFill>
          <a:blip xmlns:r="http://schemas.openxmlformats.org/officeDocument/2006/relationships" r:embed="rId5" cstate="print">
            <a:extLst>
              <a:ext uri="{28A0092B-C50C-407E-A947-70E740481C1C}">
                <a14:useLocalDpi xmlns:a14="http://schemas.microsoft.com/office/drawing/2010/main" val="0"/>
              </a:ext>
            </a:extLst>
          </a:blip>
          <a:stretch>
            <a:fillRect/>
          </a:stretch>
        </a:blipFill>
        <a:ln>
          <a:noFill/>
        </a:ln>
      </dgm:spPr>
      <dgm:extLst>
        <a:ext uri="{E40237B7-FDA0-4F09-8148-C483321AD2D9}">
          <dgm14:cNvPr xmlns:dgm14="http://schemas.microsoft.com/office/drawing/2010/diagram" id="0" name="" descr="Error"/>
        </a:ext>
      </dgm:extLst>
    </dgm:pt>
    <dgm:pt modelId="{E34A6578-6F57-4725-AF25-DB0FF6742968}" type="pres">
      <dgm:prSet presAssocID="{D36CD7D8-ACE4-49E6-9B2D-C2B8186130F0}" presName="spaceRect" presStyleCnt="0"/>
      <dgm:spPr/>
    </dgm:pt>
    <dgm:pt modelId="{EBA16905-E875-4B9B-B23E-C79C9A7D3D8C}" type="pres">
      <dgm:prSet presAssocID="{D36CD7D8-ACE4-49E6-9B2D-C2B8186130F0}" presName="parTx" presStyleLbl="revTx" presStyleIdx="4" presStyleCnt="7">
        <dgm:presLayoutVars>
          <dgm:chMax val="0"/>
          <dgm:chPref val="0"/>
        </dgm:presLayoutVars>
      </dgm:prSet>
      <dgm:spPr/>
    </dgm:pt>
    <dgm:pt modelId="{C9DBE3D9-F8F7-428A-917F-4C7B1455730A}" type="pres">
      <dgm:prSet presAssocID="{0E59A3A9-2914-4DF7-AD0E-13D9347BF8F0}" presName="sibTrans" presStyleCnt="0"/>
      <dgm:spPr/>
    </dgm:pt>
    <dgm:pt modelId="{DC0DC051-5213-4620-98CB-EEA11FFE6C35}" type="pres">
      <dgm:prSet presAssocID="{C4F7346A-09E2-4C8F-AF23-F97D5173F680}" presName="compNode" presStyleCnt="0"/>
      <dgm:spPr/>
    </dgm:pt>
    <dgm:pt modelId="{216B50E4-C3FB-41DE-A6C7-949EF88E5F55}" type="pres">
      <dgm:prSet presAssocID="{C4F7346A-09E2-4C8F-AF23-F97D5173F680}" presName="bgRect" presStyleLbl="bgShp" presStyleIdx="5" presStyleCnt="7"/>
      <dgm:spPr>
        <a:solidFill>
          <a:srgbClr val="CC9900"/>
        </a:solidFill>
      </dgm:spPr>
    </dgm:pt>
    <dgm:pt modelId="{66271543-E3AE-444B-93AB-BEBFC91813EB}" type="pres">
      <dgm:prSet presAssocID="{C4F7346A-09E2-4C8F-AF23-F97D5173F680}" presName="iconRect" presStyleLbl="node1" presStyleIdx="5" presStyleCnt="7"/>
      <dgm:spPr>
        <a:blipFill>
          <a:blip xmlns:r="http://schemas.openxmlformats.org/officeDocument/2006/relationships" r:embed="rId6" cstate="print">
            <a:extLst>
              <a:ext uri="{28A0092B-C50C-407E-A947-70E740481C1C}">
                <a14:useLocalDpi xmlns:a14="http://schemas.microsoft.com/office/drawing/2010/main" val="0"/>
              </a:ext>
            </a:extLst>
          </a:blip>
          <a:stretch>
            <a:fillRect/>
          </a:stretch>
        </a:blipFill>
        <a:ln>
          <a:noFill/>
        </a:ln>
      </dgm:spPr>
      <dgm:extLst>
        <a:ext uri="{E40237B7-FDA0-4F09-8148-C483321AD2D9}">
          <dgm14:cNvPr xmlns:dgm14="http://schemas.microsoft.com/office/drawing/2010/diagram" id="0" name="" descr="Comment Urgent"/>
        </a:ext>
      </dgm:extLst>
    </dgm:pt>
    <dgm:pt modelId="{9B19DF74-F0B0-4DF1-9F32-735C718B079C}" type="pres">
      <dgm:prSet presAssocID="{C4F7346A-09E2-4C8F-AF23-F97D5173F680}" presName="spaceRect" presStyleCnt="0"/>
      <dgm:spPr/>
    </dgm:pt>
    <dgm:pt modelId="{2BF70764-6EB0-420D-813E-AAC7983DF6F7}" type="pres">
      <dgm:prSet presAssocID="{C4F7346A-09E2-4C8F-AF23-F97D5173F680}" presName="parTx" presStyleLbl="revTx" presStyleIdx="5" presStyleCnt="7">
        <dgm:presLayoutVars>
          <dgm:chMax val="0"/>
          <dgm:chPref val="0"/>
        </dgm:presLayoutVars>
      </dgm:prSet>
      <dgm:spPr/>
    </dgm:pt>
    <dgm:pt modelId="{A0590DF4-2A3C-495B-BF8B-1DBEC75D4933}" type="pres">
      <dgm:prSet presAssocID="{4BCBC6D5-C1F4-479C-A17E-3660EB55A170}" presName="sibTrans" presStyleCnt="0"/>
      <dgm:spPr/>
    </dgm:pt>
    <dgm:pt modelId="{1DC29324-F23D-4D25-86A1-1E6628EEABD4}" type="pres">
      <dgm:prSet presAssocID="{AF7294D9-C09A-446A-92C2-E04D86DF60CF}" presName="compNode" presStyleCnt="0"/>
      <dgm:spPr/>
    </dgm:pt>
    <dgm:pt modelId="{9076C986-4707-4537-BC63-8E3D8ED8E151}" type="pres">
      <dgm:prSet presAssocID="{AF7294D9-C09A-446A-92C2-E04D86DF60CF}" presName="bgRect" presStyleLbl="bgShp" presStyleIdx="6" presStyleCnt="7"/>
      <dgm:spPr>
        <a:solidFill>
          <a:srgbClr val="CC9900"/>
        </a:solidFill>
      </dgm:spPr>
    </dgm:pt>
    <dgm:pt modelId="{016A4E12-FEE0-4B3F-BCF4-D54F069BF614}" type="pres">
      <dgm:prSet presAssocID="{AF7294D9-C09A-446A-92C2-E04D86DF60CF}" presName="iconRect" presStyleLbl="node1" presStyleIdx="6" presStyleCnt="7"/>
      <dgm:spPr>
        <a:blipFill>
          <a:blip xmlns:r="http://schemas.openxmlformats.org/officeDocument/2006/relationships" r:embed="rId7" cstate="print">
            <a:extLst>
              <a:ext uri="{28A0092B-C50C-407E-A947-70E740481C1C}">
                <a14:useLocalDpi xmlns:a14="http://schemas.microsoft.com/office/drawing/2010/main" val="0"/>
              </a:ext>
            </a:extLst>
          </a:blip>
          <a:stretch>
            <a:fillRect/>
          </a:stretch>
        </a:blipFill>
        <a:ln>
          <a:noFill/>
        </a:ln>
      </dgm:spPr>
      <dgm:extLst>
        <a:ext uri="{E40237B7-FDA0-4F09-8148-C483321AD2D9}">
          <dgm14:cNvPr xmlns:dgm14="http://schemas.microsoft.com/office/drawing/2010/diagram" id="0" name="" descr="Family"/>
        </a:ext>
      </dgm:extLst>
    </dgm:pt>
    <dgm:pt modelId="{C993C0F1-C9EE-47EF-8F25-F653C4F64A96}" type="pres">
      <dgm:prSet presAssocID="{AF7294D9-C09A-446A-92C2-E04D86DF60CF}" presName="spaceRect" presStyleCnt="0"/>
      <dgm:spPr/>
    </dgm:pt>
    <dgm:pt modelId="{7F0258A5-F01B-4DEC-84CF-396388344E0A}" type="pres">
      <dgm:prSet presAssocID="{AF7294D9-C09A-446A-92C2-E04D86DF60CF}" presName="parTx" presStyleLbl="revTx" presStyleIdx="6" presStyleCnt="7">
        <dgm:presLayoutVars>
          <dgm:chMax val="0"/>
          <dgm:chPref val="0"/>
        </dgm:presLayoutVars>
      </dgm:prSet>
      <dgm:spPr/>
    </dgm:pt>
  </dgm:ptLst>
  <dgm:cxnLst>
    <dgm:cxn modelId="{724D9C09-A344-4DF5-87D4-6DC171008457}" type="presOf" srcId="{64A8C9F5-99FE-40B6-80C6-25DCCD3158BC}" destId="{FA6471EF-2B44-4E93-92E8-1FF85F3E40AE}" srcOrd="0" destOrd="0" presId="urn:microsoft.com/office/officeart/2018/2/layout/IconVerticalSolidList"/>
    <dgm:cxn modelId="{17E5CB1A-151F-4B04-8736-A6E7F9D5B1AD}" srcId="{263E05F7-1CD7-4571-90EA-311721071CB3}" destId="{D36CD7D8-ACE4-49E6-9B2D-C2B8186130F0}" srcOrd="4" destOrd="0" parTransId="{9B6AEEF3-AFA6-40E6-8F14-86406BF46047}" sibTransId="{0E59A3A9-2914-4DF7-AD0E-13D9347BF8F0}"/>
    <dgm:cxn modelId="{F91E991F-E0CA-4AF2-B938-812DA8C271F0}" srcId="{263E05F7-1CD7-4571-90EA-311721071CB3}" destId="{C4F7346A-09E2-4C8F-AF23-F97D5173F680}" srcOrd="5" destOrd="0" parTransId="{CEBB1443-B8C0-41FC-AB91-F903E0AEE7EB}" sibTransId="{4BCBC6D5-C1F4-479C-A17E-3660EB55A170}"/>
    <dgm:cxn modelId="{23795B25-C8A0-4628-B618-16C76E9CA5C7}" type="presOf" srcId="{DD497FC9-3904-4077-B5F3-6CA25D4EFFF2}" destId="{2D9F63B6-D275-4E80-B93B-0901D27C3B8C}" srcOrd="0" destOrd="0" presId="urn:microsoft.com/office/officeart/2018/2/layout/IconVerticalSolidList"/>
    <dgm:cxn modelId="{11815261-EB71-4D03-890C-660F2C714001}" type="presOf" srcId="{9AEB9D34-84D4-4D73-9705-9B420C58D396}" destId="{57C291D1-2535-46AC-8A2C-098E90463DF6}" srcOrd="0" destOrd="0" presId="urn:microsoft.com/office/officeart/2018/2/layout/IconVerticalSolidList"/>
    <dgm:cxn modelId="{67C3F352-40BF-4C98-B4AC-C0695EEFCDF8}" type="presOf" srcId="{AF7294D9-C09A-446A-92C2-E04D86DF60CF}" destId="{7F0258A5-F01B-4DEC-84CF-396388344E0A}" srcOrd="0" destOrd="0" presId="urn:microsoft.com/office/officeart/2018/2/layout/IconVerticalSolidList"/>
    <dgm:cxn modelId="{A78F5799-5737-4364-80FF-0692F51BDF0E}" srcId="{263E05F7-1CD7-4571-90EA-311721071CB3}" destId="{9AEB9D34-84D4-4D73-9705-9B420C58D396}" srcOrd="3" destOrd="0" parTransId="{7917393C-33CD-4AD6-B7D9-961826D2F1B1}" sibTransId="{D5B7502E-9D04-48A4-9AAA-076D77C7AC02}"/>
    <dgm:cxn modelId="{A1E387A9-E0A9-4439-A6D4-53229652F232}" type="presOf" srcId="{D36CD7D8-ACE4-49E6-9B2D-C2B8186130F0}" destId="{EBA16905-E875-4B9B-B23E-C79C9A7D3D8C}" srcOrd="0" destOrd="0" presId="urn:microsoft.com/office/officeart/2018/2/layout/IconVerticalSolidList"/>
    <dgm:cxn modelId="{D05D3BB1-76C2-47FC-83E2-7DDFD8D7A09D}" srcId="{263E05F7-1CD7-4571-90EA-311721071CB3}" destId="{AF7294D9-C09A-446A-92C2-E04D86DF60CF}" srcOrd="6" destOrd="0" parTransId="{9DC1C575-5D58-44C7-B8A8-5006EC369A44}" sibTransId="{9C8F40DC-A99E-487A-90B4-249B49F342E1}"/>
    <dgm:cxn modelId="{D73A2AC9-4096-428E-A6D1-A295D3C0987C}" srcId="{263E05F7-1CD7-4571-90EA-311721071CB3}" destId="{3CC89C41-E4D1-405D-AA7B-F55BA86D17F8}" srcOrd="2" destOrd="0" parTransId="{12FD455D-3762-47C0-92FE-8E2D5B1AAF65}" sibTransId="{6B2F81CF-0B77-4AA7-AAEF-F275E963CEFB}"/>
    <dgm:cxn modelId="{059187C9-83D0-447B-AD9A-35EE121F7CF6}" srcId="{263E05F7-1CD7-4571-90EA-311721071CB3}" destId="{64A8C9F5-99FE-40B6-80C6-25DCCD3158BC}" srcOrd="0" destOrd="0" parTransId="{177244D2-829B-41D4-B120-72E725F4DBC5}" sibTransId="{3B0309BF-D945-4C92-9FC3-6A63811E1E48}"/>
    <dgm:cxn modelId="{64D241E6-98DA-4655-9D6D-2D449E3C8CC0}" type="presOf" srcId="{C4F7346A-09E2-4C8F-AF23-F97D5173F680}" destId="{2BF70764-6EB0-420D-813E-AAC7983DF6F7}" srcOrd="0" destOrd="0" presId="urn:microsoft.com/office/officeart/2018/2/layout/IconVerticalSolidList"/>
    <dgm:cxn modelId="{1EAFACE9-B017-4825-8F42-AE65FFDD5248}" type="presOf" srcId="{263E05F7-1CD7-4571-90EA-311721071CB3}" destId="{8456E551-F585-4759-B111-FF7DE01843E8}" srcOrd="0" destOrd="0" presId="urn:microsoft.com/office/officeart/2018/2/layout/IconVerticalSolidList"/>
    <dgm:cxn modelId="{A67FBDEE-60B1-46D5-BA08-FEA55594EB3C}" type="presOf" srcId="{3CC89C41-E4D1-405D-AA7B-F55BA86D17F8}" destId="{15528F51-6574-4213-A9D7-4FDBB006E4EA}" srcOrd="0" destOrd="0" presId="urn:microsoft.com/office/officeart/2018/2/layout/IconVerticalSolidList"/>
    <dgm:cxn modelId="{21D1B5FD-2D5C-4EBD-83C1-2397360B3918}" srcId="{263E05F7-1CD7-4571-90EA-311721071CB3}" destId="{DD497FC9-3904-4077-B5F3-6CA25D4EFFF2}" srcOrd="1" destOrd="0" parTransId="{DBB60683-D632-4298-BE99-DC35B65C6E71}" sibTransId="{141B4979-946D-41C9-AD8F-1E3B73C4E800}"/>
    <dgm:cxn modelId="{F461A75B-F74B-4590-A676-8D71C9D96E71}" type="presParOf" srcId="{8456E551-F585-4759-B111-FF7DE01843E8}" destId="{DA44F723-FD57-4E90-B2DC-BDC2504770A5}" srcOrd="0" destOrd="0" presId="urn:microsoft.com/office/officeart/2018/2/layout/IconVerticalSolidList"/>
    <dgm:cxn modelId="{D2205B5E-2D04-4D92-87E6-4BCF1E640D86}" type="presParOf" srcId="{DA44F723-FD57-4E90-B2DC-BDC2504770A5}" destId="{202D4DC0-951D-42DB-8EA7-5E7EAB82C1DE}" srcOrd="0" destOrd="0" presId="urn:microsoft.com/office/officeart/2018/2/layout/IconVerticalSolidList"/>
    <dgm:cxn modelId="{59C60203-2C32-40F9-ADCA-A3026D8090DE}" type="presParOf" srcId="{DA44F723-FD57-4E90-B2DC-BDC2504770A5}" destId="{669A5412-1417-4082-9A1D-688A03E6063F}" srcOrd="1" destOrd="0" presId="urn:microsoft.com/office/officeart/2018/2/layout/IconVerticalSolidList"/>
    <dgm:cxn modelId="{344DD3BA-E2E7-41C8-9D31-248CCAB2E36E}" type="presParOf" srcId="{DA44F723-FD57-4E90-B2DC-BDC2504770A5}" destId="{EF837357-5391-4A8E-8B06-CB270B90381E}" srcOrd="2" destOrd="0" presId="urn:microsoft.com/office/officeart/2018/2/layout/IconVerticalSolidList"/>
    <dgm:cxn modelId="{D20B598A-0DFA-4314-9483-6AF73C02C0C3}" type="presParOf" srcId="{DA44F723-FD57-4E90-B2DC-BDC2504770A5}" destId="{FA6471EF-2B44-4E93-92E8-1FF85F3E40AE}" srcOrd="3" destOrd="0" presId="urn:microsoft.com/office/officeart/2018/2/layout/IconVerticalSolidList"/>
    <dgm:cxn modelId="{5FD20F73-F686-45ED-8D54-EB92AB587DCF}" type="presParOf" srcId="{8456E551-F585-4759-B111-FF7DE01843E8}" destId="{E2C145B2-0072-49FF-90AA-281AA443F2DD}" srcOrd="1" destOrd="0" presId="urn:microsoft.com/office/officeart/2018/2/layout/IconVerticalSolidList"/>
    <dgm:cxn modelId="{F39DD9A0-0B4E-4EDC-B9AC-1DE0589107E2}" type="presParOf" srcId="{8456E551-F585-4759-B111-FF7DE01843E8}" destId="{48A41120-CDBA-472B-92F8-E3D5A9CE4E4D}" srcOrd="2" destOrd="0" presId="urn:microsoft.com/office/officeart/2018/2/layout/IconVerticalSolidList"/>
    <dgm:cxn modelId="{0A2DE17E-6C35-4C5F-8F18-F271AD985DA0}" type="presParOf" srcId="{48A41120-CDBA-472B-92F8-E3D5A9CE4E4D}" destId="{F854D862-01DD-4D93-BA1D-5C9BB38BD7D0}" srcOrd="0" destOrd="0" presId="urn:microsoft.com/office/officeart/2018/2/layout/IconVerticalSolidList"/>
    <dgm:cxn modelId="{5CF2CC38-A9C5-4799-B738-9650AA8F6993}" type="presParOf" srcId="{48A41120-CDBA-472B-92F8-E3D5A9CE4E4D}" destId="{411E92A5-9226-4BCE-99C6-B0A615F1F832}" srcOrd="1" destOrd="0" presId="urn:microsoft.com/office/officeart/2018/2/layout/IconVerticalSolidList"/>
    <dgm:cxn modelId="{1CA7B28E-28E6-4E14-AF9D-EA63E3F66CE3}" type="presParOf" srcId="{48A41120-CDBA-472B-92F8-E3D5A9CE4E4D}" destId="{AC91CD72-1431-4F66-A94B-766FD272A769}" srcOrd="2" destOrd="0" presId="urn:microsoft.com/office/officeart/2018/2/layout/IconVerticalSolidList"/>
    <dgm:cxn modelId="{2D4B8C5E-08F2-4F1D-B618-50A2A08BA564}" type="presParOf" srcId="{48A41120-CDBA-472B-92F8-E3D5A9CE4E4D}" destId="{2D9F63B6-D275-4E80-B93B-0901D27C3B8C}" srcOrd="3" destOrd="0" presId="urn:microsoft.com/office/officeart/2018/2/layout/IconVerticalSolidList"/>
    <dgm:cxn modelId="{5AD7410C-F280-4922-B5F1-E1347B0A4D7D}" type="presParOf" srcId="{8456E551-F585-4759-B111-FF7DE01843E8}" destId="{618D9959-81C1-4177-9A4B-7E104CF7634A}" srcOrd="3" destOrd="0" presId="urn:microsoft.com/office/officeart/2018/2/layout/IconVerticalSolidList"/>
    <dgm:cxn modelId="{A6FEFB38-58B4-42FC-8554-21B2D3949FB8}" type="presParOf" srcId="{8456E551-F585-4759-B111-FF7DE01843E8}" destId="{0CE3084D-C00D-490D-95E1-907795023A0D}" srcOrd="4" destOrd="0" presId="urn:microsoft.com/office/officeart/2018/2/layout/IconVerticalSolidList"/>
    <dgm:cxn modelId="{DF7A33A2-93DC-4DAB-BF78-124C240FE721}" type="presParOf" srcId="{0CE3084D-C00D-490D-95E1-907795023A0D}" destId="{F2E44CEF-E0E9-48F4-87B1-8669B30CE4D6}" srcOrd="0" destOrd="0" presId="urn:microsoft.com/office/officeart/2018/2/layout/IconVerticalSolidList"/>
    <dgm:cxn modelId="{8E696C95-066A-4854-87F2-3EAFE7D7D9BD}" type="presParOf" srcId="{0CE3084D-C00D-490D-95E1-907795023A0D}" destId="{94E9EEDB-99EA-4BFD-A56C-F707DEA14C49}" srcOrd="1" destOrd="0" presId="urn:microsoft.com/office/officeart/2018/2/layout/IconVerticalSolidList"/>
    <dgm:cxn modelId="{8C51DC26-B4C2-4A9B-A5EF-6E532BE40C48}" type="presParOf" srcId="{0CE3084D-C00D-490D-95E1-907795023A0D}" destId="{AA3D152B-5ABA-4F3D-B3AF-78FD5DD5FAE1}" srcOrd="2" destOrd="0" presId="urn:microsoft.com/office/officeart/2018/2/layout/IconVerticalSolidList"/>
    <dgm:cxn modelId="{EC49F399-AFEC-4CB3-B600-46B259098CF3}" type="presParOf" srcId="{0CE3084D-C00D-490D-95E1-907795023A0D}" destId="{15528F51-6574-4213-A9D7-4FDBB006E4EA}" srcOrd="3" destOrd="0" presId="urn:microsoft.com/office/officeart/2018/2/layout/IconVerticalSolidList"/>
    <dgm:cxn modelId="{AD4D3BA8-F8BE-41F5-B5E0-B88A10E3765E}" type="presParOf" srcId="{8456E551-F585-4759-B111-FF7DE01843E8}" destId="{42EC66EF-BA26-4A6C-8126-D62BAF4FC8B9}" srcOrd="5" destOrd="0" presId="urn:microsoft.com/office/officeart/2018/2/layout/IconVerticalSolidList"/>
    <dgm:cxn modelId="{129E9634-63F9-4DBA-9C8E-1D93EE6B9B76}" type="presParOf" srcId="{8456E551-F585-4759-B111-FF7DE01843E8}" destId="{1459ED9E-9AA7-41E0-B2A7-8EC9ADA2AA19}" srcOrd="6" destOrd="0" presId="urn:microsoft.com/office/officeart/2018/2/layout/IconVerticalSolidList"/>
    <dgm:cxn modelId="{5548A718-F25D-4B4B-912B-C7DC1A73533E}" type="presParOf" srcId="{1459ED9E-9AA7-41E0-B2A7-8EC9ADA2AA19}" destId="{D09FF793-BCA1-4190-956F-A7B1D8C2998A}" srcOrd="0" destOrd="0" presId="urn:microsoft.com/office/officeart/2018/2/layout/IconVerticalSolidList"/>
    <dgm:cxn modelId="{20F9ECB6-5884-4C36-BEAA-8ACBFE954221}" type="presParOf" srcId="{1459ED9E-9AA7-41E0-B2A7-8EC9ADA2AA19}" destId="{6FFF0CF2-5788-4D8C-AAEF-249B396A38B0}" srcOrd="1" destOrd="0" presId="urn:microsoft.com/office/officeart/2018/2/layout/IconVerticalSolidList"/>
    <dgm:cxn modelId="{DE67E25B-3D09-46A0-BA1A-0130052D49D6}" type="presParOf" srcId="{1459ED9E-9AA7-41E0-B2A7-8EC9ADA2AA19}" destId="{BE60BA73-3544-470F-8E11-7CE4F0D4B618}" srcOrd="2" destOrd="0" presId="urn:microsoft.com/office/officeart/2018/2/layout/IconVerticalSolidList"/>
    <dgm:cxn modelId="{60CE32A3-3CB7-48E6-9394-3B843C6EA08D}" type="presParOf" srcId="{1459ED9E-9AA7-41E0-B2A7-8EC9ADA2AA19}" destId="{57C291D1-2535-46AC-8A2C-098E90463DF6}" srcOrd="3" destOrd="0" presId="urn:microsoft.com/office/officeart/2018/2/layout/IconVerticalSolidList"/>
    <dgm:cxn modelId="{CAF16B88-6FDD-4786-9D9A-C186142B925D}" type="presParOf" srcId="{8456E551-F585-4759-B111-FF7DE01843E8}" destId="{D9884DB2-8A1F-4AAD-B35B-AF75534C7A89}" srcOrd="7" destOrd="0" presId="urn:microsoft.com/office/officeart/2018/2/layout/IconVerticalSolidList"/>
    <dgm:cxn modelId="{A32DDF2C-79E0-4DC8-B43A-4EE3FD1C21C1}" type="presParOf" srcId="{8456E551-F585-4759-B111-FF7DE01843E8}" destId="{03DB7FD0-CB2A-4292-9F8C-B9278799DF75}" srcOrd="8" destOrd="0" presId="urn:microsoft.com/office/officeart/2018/2/layout/IconVerticalSolidList"/>
    <dgm:cxn modelId="{356AAFE9-9DC7-4707-A160-4FEE31971ABE}" type="presParOf" srcId="{03DB7FD0-CB2A-4292-9F8C-B9278799DF75}" destId="{CCB0B2C5-474C-4346-91BF-7DA839ABDD99}" srcOrd="0" destOrd="0" presId="urn:microsoft.com/office/officeart/2018/2/layout/IconVerticalSolidList"/>
    <dgm:cxn modelId="{7457547B-BDC9-46BF-B70C-67A763AA21E7}" type="presParOf" srcId="{03DB7FD0-CB2A-4292-9F8C-B9278799DF75}" destId="{7F127DB7-F79E-47BD-8C0C-043415EE2C8E}" srcOrd="1" destOrd="0" presId="urn:microsoft.com/office/officeart/2018/2/layout/IconVerticalSolidList"/>
    <dgm:cxn modelId="{E1D46E7A-0589-46D1-9F87-2A3FD7B0E7D4}" type="presParOf" srcId="{03DB7FD0-CB2A-4292-9F8C-B9278799DF75}" destId="{E34A6578-6F57-4725-AF25-DB0FF6742968}" srcOrd="2" destOrd="0" presId="urn:microsoft.com/office/officeart/2018/2/layout/IconVerticalSolidList"/>
    <dgm:cxn modelId="{AC5934AF-BC58-4366-A73A-AA989A8FA95A}" type="presParOf" srcId="{03DB7FD0-CB2A-4292-9F8C-B9278799DF75}" destId="{EBA16905-E875-4B9B-B23E-C79C9A7D3D8C}" srcOrd="3" destOrd="0" presId="urn:microsoft.com/office/officeart/2018/2/layout/IconVerticalSolidList"/>
    <dgm:cxn modelId="{AD4E0123-47F9-4DBD-A8E6-E7FF266EE58A}" type="presParOf" srcId="{8456E551-F585-4759-B111-FF7DE01843E8}" destId="{C9DBE3D9-F8F7-428A-917F-4C7B1455730A}" srcOrd="9" destOrd="0" presId="urn:microsoft.com/office/officeart/2018/2/layout/IconVerticalSolidList"/>
    <dgm:cxn modelId="{00E042BB-758A-418F-B494-73FFC2294537}" type="presParOf" srcId="{8456E551-F585-4759-B111-FF7DE01843E8}" destId="{DC0DC051-5213-4620-98CB-EEA11FFE6C35}" srcOrd="10" destOrd="0" presId="urn:microsoft.com/office/officeart/2018/2/layout/IconVerticalSolidList"/>
    <dgm:cxn modelId="{176E2861-BB3D-47CA-9440-1358841F89E2}" type="presParOf" srcId="{DC0DC051-5213-4620-98CB-EEA11FFE6C35}" destId="{216B50E4-C3FB-41DE-A6C7-949EF88E5F55}" srcOrd="0" destOrd="0" presId="urn:microsoft.com/office/officeart/2018/2/layout/IconVerticalSolidList"/>
    <dgm:cxn modelId="{C485CB22-EF9E-49EC-9146-1C786725E45B}" type="presParOf" srcId="{DC0DC051-5213-4620-98CB-EEA11FFE6C35}" destId="{66271543-E3AE-444B-93AB-BEBFC91813EB}" srcOrd="1" destOrd="0" presId="urn:microsoft.com/office/officeart/2018/2/layout/IconVerticalSolidList"/>
    <dgm:cxn modelId="{9E852097-BDC2-4FFA-A919-A894DB69408C}" type="presParOf" srcId="{DC0DC051-5213-4620-98CB-EEA11FFE6C35}" destId="{9B19DF74-F0B0-4DF1-9F32-735C718B079C}" srcOrd="2" destOrd="0" presId="urn:microsoft.com/office/officeart/2018/2/layout/IconVerticalSolidList"/>
    <dgm:cxn modelId="{0D39D7C5-AAB4-4474-94A8-D58BABF8094A}" type="presParOf" srcId="{DC0DC051-5213-4620-98CB-EEA11FFE6C35}" destId="{2BF70764-6EB0-420D-813E-AAC7983DF6F7}" srcOrd="3" destOrd="0" presId="urn:microsoft.com/office/officeart/2018/2/layout/IconVerticalSolidList"/>
    <dgm:cxn modelId="{CC9C082A-D9D8-46EB-A30D-8F9011BC37E0}" type="presParOf" srcId="{8456E551-F585-4759-B111-FF7DE01843E8}" destId="{A0590DF4-2A3C-495B-BF8B-1DBEC75D4933}" srcOrd="11" destOrd="0" presId="urn:microsoft.com/office/officeart/2018/2/layout/IconVerticalSolidList"/>
    <dgm:cxn modelId="{5D455F2A-9243-4E17-AE1D-C864B02CF9A1}" type="presParOf" srcId="{8456E551-F585-4759-B111-FF7DE01843E8}" destId="{1DC29324-F23D-4D25-86A1-1E6628EEABD4}" srcOrd="12" destOrd="0" presId="urn:microsoft.com/office/officeart/2018/2/layout/IconVerticalSolidList"/>
    <dgm:cxn modelId="{C99B6A33-FE5C-4163-9B53-470173042F35}" type="presParOf" srcId="{1DC29324-F23D-4D25-86A1-1E6628EEABD4}" destId="{9076C986-4707-4537-BC63-8E3D8ED8E151}" srcOrd="0" destOrd="0" presId="urn:microsoft.com/office/officeart/2018/2/layout/IconVerticalSolidList"/>
    <dgm:cxn modelId="{673B0F35-4C96-4B6B-8CC9-B9DF58C50390}" type="presParOf" srcId="{1DC29324-F23D-4D25-86A1-1E6628EEABD4}" destId="{016A4E12-FEE0-4B3F-BCF4-D54F069BF614}" srcOrd="1" destOrd="0" presId="urn:microsoft.com/office/officeart/2018/2/layout/IconVerticalSolidList"/>
    <dgm:cxn modelId="{22E72F23-0DDD-4191-A79E-8146E9E1613A}" type="presParOf" srcId="{1DC29324-F23D-4D25-86A1-1E6628EEABD4}" destId="{C993C0F1-C9EE-47EF-8F25-F653C4F64A96}" srcOrd="2" destOrd="0" presId="urn:microsoft.com/office/officeart/2018/2/layout/IconVerticalSolidList"/>
    <dgm:cxn modelId="{E18143BE-7778-4C2C-8CA4-82BB9F31D6C8}" type="presParOf" srcId="{1DC29324-F23D-4D25-86A1-1E6628EEABD4}" destId="{7F0258A5-F01B-4DEC-84CF-396388344E0A}" srcOrd="3" destOrd="0" presId="urn:microsoft.com/office/officeart/2018/2/layout/IconVerticalSolidList"/>
  </dgm:cxnLst>
  <dgm:bg>
    <a:solidFill>
      <a:schemeClr val="bg1"/>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2D4DC0-951D-42DB-8EA7-5E7EAB82C1DE}">
      <dsp:nvSpPr>
        <dsp:cNvPr id="0" name=""/>
        <dsp:cNvSpPr/>
      </dsp:nvSpPr>
      <dsp:spPr>
        <a:xfrm>
          <a:off x="0" y="418"/>
          <a:ext cx="8748464" cy="575886"/>
        </a:xfrm>
        <a:prstGeom prst="roundRect">
          <a:avLst>
            <a:gd name="adj" fmla="val 10000"/>
          </a:avLst>
        </a:prstGeom>
        <a:solidFill>
          <a:srgbClr val="CC9900"/>
        </a:solidFill>
        <a:ln>
          <a:noFill/>
        </a:ln>
        <a:effectLst/>
      </dsp:spPr>
      <dsp:style>
        <a:lnRef idx="0">
          <a:scrgbClr r="0" g="0" b="0"/>
        </a:lnRef>
        <a:fillRef idx="1">
          <a:scrgbClr r="0" g="0" b="0"/>
        </a:fillRef>
        <a:effectRef idx="0">
          <a:scrgbClr r="0" g="0" b="0"/>
        </a:effectRef>
        <a:fontRef idx="minor"/>
      </dsp:style>
    </dsp:sp>
    <dsp:sp modelId="{669A5412-1417-4082-9A1D-688A03E6063F}">
      <dsp:nvSpPr>
        <dsp:cNvPr id="0" name=""/>
        <dsp:cNvSpPr/>
      </dsp:nvSpPr>
      <dsp:spPr>
        <a:xfrm>
          <a:off x="174205" y="129992"/>
          <a:ext cx="316737" cy="316737"/>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FA6471EF-2B44-4E93-92E8-1FF85F3E40AE}">
      <dsp:nvSpPr>
        <dsp:cNvPr id="0" name=""/>
        <dsp:cNvSpPr/>
      </dsp:nvSpPr>
      <dsp:spPr>
        <a:xfrm>
          <a:off x="665149" y="418"/>
          <a:ext cx="8083314" cy="5758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48" tIns="60948" rIns="60948" bIns="60948" numCol="1" spcCol="1270" anchor="ctr" anchorCtr="0">
          <a:noAutofit/>
        </a:bodyPr>
        <a:lstStyle/>
        <a:p>
          <a:pPr marL="0" lvl="0" indent="0" algn="l" defTabSz="800100">
            <a:lnSpc>
              <a:spcPct val="90000"/>
            </a:lnSpc>
            <a:spcBef>
              <a:spcPct val="0"/>
            </a:spcBef>
            <a:spcAft>
              <a:spcPct val="35000"/>
            </a:spcAft>
            <a:buNone/>
          </a:pPr>
          <a:r>
            <a:rPr lang="en-GB" sz="1800" kern="1200" dirty="0">
              <a:latin typeface="Calibri" panose="020F0502020204030204" pitchFamily="34" charset="0"/>
              <a:cs typeface="Calibri" panose="020F0502020204030204" pitchFamily="34" charset="0"/>
            </a:rPr>
            <a:t>Clarify ‘up-front’ the agreed roles and responsibilities of student and supervisor</a:t>
          </a:r>
          <a:endParaRPr lang="en-US" sz="1800" kern="1200" dirty="0">
            <a:latin typeface="Calibri" panose="020F0502020204030204" pitchFamily="34" charset="0"/>
            <a:cs typeface="Calibri" panose="020F0502020204030204" pitchFamily="34" charset="0"/>
          </a:endParaRPr>
        </a:p>
      </dsp:txBody>
      <dsp:txXfrm>
        <a:off x="665149" y="418"/>
        <a:ext cx="8083314" cy="575886"/>
      </dsp:txXfrm>
    </dsp:sp>
    <dsp:sp modelId="{F854D862-01DD-4D93-BA1D-5C9BB38BD7D0}">
      <dsp:nvSpPr>
        <dsp:cNvPr id="0" name=""/>
        <dsp:cNvSpPr/>
      </dsp:nvSpPr>
      <dsp:spPr>
        <a:xfrm>
          <a:off x="0" y="720276"/>
          <a:ext cx="8748464" cy="575886"/>
        </a:xfrm>
        <a:prstGeom prst="roundRect">
          <a:avLst>
            <a:gd name="adj" fmla="val 10000"/>
          </a:avLst>
        </a:prstGeom>
        <a:solidFill>
          <a:srgbClr val="CC9900"/>
        </a:solidFill>
        <a:ln>
          <a:noFill/>
        </a:ln>
        <a:effectLst/>
      </dsp:spPr>
      <dsp:style>
        <a:lnRef idx="0">
          <a:scrgbClr r="0" g="0" b="0"/>
        </a:lnRef>
        <a:fillRef idx="1">
          <a:scrgbClr r="0" g="0" b="0"/>
        </a:fillRef>
        <a:effectRef idx="0">
          <a:scrgbClr r="0" g="0" b="0"/>
        </a:effectRef>
        <a:fontRef idx="minor"/>
      </dsp:style>
    </dsp:sp>
    <dsp:sp modelId="{411E92A5-9226-4BCE-99C6-B0A615F1F832}">
      <dsp:nvSpPr>
        <dsp:cNvPr id="0" name=""/>
        <dsp:cNvSpPr/>
      </dsp:nvSpPr>
      <dsp:spPr>
        <a:xfrm>
          <a:off x="174205" y="849851"/>
          <a:ext cx="316737" cy="316737"/>
        </a:xfrm>
        <a:prstGeom prst="rect">
          <a:avLst/>
        </a:prstGeom>
        <a:blipFill>
          <a:blip xmlns:r="http://schemas.openxmlformats.org/officeDocument/2006/relationships" r:embed="rId2" cstate="print">
            <a:extLst>
              <a:ext uri="{28A0092B-C50C-407E-A947-70E740481C1C}">
                <a14:useLocalDpi xmlns:a14="http://schemas.microsoft.com/office/drawing/2010/main" val="0"/>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2D9F63B6-D275-4E80-B93B-0901D27C3B8C}">
      <dsp:nvSpPr>
        <dsp:cNvPr id="0" name=""/>
        <dsp:cNvSpPr/>
      </dsp:nvSpPr>
      <dsp:spPr>
        <a:xfrm>
          <a:off x="665149" y="720276"/>
          <a:ext cx="8083314" cy="5758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48" tIns="60948" rIns="60948" bIns="60948" numCol="1" spcCol="1270" anchor="ctr" anchorCtr="0">
          <a:noAutofit/>
        </a:bodyPr>
        <a:lstStyle/>
        <a:p>
          <a:pPr marL="0" lvl="0" indent="0" algn="l" defTabSz="800100">
            <a:lnSpc>
              <a:spcPct val="90000"/>
            </a:lnSpc>
            <a:spcBef>
              <a:spcPct val="0"/>
            </a:spcBef>
            <a:spcAft>
              <a:spcPct val="35000"/>
            </a:spcAft>
            <a:buNone/>
          </a:pPr>
          <a:r>
            <a:rPr lang="en-US" sz="1800" kern="1200" dirty="0">
              <a:latin typeface="Calibri" panose="020F0502020204030204" pitchFamily="34" charset="0"/>
              <a:cs typeface="Calibri" panose="020F0502020204030204" pitchFamily="34" charset="0"/>
            </a:rPr>
            <a:t>Define a clear supervision process</a:t>
          </a:r>
        </a:p>
      </dsp:txBody>
      <dsp:txXfrm>
        <a:off x="665149" y="720276"/>
        <a:ext cx="8083314" cy="575886"/>
      </dsp:txXfrm>
    </dsp:sp>
    <dsp:sp modelId="{F2E44CEF-E0E9-48F4-87B1-8669B30CE4D6}">
      <dsp:nvSpPr>
        <dsp:cNvPr id="0" name=""/>
        <dsp:cNvSpPr/>
      </dsp:nvSpPr>
      <dsp:spPr>
        <a:xfrm>
          <a:off x="0" y="1440135"/>
          <a:ext cx="8748464" cy="575886"/>
        </a:xfrm>
        <a:prstGeom prst="roundRect">
          <a:avLst>
            <a:gd name="adj" fmla="val 10000"/>
          </a:avLst>
        </a:prstGeom>
        <a:solidFill>
          <a:srgbClr val="CC9900"/>
        </a:solidFill>
        <a:ln>
          <a:noFill/>
        </a:ln>
        <a:effectLst/>
      </dsp:spPr>
      <dsp:style>
        <a:lnRef idx="0">
          <a:scrgbClr r="0" g="0" b="0"/>
        </a:lnRef>
        <a:fillRef idx="1">
          <a:scrgbClr r="0" g="0" b="0"/>
        </a:fillRef>
        <a:effectRef idx="0">
          <a:scrgbClr r="0" g="0" b="0"/>
        </a:effectRef>
        <a:fontRef idx="minor"/>
      </dsp:style>
    </dsp:sp>
    <dsp:sp modelId="{94E9EEDB-99EA-4BFD-A56C-F707DEA14C49}">
      <dsp:nvSpPr>
        <dsp:cNvPr id="0" name=""/>
        <dsp:cNvSpPr/>
      </dsp:nvSpPr>
      <dsp:spPr>
        <a:xfrm>
          <a:off x="174205" y="1569709"/>
          <a:ext cx="316737" cy="316737"/>
        </a:xfrm>
        <a:prstGeom prst="rect">
          <a:avLst/>
        </a:prstGeom>
        <a:blipFill>
          <a:blip xmlns:r="http://schemas.openxmlformats.org/officeDocument/2006/relationships" r:embed="rId3" cstate="print">
            <a:extLst>
              <a:ext uri="{28A0092B-C50C-407E-A947-70E740481C1C}">
                <a14:useLocalDpi xmlns:a14="http://schemas.microsoft.com/office/drawing/2010/main" val="0"/>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15528F51-6574-4213-A9D7-4FDBB006E4EA}">
      <dsp:nvSpPr>
        <dsp:cNvPr id="0" name=""/>
        <dsp:cNvSpPr/>
      </dsp:nvSpPr>
      <dsp:spPr>
        <a:xfrm>
          <a:off x="665149" y="1440135"/>
          <a:ext cx="8083314" cy="5758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48" tIns="60948" rIns="60948" bIns="60948" numCol="1" spcCol="1270" anchor="ctr" anchorCtr="0">
          <a:noAutofit/>
        </a:bodyPr>
        <a:lstStyle/>
        <a:p>
          <a:pPr marL="0" lvl="0" indent="0" algn="l" defTabSz="800100">
            <a:lnSpc>
              <a:spcPct val="90000"/>
            </a:lnSpc>
            <a:spcBef>
              <a:spcPct val="0"/>
            </a:spcBef>
            <a:spcAft>
              <a:spcPct val="35000"/>
            </a:spcAft>
            <a:buNone/>
          </a:pPr>
          <a:r>
            <a:rPr lang="en-GB" sz="1800" kern="1200" dirty="0">
              <a:latin typeface="Calibri" panose="020F0502020204030204" pitchFamily="34" charset="0"/>
              <a:cs typeface="Calibri" panose="020F0502020204030204" pitchFamily="34" charset="0"/>
            </a:rPr>
            <a:t>Meet regularly and as frequently as necessary</a:t>
          </a:r>
          <a:endParaRPr lang="en-US" sz="1800" kern="1200" dirty="0">
            <a:latin typeface="Calibri" panose="020F0502020204030204" pitchFamily="34" charset="0"/>
            <a:cs typeface="Calibri" panose="020F0502020204030204" pitchFamily="34" charset="0"/>
          </a:endParaRPr>
        </a:p>
      </dsp:txBody>
      <dsp:txXfrm>
        <a:off x="665149" y="1440135"/>
        <a:ext cx="8083314" cy="575886"/>
      </dsp:txXfrm>
    </dsp:sp>
    <dsp:sp modelId="{D09FF793-BCA1-4190-956F-A7B1D8C2998A}">
      <dsp:nvSpPr>
        <dsp:cNvPr id="0" name=""/>
        <dsp:cNvSpPr/>
      </dsp:nvSpPr>
      <dsp:spPr>
        <a:xfrm>
          <a:off x="0" y="2159993"/>
          <a:ext cx="8748464" cy="575886"/>
        </a:xfrm>
        <a:prstGeom prst="roundRect">
          <a:avLst>
            <a:gd name="adj" fmla="val 10000"/>
          </a:avLst>
        </a:prstGeom>
        <a:solidFill>
          <a:srgbClr val="CC9900"/>
        </a:solidFill>
        <a:ln>
          <a:noFill/>
        </a:ln>
        <a:effectLst/>
      </dsp:spPr>
      <dsp:style>
        <a:lnRef idx="0">
          <a:scrgbClr r="0" g="0" b="0"/>
        </a:lnRef>
        <a:fillRef idx="1">
          <a:scrgbClr r="0" g="0" b="0"/>
        </a:fillRef>
        <a:effectRef idx="0">
          <a:scrgbClr r="0" g="0" b="0"/>
        </a:effectRef>
        <a:fontRef idx="minor"/>
      </dsp:style>
    </dsp:sp>
    <dsp:sp modelId="{6FFF0CF2-5788-4D8C-AAEF-249B396A38B0}">
      <dsp:nvSpPr>
        <dsp:cNvPr id="0" name=""/>
        <dsp:cNvSpPr/>
      </dsp:nvSpPr>
      <dsp:spPr>
        <a:xfrm>
          <a:off x="174205" y="2289568"/>
          <a:ext cx="316737" cy="316737"/>
        </a:xfrm>
        <a:prstGeom prst="rect">
          <a:avLst/>
        </a:prstGeom>
        <a:blipFill>
          <a:blip xmlns:r="http://schemas.openxmlformats.org/officeDocument/2006/relationships" r:embed="rId4" cstate="print">
            <a:extLst>
              <a:ext uri="{28A0092B-C50C-407E-A947-70E740481C1C}">
                <a14:useLocalDpi xmlns:a14="http://schemas.microsoft.com/office/drawing/2010/main" val="0"/>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57C291D1-2535-46AC-8A2C-098E90463DF6}">
      <dsp:nvSpPr>
        <dsp:cNvPr id="0" name=""/>
        <dsp:cNvSpPr/>
      </dsp:nvSpPr>
      <dsp:spPr>
        <a:xfrm>
          <a:off x="665149" y="2159993"/>
          <a:ext cx="8083314" cy="5758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48" tIns="60948" rIns="60948" bIns="60948" numCol="1" spcCol="1270" anchor="ctr" anchorCtr="0">
          <a:noAutofit/>
        </a:bodyPr>
        <a:lstStyle/>
        <a:p>
          <a:pPr marL="0" lvl="0" indent="0" algn="l" defTabSz="800100">
            <a:lnSpc>
              <a:spcPct val="90000"/>
            </a:lnSpc>
            <a:spcBef>
              <a:spcPct val="0"/>
            </a:spcBef>
            <a:spcAft>
              <a:spcPct val="35000"/>
            </a:spcAft>
            <a:buNone/>
          </a:pPr>
          <a:r>
            <a:rPr lang="en-US" sz="1800" kern="1200" dirty="0">
              <a:latin typeface="Calibri" panose="020F0502020204030204" pitchFamily="34" charset="0"/>
              <a:cs typeface="Calibri" panose="020F0502020204030204" pitchFamily="34" charset="0"/>
            </a:rPr>
            <a:t>Keep appointments and respond to each other</a:t>
          </a:r>
        </a:p>
      </dsp:txBody>
      <dsp:txXfrm>
        <a:off x="665149" y="2159993"/>
        <a:ext cx="8083314" cy="575886"/>
      </dsp:txXfrm>
    </dsp:sp>
    <dsp:sp modelId="{CCB0B2C5-474C-4346-91BF-7DA839ABDD99}">
      <dsp:nvSpPr>
        <dsp:cNvPr id="0" name=""/>
        <dsp:cNvSpPr/>
      </dsp:nvSpPr>
      <dsp:spPr>
        <a:xfrm>
          <a:off x="0" y="2879852"/>
          <a:ext cx="8748464" cy="575886"/>
        </a:xfrm>
        <a:prstGeom prst="roundRect">
          <a:avLst>
            <a:gd name="adj" fmla="val 10000"/>
          </a:avLst>
        </a:prstGeom>
        <a:solidFill>
          <a:srgbClr val="CC9900"/>
        </a:solidFill>
        <a:ln>
          <a:noFill/>
        </a:ln>
        <a:effectLst/>
      </dsp:spPr>
      <dsp:style>
        <a:lnRef idx="0">
          <a:scrgbClr r="0" g="0" b="0"/>
        </a:lnRef>
        <a:fillRef idx="1">
          <a:scrgbClr r="0" g="0" b="0"/>
        </a:fillRef>
        <a:effectRef idx="0">
          <a:scrgbClr r="0" g="0" b="0"/>
        </a:effectRef>
        <a:fontRef idx="minor"/>
      </dsp:style>
    </dsp:sp>
    <dsp:sp modelId="{7F127DB7-F79E-47BD-8C0C-043415EE2C8E}">
      <dsp:nvSpPr>
        <dsp:cNvPr id="0" name=""/>
        <dsp:cNvSpPr/>
      </dsp:nvSpPr>
      <dsp:spPr>
        <a:xfrm>
          <a:off x="174205" y="3009426"/>
          <a:ext cx="316737" cy="316737"/>
        </a:xfrm>
        <a:prstGeom prst="rect">
          <a:avLst/>
        </a:prstGeom>
        <a:blipFill>
          <a:blip xmlns:r="http://schemas.openxmlformats.org/officeDocument/2006/relationships" r:embed="rId5" cstate="print">
            <a:extLst>
              <a:ext uri="{28A0092B-C50C-407E-A947-70E740481C1C}">
                <a14:useLocalDpi xmlns:a14="http://schemas.microsoft.com/office/drawing/2010/main" val="0"/>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EBA16905-E875-4B9B-B23E-C79C9A7D3D8C}">
      <dsp:nvSpPr>
        <dsp:cNvPr id="0" name=""/>
        <dsp:cNvSpPr/>
      </dsp:nvSpPr>
      <dsp:spPr>
        <a:xfrm>
          <a:off x="665149" y="2879852"/>
          <a:ext cx="8083314" cy="5758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48" tIns="60948" rIns="60948" bIns="60948" numCol="1" spcCol="1270" anchor="ctr" anchorCtr="0">
          <a:noAutofit/>
        </a:bodyPr>
        <a:lstStyle/>
        <a:p>
          <a:pPr marL="0" lvl="0" indent="0" algn="l" defTabSz="800100">
            <a:lnSpc>
              <a:spcPct val="90000"/>
            </a:lnSpc>
            <a:spcBef>
              <a:spcPct val="0"/>
            </a:spcBef>
            <a:spcAft>
              <a:spcPct val="35000"/>
            </a:spcAft>
            <a:buNone/>
          </a:pPr>
          <a:r>
            <a:rPr lang="en-GB" sz="1800" kern="1200" dirty="0">
              <a:latin typeface="Calibri" panose="020F0502020204030204" pitchFamily="34" charset="0"/>
              <a:cs typeface="Calibri" panose="020F0502020204030204" pitchFamily="34" charset="0"/>
            </a:rPr>
            <a:t>Follow universal ethics procedures</a:t>
          </a:r>
          <a:endParaRPr lang="en-US" sz="1800" kern="1200" dirty="0">
            <a:latin typeface="Calibri" panose="020F0502020204030204" pitchFamily="34" charset="0"/>
            <a:cs typeface="Calibri" panose="020F0502020204030204" pitchFamily="34" charset="0"/>
          </a:endParaRPr>
        </a:p>
      </dsp:txBody>
      <dsp:txXfrm>
        <a:off x="665149" y="2879852"/>
        <a:ext cx="8083314" cy="575886"/>
      </dsp:txXfrm>
    </dsp:sp>
    <dsp:sp modelId="{216B50E4-C3FB-41DE-A6C7-949EF88E5F55}">
      <dsp:nvSpPr>
        <dsp:cNvPr id="0" name=""/>
        <dsp:cNvSpPr/>
      </dsp:nvSpPr>
      <dsp:spPr>
        <a:xfrm>
          <a:off x="0" y="3599710"/>
          <a:ext cx="8748464" cy="575886"/>
        </a:xfrm>
        <a:prstGeom prst="roundRect">
          <a:avLst>
            <a:gd name="adj" fmla="val 10000"/>
          </a:avLst>
        </a:prstGeom>
        <a:solidFill>
          <a:srgbClr val="CC9900"/>
        </a:solidFill>
        <a:ln>
          <a:noFill/>
        </a:ln>
        <a:effectLst/>
      </dsp:spPr>
      <dsp:style>
        <a:lnRef idx="0">
          <a:scrgbClr r="0" g="0" b="0"/>
        </a:lnRef>
        <a:fillRef idx="1">
          <a:scrgbClr r="0" g="0" b="0"/>
        </a:fillRef>
        <a:effectRef idx="0">
          <a:scrgbClr r="0" g="0" b="0"/>
        </a:effectRef>
        <a:fontRef idx="minor"/>
      </dsp:style>
    </dsp:sp>
    <dsp:sp modelId="{66271543-E3AE-444B-93AB-BEBFC91813EB}">
      <dsp:nvSpPr>
        <dsp:cNvPr id="0" name=""/>
        <dsp:cNvSpPr/>
      </dsp:nvSpPr>
      <dsp:spPr>
        <a:xfrm>
          <a:off x="174205" y="3729284"/>
          <a:ext cx="316737" cy="316737"/>
        </a:xfrm>
        <a:prstGeom prst="rect">
          <a:avLst/>
        </a:prstGeom>
        <a:blipFill>
          <a:blip xmlns:r="http://schemas.openxmlformats.org/officeDocument/2006/relationships" r:embed="rId6" cstate="print">
            <a:extLst>
              <a:ext uri="{28A0092B-C50C-407E-A947-70E740481C1C}">
                <a14:useLocalDpi xmlns:a14="http://schemas.microsoft.com/office/drawing/2010/main" val="0"/>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2BF70764-6EB0-420D-813E-AAC7983DF6F7}">
      <dsp:nvSpPr>
        <dsp:cNvPr id="0" name=""/>
        <dsp:cNvSpPr/>
      </dsp:nvSpPr>
      <dsp:spPr>
        <a:xfrm>
          <a:off x="665149" y="3599710"/>
          <a:ext cx="8083314" cy="5758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48" tIns="60948" rIns="60948" bIns="60948" numCol="1" spcCol="1270" anchor="ctr" anchorCtr="0">
          <a:noAutofit/>
        </a:bodyPr>
        <a:lstStyle/>
        <a:p>
          <a:pPr marL="0" lvl="0" indent="0" algn="l" defTabSz="800100">
            <a:lnSpc>
              <a:spcPct val="90000"/>
            </a:lnSpc>
            <a:spcBef>
              <a:spcPct val="0"/>
            </a:spcBef>
            <a:spcAft>
              <a:spcPct val="35000"/>
            </a:spcAft>
            <a:buNone/>
          </a:pPr>
          <a:r>
            <a:rPr lang="en-GB" sz="1800" kern="1200" dirty="0">
              <a:latin typeface="Calibri" panose="020F0502020204030204" pitchFamily="34" charset="0"/>
              <a:cs typeface="Calibri" panose="020F0502020204030204" pitchFamily="34" charset="0"/>
            </a:rPr>
            <a:t>Collectively assess progress in the research work</a:t>
          </a:r>
          <a:endParaRPr lang="en-US" sz="1800" kern="1200" dirty="0">
            <a:latin typeface="Calibri" panose="020F0502020204030204" pitchFamily="34" charset="0"/>
            <a:cs typeface="Calibri" panose="020F0502020204030204" pitchFamily="34" charset="0"/>
          </a:endParaRPr>
        </a:p>
      </dsp:txBody>
      <dsp:txXfrm>
        <a:off x="665149" y="3599710"/>
        <a:ext cx="8083314" cy="575886"/>
      </dsp:txXfrm>
    </dsp:sp>
    <dsp:sp modelId="{9076C986-4707-4537-BC63-8E3D8ED8E151}">
      <dsp:nvSpPr>
        <dsp:cNvPr id="0" name=""/>
        <dsp:cNvSpPr/>
      </dsp:nvSpPr>
      <dsp:spPr>
        <a:xfrm>
          <a:off x="0" y="4319568"/>
          <a:ext cx="8748464" cy="575886"/>
        </a:xfrm>
        <a:prstGeom prst="roundRect">
          <a:avLst>
            <a:gd name="adj" fmla="val 10000"/>
          </a:avLst>
        </a:prstGeom>
        <a:solidFill>
          <a:srgbClr val="CC9900"/>
        </a:solidFill>
        <a:ln>
          <a:noFill/>
        </a:ln>
        <a:effectLst/>
      </dsp:spPr>
      <dsp:style>
        <a:lnRef idx="0">
          <a:scrgbClr r="0" g="0" b="0"/>
        </a:lnRef>
        <a:fillRef idx="1">
          <a:scrgbClr r="0" g="0" b="0"/>
        </a:fillRef>
        <a:effectRef idx="0">
          <a:scrgbClr r="0" g="0" b="0"/>
        </a:effectRef>
        <a:fontRef idx="minor"/>
      </dsp:style>
    </dsp:sp>
    <dsp:sp modelId="{016A4E12-FEE0-4B3F-BCF4-D54F069BF614}">
      <dsp:nvSpPr>
        <dsp:cNvPr id="0" name=""/>
        <dsp:cNvSpPr/>
      </dsp:nvSpPr>
      <dsp:spPr>
        <a:xfrm>
          <a:off x="174205" y="4449143"/>
          <a:ext cx="316737" cy="316737"/>
        </a:xfrm>
        <a:prstGeom prst="rect">
          <a:avLst/>
        </a:prstGeom>
        <a:blipFill>
          <a:blip xmlns:r="http://schemas.openxmlformats.org/officeDocument/2006/relationships" r:embed="rId7" cstate="print">
            <a:extLst>
              <a:ext uri="{28A0092B-C50C-407E-A947-70E740481C1C}">
                <a14:useLocalDpi xmlns:a14="http://schemas.microsoft.com/office/drawing/2010/main" val="0"/>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7F0258A5-F01B-4DEC-84CF-396388344E0A}">
      <dsp:nvSpPr>
        <dsp:cNvPr id="0" name=""/>
        <dsp:cNvSpPr/>
      </dsp:nvSpPr>
      <dsp:spPr>
        <a:xfrm>
          <a:off x="665149" y="4319568"/>
          <a:ext cx="8083314" cy="5758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48" tIns="60948" rIns="60948" bIns="60948" numCol="1" spcCol="1270" anchor="ctr" anchorCtr="0">
          <a:noAutofit/>
        </a:bodyPr>
        <a:lstStyle/>
        <a:p>
          <a:pPr marL="0" lvl="0" indent="0" algn="l" defTabSz="800100">
            <a:lnSpc>
              <a:spcPct val="90000"/>
            </a:lnSpc>
            <a:spcBef>
              <a:spcPct val="0"/>
            </a:spcBef>
            <a:spcAft>
              <a:spcPct val="35000"/>
            </a:spcAft>
            <a:buNone/>
          </a:pPr>
          <a:r>
            <a:rPr lang="en-GB" sz="1800" kern="1200" dirty="0">
              <a:latin typeface="Calibri" panose="020F0502020204030204" pitchFamily="34" charset="0"/>
              <a:cs typeface="Calibri" panose="020F0502020204030204" pitchFamily="34" charset="0"/>
            </a:rPr>
            <a:t>Respect each other and each others needs</a:t>
          </a:r>
          <a:endParaRPr lang="en-US" sz="1800" kern="1200" dirty="0">
            <a:latin typeface="Calibri" panose="020F0502020204030204" pitchFamily="34" charset="0"/>
            <a:cs typeface="Calibri" panose="020F0502020204030204" pitchFamily="34" charset="0"/>
          </a:endParaRPr>
        </a:p>
      </dsp:txBody>
      <dsp:txXfrm>
        <a:off x="665149" y="4319568"/>
        <a:ext cx="8083314" cy="575886"/>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AC8300-F030-4B5D-A5F6-6B66645827B3}" type="datetimeFigureOut">
              <a:rPr lang="de-AT" smtClean="0"/>
              <a:t>27.03.2026</a:t>
            </a:fld>
            <a:endParaRPr lang="de-AT"/>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D466E0-5CC8-45B4-B0BF-D70FCA689327}" type="slidenum">
              <a:rPr lang="de-AT" smtClean="0"/>
              <a:t>‹#›</a:t>
            </a:fld>
            <a:endParaRPr lang="de-AT"/>
          </a:p>
        </p:txBody>
      </p:sp>
    </p:spTree>
    <p:extLst>
      <p:ext uri="{BB962C8B-B14F-4D97-AF65-F5344CB8AC3E}">
        <p14:creationId xmlns:p14="http://schemas.microsoft.com/office/powerpoint/2010/main" val="4906375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A2CA78-271C-388F-54BC-7C6223D6453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497D1CB-C66F-0094-608D-40E7961D90A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FCEFEB2-E226-A459-0253-972D671F2F00}"/>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AA1711C9-EDE3-A75E-4CF9-A0D29D322149}"/>
              </a:ext>
            </a:extLst>
          </p:cNvPr>
          <p:cNvSpPr>
            <a:spLocks noGrp="1"/>
          </p:cNvSpPr>
          <p:nvPr>
            <p:ph type="sldNum" sz="quarter" idx="10"/>
          </p:nvPr>
        </p:nvSpPr>
        <p:spPr/>
        <p:txBody>
          <a:bodyPr/>
          <a:lstStyle/>
          <a:p>
            <a:fld id="{CB31C46C-973B-4041-B560-41FFD96E4783}" type="slidenum">
              <a:rPr lang="en-US" smtClean="0"/>
              <a:t>3</a:t>
            </a:fld>
            <a:endParaRPr lang="en-US"/>
          </a:p>
        </p:txBody>
      </p:sp>
    </p:spTree>
    <p:extLst>
      <p:ext uri="{BB962C8B-B14F-4D97-AF65-F5344CB8AC3E}">
        <p14:creationId xmlns:p14="http://schemas.microsoft.com/office/powerpoint/2010/main" val="32684074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12</a:t>
            </a:fld>
            <a:endParaRPr lang="en-US"/>
          </a:p>
        </p:txBody>
      </p:sp>
    </p:spTree>
    <p:extLst>
      <p:ext uri="{BB962C8B-B14F-4D97-AF65-F5344CB8AC3E}">
        <p14:creationId xmlns:p14="http://schemas.microsoft.com/office/powerpoint/2010/main" val="2982768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13</a:t>
            </a:fld>
            <a:endParaRPr lang="en-US"/>
          </a:p>
        </p:txBody>
      </p:sp>
    </p:spTree>
    <p:extLst>
      <p:ext uri="{BB962C8B-B14F-4D97-AF65-F5344CB8AC3E}">
        <p14:creationId xmlns:p14="http://schemas.microsoft.com/office/powerpoint/2010/main" val="35717848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14</a:t>
            </a:fld>
            <a:endParaRPr lang="en-US"/>
          </a:p>
        </p:txBody>
      </p:sp>
    </p:spTree>
    <p:extLst>
      <p:ext uri="{BB962C8B-B14F-4D97-AF65-F5344CB8AC3E}">
        <p14:creationId xmlns:p14="http://schemas.microsoft.com/office/powerpoint/2010/main" val="19314473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15</a:t>
            </a:fld>
            <a:endParaRPr lang="en-US"/>
          </a:p>
        </p:txBody>
      </p:sp>
    </p:spTree>
    <p:extLst>
      <p:ext uri="{BB962C8B-B14F-4D97-AF65-F5344CB8AC3E}">
        <p14:creationId xmlns:p14="http://schemas.microsoft.com/office/powerpoint/2010/main" val="25237559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A02DA5-228E-5048-6CDB-716E274C201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093FA14-0B51-4F3E-A62D-95D3023DD08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8E1CA8D-AACD-3F9A-2FC6-FD4349A84244}"/>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9C0CCD5A-E429-2DC2-A271-C2B7DB871C5F}"/>
              </a:ext>
            </a:extLst>
          </p:cNvPr>
          <p:cNvSpPr>
            <a:spLocks noGrp="1"/>
          </p:cNvSpPr>
          <p:nvPr>
            <p:ph type="sldNum" sz="quarter" idx="10"/>
          </p:nvPr>
        </p:nvSpPr>
        <p:spPr/>
        <p:txBody>
          <a:bodyPr/>
          <a:lstStyle/>
          <a:p>
            <a:fld id="{CB31C46C-973B-4041-B560-41FFD96E4783}" type="slidenum">
              <a:rPr lang="en-US" smtClean="0"/>
              <a:t>25</a:t>
            </a:fld>
            <a:endParaRPr lang="en-US"/>
          </a:p>
        </p:txBody>
      </p:sp>
    </p:spTree>
    <p:extLst>
      <p:ext uri="{BB962C8B-B14F-4D97-AF65-F5344CB8AC3E}">
        <p14:creationId xmlns:p14="http://schemas.microsoft.com/office/powerpoint/2010/main" val="2200783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8B0C6-DBDE-0B08-28AE-F6E1E535664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2C739E9-B406-78C3-B219-822AE142AFC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5BBBDEE-E8A1-8CDC-4580-00FF1D505FA8}"/>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EC7AD6B0-F78A-80F1-D47F-851BA57B117B}"/>
              </a:ext>
            </a:extLst>
          </p:cNvPr>
          <p:cNvSpPr>
            <a:spLocks noGrp="1"/>
          </p:cNvSpPr>
          <p:nvPr>
            <p:ph type="sldNum" sz="quarter" idx="10"/>
          </p:nvPr>
        </p:nvSpPr>
        <p:spPr/>
        <p:txBody>
          <a:bodyPr/>
          <a:lstStyle/>
          <a:p>
            <a:fld id="{CB31C46C-973B-4041-B560-41FFD96E4783}" type="slidenum">
              <a:rPr lang="en-US" smtClean="0"/>
              <a:t>26</a:t>
            </a:fld>
            <a:endParaRPr lang="en-US"/>
          </a:p>
        </p:txBody>
      </p:sp>
    </p:spTree>
    <p:extLst>
      <p:ext uri="{BB962C8B-B14F-4D97-AF65-F5344CB8AC3E}">
        <p14:creationId xmlns:p14="http://schemas.microsoft.com/office/powerpoint/2010/main" val="40743209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17C46B-0DE5-4B7B-151A-4189C9F9685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0E8260D-7F62-1D2D-AA18-0F8C926BC41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237AF2B-965E-29A8-C52C-0AE699C17E79}"/>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6D9DEA1F-C73D-80C5-224B-AC4EB2F1239E}"/>
              </a:ext>
            </a:extLst>
          </p:cNvPr>
          <p:cNvSpPr>
            <a:spLocks noGrp="1"/>
          </p:cNvSpPr>
          <p:nvPr>
            <p:ph type="sldNum" sz="quarter" idx="10"/>
          </p:nvPr>
        </p:nvSpPr>
        <p:spPr/>
        <p:txBody>
          <a:bodyPr/>
          <a:lstStyle/>
          <a:p>
            <a:fld id="{CB31C46C-973B-4041-B560-41FFD96E4783}" type="slidenum">
              <a:rPr lang="en-US" smtClean="0"/>
              <a:t>4</a:t>
            </a:fld>
            <a:endParaRPr lang="en-US"/>
          </a:p>
        </p:txBody>
      </p:sp>
    </p:spTree>
    <p:extLst>
      <p:ext uri="{BB962C8B-B14F-4D97-AF65-F5344CB8AC3E}">
        <p14:creationId xmlns:p14="http://schemas.microsoft.com/office/powerpoint/2010/main" val="23345362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5</a:t>
            </a:fld>
            <a:endParaRPr lang="en-US"/>
          </a:p>
        </p:txBody>
      </p:sp>
    </p:spTree>
    <p:extLst>
      <p:ext uri="{BB962C8B-B14F-4D97-AF65-F5344CB8AC3E}">
        <p14:creationId xmlns:p14="http://schemas.microsoft.com/office/powerpoint/2010/main" val="11809546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6</a:t>
            </a:fld>
            <a:endParaRPr lang="en-US"/>
          </a:p>
        </p:txBody>
      </p:sp>
    </p:spTree>
    <p:extLst>
      <p:ext uri="{BB962C8B-B14F-4D97-AF65-F5344CB8AC3E}">
        <p14:creationId xmlns:p14="http://schemas.microsoft.com/office/powerpoint/2010/main" val="42221063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D88006-69C2-CF58-C762-5805FD53833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0E9BC8F-B11B-CBFF-3C38-9B0664155F6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EEACFEC-4510-98C3-C67F-C7EE0515EE9B}"/>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8FAC3514-831E-08B6-6340-F28D248280FF}"/>
              </a:ext>
            </a:extLst>
          </p:cNvPr>
          <p:cNvSpPr>
            <a:spLocks noGrp="1"/>
          </p:cNvSpPr>
          <p:nvPr>
            <p:ph type="sldNum" sz="quarter" idx="10"/>
          </p:nvPr>
        </p:nvSpPr>
        <p:spPr/>
        <p:txBody>
          <a:bodyPr/>
          <a:lstStyle/>
          <a:p>
            <a:fld id="{CB31C46C-973B-4041-B560-41FFD96E4783}" type="slidenum">
              <a:rPr lang="en-US" smtClean="0"/>
              <a:t>7</a:t>
            </a:fld>
            <a:endParaRPr lang="en-US"/>
          </a:p>
        </p:txBody>
      </p:sp>
    </p:spTree>
    <p:extLst>
      <p:ext uri="{BB962C8B-B14F-4D97-AF65-F5344CB8AC3E}">
        <p14:creationId xmlns:p14="http://schemas.microsoft.com/office/powerpoint/2010/main" val="25874387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CB31C46C-973B-4041-B560-41FFD96E4783}" type="slidenum">
              <a:rPr lang="en-US" smtClean="0"/>
              <a:t>8</a:t>
            </a:fld>
            <a:endParaRPr lang="en-US"/>
          </a:p>
        </p:txBody>
      </p:sp>
    </p:spTree>
    <p:extLst>
      <p:ext uri="{BB962C8B-B14F-4D97-AF65-F5344CB8AC3E}">
        <p14:creationId xmlns:p14="http://schemas.microsoft.com/office/powerpoint/2010/main" val="35381062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EFC341-773C-4A49-92DE-63B882FC3D7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39CA7D0-835B-5C62-8055-EABB847426A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5B0ED77-6757-110C-E26B-A18205FA2113}"/>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44923608-79B6-CCBF-BF8C-22E2B64A6472}"/>
              </a:ext>
            </a:extLst>
          </p:cNvPr>
          <p:cNvSpPr>
            <a:spLocks noGrp="1"/>
          </p:cNvSpPr>
          <p:nvPr>
            <p:ph type="sldNum" sz="quarter" idx="10"/>
          </p:nvPr>
        </p:nvSpPr>
        <p:spPr/>
        <p:txBody>
          <a:bodyPr/>
          <a:lstStyle/>
          <a:p>
            <a:fld id="{CB31C46C-973B-4041-B560-41FFD96E4783}" type="slidenum">
              <a:rPr lang="en-US" smtClean="0"/>
              <a:t>9</a:t>
            </a:fld>
            <a:endParaRPr lang="en-US"/>
          </a:p>
        </p:txBody>
      </p:sp>
    </p:spTree>
    <p:extLst>
      <p:ext uri="{BB962C8B-B14F-4D97-AF65-F5344CB8AC3E}">
        <p14:creationId xmlns:p14="http://schemas.microsoft.com/office/powerpoint/2010/main" val="35722596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8AF8E2-011D-8F15-C658-6E3221B74D6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CA05DDA-2E91-55B2-5283-2FDA6DB75FA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027346A-6295-344E-E75B-CE4FC2CBD71E}"/>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F54A5902-CAE0-F791-71F9-6E397329549D}"/>
              </a:ext>
            </a:extLst>
          </p:cNvPr>
          <p:cNvSpPr>
            <a:spLocks noGrp="1"/>
          </p:cNvSpPr>
          <p:nvPr>
            <p:ph type="sldNum" sz="quarter" idx="10"/>
          </p:nvPr>
        </p:nvSpPr>
        <p:spPr/>
        <p:txBody>
          <a:bodyPr/>
          <a:lstStyle/>
          <a:p>
            <a:fld id="{CB31C46C-973B-4041-B560-41FFD96E4783}" type="slidenum">
              <a:rPr lang="en-US" smtClean="0"/>
              <a:t>10</a:t>
            </a:fld>
            <a:endParaRPr lang="en-US"/>
          </a:p>
        </p:txBody>
      </p:sp>
    </p:spTree>
    <p:extLst>
      <p:ext uri="{BB962C8B-B14F-4D97-AF65-F5344CB8AC3E}">
        <p14:creationId xmlns:p14="http://schemas.microsoft.com/office/powerpoint/2010/main" val="41245410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FB3112-803C-64E6-8CC7-E3DDA20356A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B63A00B-0DA9-5EED-8D3A-FE0C8655308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0F52372-BE79-8097-843B-AF65E4811B45}"/>
              </a:ext>
            </a:extLst>
          </p:cNvPr>
          <p:cNvSpPr>
            <a:spLocks noGrp="1"/>
          </p:cNvSpPr>
          <p:nvPr>
            <p:ph type="body" idx="1"/>
          </p:nvPr>
        </p:nvSpPr>
        <p:spPr/>
        <p:txBody>
          <a:bodyPr/>
          <a:lstStyle/>
          <a:p>
            <a:endParaRPr lang="en-US"/>
          </a:p>
        </p:txBody>
      </p:sp>
      <p:sp>
        <p:nvSpPr>
          <p:cNvPr id="4" name="Foliennummernplatzhalter 3">
            <a:extLst>
              <a:ext uri="{FF2B5EF4-FFF2-40B4-BE49-F238E27FC236}">
                <a16:creationId xmlns:a16="http://schemas.microsoft.com/office/drawing/2014/main" id="{0804893D-ACC7-C1B7-3A52-A6C016789345}"/>
              </a:ext>
            </a:extLst>
          </p:cNvPr>
          <p:cNvSpPr>
            <a:spLocks noGrp="1"/>
          </p:cNvSpPr>
          <p:nvPr>
            <p:ph type="sldNum" sz="quarter" idx="10"/>
          </p:nvPr>
        </p:nvSpPr>
        <p:spPr/>
        <p:txBody>
          <a:bodyPr/>
          <a:lstStyle/>
          <a:p>
            <a:fld id="{CB31C46C-973B-4041-B560-41FFD96E4783}" type="slidenum">
              <a:rPr lang="en-US" smtClean="0"/>
              <a:t>11</a:t>
            </a:fld>
            <a:endParaRPr lang="en-US"/>
          </a:p>
        </p:txBody>
      </p:sp>
    </p:spTree>
    <p:extLst>
      <p:ext uri="{BB962C8B-B14F-4D97-AF65-F5344CB8AC3E}">
        <p14:creationId xmlns:p14="http://schemas.microsoft.com/office/powerpoint/2010/main" val="41043867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1760549-7911-4EE0-A801-17D9796B5F3B}" type="datetime1">
              <a:rPr lang="en-US" smtClean="0"/>
              <a:t>3/27/2026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txBody>
          <a:bodyPr/>
          <a:lstStyle/>
          <a:p>
            <a:endParaRPr lang="de-AT"/>
          </a:p>
        </p:txBody>
      </p:sp>
      <p:sp>
        <p:nvSpPr>
          <p:cNvPr id="8" name="Slide Number Placeholder 5">
            <a:extLst>
              <a:ext uri="{FF2B5EF4-FFF2-40B4-BE49-F238E27FC236}">
                <a16:creationId xmlns:a16="http://schemas.microsoft.com/office/drawing/2014/main" id="{E1684A70-DC21-756A-617B-B2E27ADB2A71}"/>
              </a:ext>
            </a:extLst>
          </p:cNvPr>
          <p:cNvSpPr txBox="1">
            <a:spLocks/>
          </p:cNvSpPr>
          <p:nvPr userDrawn="1"/>
        </p:nvSpPr>
        <p:spPr bwMode="gray">
          <a:xfrm>
            <a:off x="368679" y="4530541"/>
            <a:ext cx="779767" cy="365125"/>
          </a:xfrm>
          <a:prstGeom prst="rect">
            <a:avLst/>
          </a:prstGeom>
        </p:spPr>
        <p:txBody>
          <a:bodyPr vert="horz" lIns="91440" tIns="45720" rIns="91440" bIns="45720" rtlCol="0" anchor="ctr"/>
          <a:lstStyle>
            <a:defPPr>
              <a:defRPr lang="en-US"/>
            </a:defPPr>
            <a:lvl1pPr marL="0" algn="r"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mtClean="0">
                <a:solidFill>
                  <a:schemeClr val="bg1"/>
                </a:solidFill>
              </a:rPr>
              <a:pPr/>
              <a:t>‹#›</a:t>
            </a:fld>
            <a:endParaRPr lang="en-US" dirty="0">
              <a:solidFill>
                <a:schemeClr val="bg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83B55A1-EC92-44E3-8458-9B07B01971AD}" type="datetime1">
              <a:rPr lang="en-US" smtClean="0"/>
              <a:t>3/27/2026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E81400F-C1F3-4ED9-9270-6E242C38125A}" type="datetime1">
              <a:rPr lang="en-US" smtClean="0"/>
              <a:t>3/27/2026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CBBE8A47-0AC8-4571-BD35-513FCCA38019}" type="datetime1">
              <a:rPr lang="en-US" smtClean="0"/>
              <a:t>3/27/2026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C5971C52-7660-4172-8F29-0B12C8A333EC}" type="datetime1">
              <a:rPr lang="en-US" smtClean="0"/>
              <a:t>3/27/2026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9A35F069-763F-4BDE-AA5B-6EAE1D97B54A}" type="datetime1">
              <a:rPr lang="en-US" smtClean="0"/>
              <a:t>3/27/2026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4F0A10E-01BB-460A-840E-FA590DADC01C}" type="datetime1">
              <a:rPr lang="en-US" smtClean="0"/>
              <a:t>3/27/2026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ECAB89-8464-425F-BBA4-715CC38FC258}" type="datetime1">
              <a:rPr lang="en-US" smtClean="0"/>
              <a:t>3/27/2026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FB59AAD-29C1-41D1-97F8-5F5759282636}" type="datetime1">
              <a:rPr lang="en-US" smtClean="0"/>
              <a:t>3/27/2026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a:endParaRPr lang="de-DE"/>
          </a:p>
        </p:txBody>
      </p:sp>
      <p:sp>
        <p:nvSpPr>
          <p:cNvPr id="6" name="Slide Number Placeholder 5"/>
          <p:cNvSpPr>
            <a:spLocks noGrp="1"/>
          </p:cNvSpPr>
          <p:nvPr>
            <p:ph type="sldNum" sz="quarter" idx="12"/>
          </p:nvPr>
        </p:nvSpPr>
        <p:spPr>
          <a:xfrm>
            <a:off x="297504" y="785460"/>
            <a:ext cx="779767" cy="365125"/>
          </a:xfrm>
        </p:spPr>
        <p:txBody>
          <a:bodyPr/>
          <a:lstStyle>
            <a:lvl1pPr>
              <a:defRPr>
                <a:solidFill>
                  <a:schemeClr val="bg1"/>
                </a:solidFill>
              </a:defRPr>
            </a:lvl1pPr>
          </a:lstStyle>
          <a:p>
            <a:fld id="{D57F1E4F-1CFF-5643-939E-217C01CDF565}" type="slidenum">
              <a:rPr lang="en-US" smtClean="0"/>
              <a:pPr/>
              <a:t>‹#›</a:t>
            </a:fld>
            <a:endParaRPr lang="en-US" dirty="0"/>
          </a:p>
        </p:txBody>
      </p:sp>
      <p:sp>
        <p:nvSpPr>
          <p:cNvPr id="7" name="Textfeld 6">
            <a:extLst>
              <a:ext uri="{FF2B5EF4-FFF2-40B4-BE49-F238E27FC236}">
                <a16:creationId xmlns:a16="http://schemas.microsoft.com/office/drawing/2014/main" id="{2A81BEB2-9502-CC28-5702-C4AA8FAEC0A1}"/>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4</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165D06D-9EFF-4B1D-AEB3-88EEC88EE45E}" type="datetime1">
              <a:rPr lang="en-US" smtClean="0"/>
              <a:t>3/27/2026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userDrawn="1"/>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5">
            <a:extLst>
              <a:ext uri="{FF2B5EF4-FFF2-40B4-BE49-F238E27FC236}">
                <a16:creationId xmlns:a16="http://schemas.microsoft.com/office/drawing/2014/main" id="{F15BBB57-94CD-2BF4-7EDD-21A40B7EE248}"/>
              </a:ext>
            </a:extLst>
          </p:cNvPr>
          <p:cNvSpPr>
            <a:spLocks noGrp="1"/>
          </p:cNvSpPr>
          <p:nvPr>
            <p:ph type="sldNum" sz="quarter" idx="4"/>
          </p:nvPr>
        </p:nvSpPr>
        <p:spPr bwMode="gray">
          <a:xfrm>
            <a:off x="400190" y="3246437"/>
            <a:ext cx="779767" cy="365125"/>
          </a:xfrm>
          <a:prstGeom prst="rect">
            <a:avLst/>
          </a:prstGeom>
        </p:spPr>
        <p:txBody>
          <a:bodyPr vert="horz" lIns="91440" tIns="45720" rIns="91440" bIns="45720" rtlCol="0" anchor="ctr"/>
          <a:lstStyle>
            <a:lvl1pPr algn="r">
              <a:defRPr sz="1800">
                <a:solidFill>
                  <a:schemeClr val="bg1"/>
                </a:solidFill>
              </a:defRPr>
            </a:lvl1pPr>
          </a:lstStyle>
          <a:p>
            <a:fld id="{D57F1E4F-1CFF-5643-939E-217C01CDF565}" type="slidenum">
              <a:rPr lang="en-US" smtClean="0"/>
              <a:pPr/>
              <a:t>‹#›</a:t>
            </a:fld>
            <a:endParaRPr lang="en-US" dirty="0"/>
          </a:p>
        </p:txBody>
      </p:sp>
      <p:sp>
        <p:nvSpPr>
          <p:cNvPr id="6" name="Textfeld 5">
            <a:extLst>
              <a:ext uri="{FF2B5EF4-FFF2-40B4-BE49-F238E27FC236}">
                <a16:creationId xmlns:a16="http://schemas.microsoft.com/office/drawing/2014/main" id="{DF68BEB2-8B27-21B7-E0A3-9CCB77A41452}"/>
              </a:ext>
            </a:extLst>
          </p:cNvPr>
          <p:cNvSpPr txBox="1"/>
          <p:nvPr userDrawn="1"/>
        </p:nvSpPr>
        <p:spPr>
          <a:xfrm>
            <a:off x="142241" y="6569390"/>
            <a:ext cx="878767" cy="276999"/>
          </a:xfrm>
          <a:prstGeom prst="rect">
            <a:avLst/>
          </a:prstGeom>
          <a:noFill/>
        </p:spPr>
        <p:txBody>
          <a:bodyPr wrap="none" rtlCol="0">
            <a:spAutoFit/>
          </a:bodyPr>
          <a:lstStyle/>
          <a:p>
            <a:r>
              <a:rPr lang="de-AT" sz="1200" b="1" dirty="0"/>
              <a:t>Module 4</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DD779C1-1345-4043-8CBC-DCB9DA48063F}" type="datetime1">
              <a:rPr lang="en-US" smtClean="0"/>
              <a:t>3/27/2026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txBody>
          <a:bodyPr/>
          <a:lstStyle/>
          <a:p>
            <a:endParaRPr lang="de-DE"/>
          </a:p>
        </p:txBody>
      </p:sp>
      <p:sp>
        <p:nvSpPr>
          <p:cNvPr id="11" name="Slide Number Placeholder 5"/>
          <p:cNvSpPr>
            <a:spLocks noGrp="1"/>
          </p:cNvSpPr>
          <p:nvPr>
            <p:ph type="sldNum" sz="quarter" idx="12"/>
          </p:nvPr>
        </p:nvSpPr>
        <p:spPr>
          <a:xfrm>
            <a:off x="202130" y="785460"/>
            <a:ext cx="779767" cy="365125"/>
          </a:xfrm>
        </p:spPr>
        <p:txBody>
          <a:bodyPr/>
          <a:lstStyle>
            <a:lvl1pPr>
              <a:defRPr>
                <a:solidFill>
                  <a:schemeClr val="bg1"/>
                </a:solidFill>
              </a:defRPr>
            </a:lvl1pPr>
          </a:lstStyle>
          <a:p>
            <a:fld id="{D57F1E4F-1CFF-5643-939E-217C01CDF565}" type="slidenum">
              <a:rPr lang="en-US" smtClean="0"/>
              <a:pPr/>
              <a:t>‹#›</a:t>
            </a:fld>
            <a:endParaRPr lang="en-US" dirty="0"/>
          </a:p>
        </p:txBody>
      </p:sp>
      <p:sp>
        <p:nvSpPr>
          <p:cNvPr id="2" name="Textfeld 1">
            <a:extLst>
              <a:ext uri="{FF2B5EF4-FFF2-40B4-BE49-F238E27FC236}">
                <a16:creationId xmlns:a16="http://schemas.microsoft.com/office/drawing/2014/main" id="{555E6F57-F816-03EE-C89F-547C0CA65B68}"/>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4</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5F344A6-7B37-4890-94A0-6C8BBC5A1F57}" type="datetime1">
              <a:rPr lang="en-US" smtClean="0"/>
              <a:t>3/27/2026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2" name="Slide Number Placeholder 5">
            <a:extLst>
              <a:ext uri="{FF2B5EF4-FFF2-40B4-BE49-F238E27FC236}">
                <a16:creationId xmlns:a16="http://schemas.microsoft.com/office/drawing/2014/main" id="{51399B22-8A7D-60BA-6CAF-EC13021619E9}"/>
              </a:ext>
            </a:extLst>
          </p:cNvPr>
          <p:cNvSpPr>
            <a:spLocks noGrp="1"/>
          </p:cNvSpPr>
          <p:nvPr>
            <p:ph type="sldNum" sz="quarter" idx="12"/>
          </p:nvPr>
        </p:nvSpPr>
        <p:spPr bwMode="gray">
          <a:xfrm>
            <a:off x="219389" y="791680"/>
            <a:ext cx="779767" cy="365125"/>
          </a:xfrm>
          <a:prstGeom prst="rect">
            <a:avLst/>
          </a:prstGeom>
        </p:spPr>
        <p:txBody>
          <a:bodyPr vert="horz" lIns="91440" tIns="45720" rIns="91440" bIns="45720" rtlCol="0" anchor="ctr"/>
          <a:lstStyle>
            <a:lvl1pPr algn="r">
              <a:defRPr sz="1800">
                <a:solidFill>
                  <a:schemeClr val="bg1"/>
                </a:solidFill>
              </a:defRPr>
            </a:lvl1pPr>
          </a:lstStyle>
          <a:p>
            <a:fld id="{D57F1E4F-1CFF-5643-939E-217C01CDF565}" type="slidenum">
              <a:rPr lang="en-US" smtClean="0"/>
              <a:pPr/>
              <a:t>‹#›</a:t>
            </a:fld>
            <a:endParaRPr lang="en-US" dirty="0"/>
          </a:p>
        </p:txBody>
      </p:sp>
      <p:sp>
        <p:nvSpPr>
          <p:cNvPr id="9" name="Textfeld 8">
            <a:extLst>
              <a:ext uri="{FF2B5EF4-FFF2-40B4-BE49-F238E27FC236}">
                <a16:creationId xmlns:a16="http://schemas.microsoft.com/office/drawing/2014/main" id="{5B5FDBB9-1AF2-817A-49FE-CBB97834121B}"/>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4</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576A3F6-0EBC-48C1-9174-1D6790DC3FE0}" type="datetime1">
              <a:rPr lang="en-US" smtClean="0"/>
              <a:t>3/27/2026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a:xfrm>
            <a:off x="213169" y="791680"/>
            <a:ext cx="779767" cy="365125"/>
          </a:xfrm>
        </p:spPr>
        <p:txBody>
          <a:bodyPr/>
          <a:lstStyle>
            <a:lvl1pPr>
              <a:defRPr>
                <a:solidFill>
                  <a:schemeClr val="bg1"/>
                </a:solidFill>
              </a:defRPr>
            </a:lvl1pPr>
          </a:lstStyle>
          <a:p>
            <a:fld id="{D57F1E4F-1CFF-5643-939E-217C01CDF565}" type="slidenum">
              <a:rPr lang="en-US" smtClean="0"/>
              <a:pPr/>
              <a:t>‹#›</a:t>
            </a:fld>
            <a:endParaRPr lang="en-US" dirty="0"/>
          </a:p>
        </p:txBody>
      </p:sp>
      <p:sp>
        <p:nvSpPr>
          <p:cNvPr id="6" name="Textfeld 5">
            <a:extLst>
              <a:ext uri="{FF2B5EF4-FFF2-40B4-BE49-F238E27FC236}">
                <a16:creationId xmlns:a16="http://schemas.microsoft.com/office/drawing/2014/main" id="{93E8BD24-DFEA-B57B-AFA0-8852E5432826}"/>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4</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BDA4B6-313A-4B52-B098-CBD4CFB0E52C}" type="datetime1">
              <a:rPr lang="en-US" smtClean="0"/>
              <a:t>3/27/2026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a:xfrm>
            <a:off x="250492" y="785460"/>
            <a:ext cx="779767" cy="365125"/>
          </a:xfrm>
        </p:spPr>
        <p:txBody>
          <a:bodyPr/>
          <a:lstStyle>
            <a:lvl1pPr>
              <a:defRPr>
                <a:solidFill>
                  <a:schemeClr val="bg1"/>
                </a:solidFill>
              </a:defRPr>
            </a:lvl1pPr>
          </a:lstStyle>
          <a:p>
            <a:fld id="{D57F1E4F-1CFF-5643-939E-217C01CDF565}" type="slidenum">
              <a:rPr lang="en-US" smtClean="0"/>
              <a:pPr/>
              <a:t>‹#›</a:t>
            </a:fld>
            <a:endParaRPr lang="en-US" dirty="0"/>
          </a:p>
        </p:txBody>
      </p:sp>
      <p:sp>
        <p:nvSpPr>
          <p:cNvPr id="5" name="Textfeld 4">
            <a:extLst>
              <a:ext uri="{FF2B5EF4-FFF2-40B4-BE49-F238E27FC236}">
                <a16:creationId xmlns:a16="http://schemas.microsoft.com/office/drawing/2014/main" id="{1A2DFF4B-487C-6CCF-C1A0-233B28E352A8}"/>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4</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622E1675-2A7B-49D3-8E9D-EFF7E4D58B3B}" type="datetime1">
              <a:rPr lang="en-US" smtClean="0"/>
              <a:t>3/27/2026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Textfeld 7">
            <a:extLst>
              <a:ext uri="{FF2B5EF4-FFF2-40B4-BE49-F238E27FC236}">
                <a16:creationId xmlns:a16="http://schemas.microsoft.com/office/drawing/2014/main" id="{AABE6180-299E-050C-A67C-0637FC6F26D5}"/>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4</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0CE64CD-A8D3-4B86-A974-55CA72118A46}" type="datetime1">
              <a:rPr lang="en-US" smtClean="0"/>
              <a:t>3/27/2026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8" name="Slide Number Placeholder 5">
            <a:extLst>
              <a:ext uri="{FF2B5EF4-FFF2-40B4-BE49-F238E27FC236}">
                <a16:creationId xmlns:a16="http://schemas.microsoft.com/office/drawing/2014/main" id="{E8CE062F-5FA6-E401-5C55-5BDAA07A9B03}"/>
              </a:ext>
            </a:extLst>
          </p:cNvPr>
          <p:cNvSpPr txBox="1">
            <a:spLocks/>
          </p:cNvSpPr>
          <p:nvPr userDrawn="1"/>
        </p:nvSpPr>
        <p:spPr bwMode="gray">
          <a:xfrm>
            <a:off x="262932" y="190809"/>
            <a:ext cx="779767" cy="365125"/>
          </a:xfrm>
          <a:prstGeom prst="rect">
            <a:avLst/>
          </a:prstGeom>
        </p:spPr>
        <p:txBody>
          <a:bodyPr vert="horz" lIns="91440" tIns="45720" rIns="91440" bIns="45720" rtlCol="0" anchor="ctr"/>
          <a:lstStyle>
            <a:defPPr>
              <a:defRPr lang="en-US"/>
            </a:defPPr>
            <a:lvl1pPr marL="0" algn="r"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57F1E4F-1CFF-5643-939E-217C01CDF565}"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txBody>
            <a:bodyPr/>
            <a:lstStyle/>
            <a:p>
              <a:endParaRPr lang="de-AT"/>
            </a:p>
          </p:txBody>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txBody>
            <a:bodyPr/>
            <a:lstStyle/>
            <a:p>
              <a:endParaRPr lang="de-AT"/>
            </a:p>
          </p:txBody>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txBody>
            <a:bodyPr/>
            <a:lstStyle/>
            <a:p>
              <a:endParaRPr lang="de-AT"/>
            </a:p>
          </p:txBody>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txBody>
            <a:bodyPr/>
            <a:lstStyle/>
            <a:p>
              <a:endParaRPr lang="de-AT"/>
            </a:p>
          </p:txBody>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txBody>
            <a:bodyPr/>
            <a:lstStyle/>
            <a:p>
              <a:endParaRPr lang="de-AT"/>
            </a:p>
          </p:txBody>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txBody>
            <a:bodyPr/>
            <a:lstStyle/>
            <a:p>
              <a:endParaRPr lang="de-AT"/>
            </a:p>
          </p:txBody>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txBody>
            <a:bodyPr/>
            <a:lstStyle/>
            <a:p>
              <a:endParaRPr lang="de-AT"/>
            </a:p>
          </p:txBody>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txBody>
            <a:bodyPr/>
            <a:lstStyle/>
            <a:p>
              <a:endParaRPr lang="de-AT"/>
            </a:p>
          </p:txBody>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txBody>
            <a:bodyPr/>
            <a:lstStyle/>
            <a:p>
              <a:endParaRPr lang="de-AT"/>
            </a:p>
          </p:txBody>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txBody>
            <a:bodyPr/>
            <a:lstStyle/>
            <a:p>
              <a:endParaRPr lang="de-AT"/>
            </a:p>
          </p:txBody>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txBody>
            <a:bodyPr/>
            <a:lstStyle/>
            <a:p>
              <a:endParaRPr lang="de-AT"/>
            </a:p>
          </p:txBody>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txBody>
            <a:bodyPr/>
            <a:lstStyle/>
            <a:p>
              <a:endParaRPr lang="de-AT"/>
            </a:p>
          </p:txBody>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txBody>
            <a:bodyPr/>
            <a:lstStyle/>
            <a:p>
              <a:endParaRPr lang="de-AT"/>
            </a:p>
          </p:txBody>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txBody>
            <a:bodyPr/>
            <a:lstStyle/>
            <a:p>
              <a:endParaRPr lang="de-AT"/>
            </a:p>
          </p:txBody>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txBody>
            <a:bodyPr/>
            <a:lstStyle/>
            <a:p>
              <a:endParaRPr lang="de-AT"/>
            </a:p>
          </p:txBody>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txBody>
            <a:bodyPr/>
            <a:lstStyle/>
            <a:p>
              <a:endParaRPr lang="de-AT"/>
            </a:p>
          </p:txBody>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txBody>
            <a:bodyPr/>
            <a:lstStyle/>
            <a:p>
              <a:endParaRPr lang="de-AT"/>
            </a:p>
          </p:txBody>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txBody>
            <a:bodyPr/>
            <a:lstStyle/>
            <a:p>
              <a:endParaRPr lang="de-AT"/>
            </a:p>
          </p:txBody>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txBody>
            <a:bodyPr/>
            <a:lstStyle/>
            <a:p>
              <a:endParaRPr lang="de-AT"/>
            </a:p>
          </p:txBody>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txBody>
            <a:bodyPr/>
            <a:lstStyle/>
            <a:p>
              <a:endParaRPr lang="de-AT"/>
            </a:p>
          </p:txBody>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txBody>
            <a:bodyPr/>
            <a:lstStyle/>
            <a:p>
              <a:endParaRPr lang="de-AT"/>
            </a:p>
          </p:txBody>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txBody>
            <a:bodyPr/>
            <a:lstStyle/>
            <a:p>
              <a:endParaRPr lang="de-AT"/>
            </a:p>
          </p:txBody>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txBody>
            <a:bodyPr/>
            <a:lstStyle/>
            <a:p>
              <a:endParaRPr lang="de-AT"/>
            </a:p>
          </p:txBody>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txBody>
            <a:bodyPr/>
            <a:lstStyle/>
            <a:p>
              <a:endParaRPr lang="de-AT"/>
            </a:p>
          </p:txBody>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de-AT"/>
          </a:p>
        </p:txBody>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109C61CD-BF47-40A6-BFBB-1400A5BCF89A}" type="datetime1">
              <a:rPr lang="en-US" smtClean="0"/>
              <a:t>3/27/2026</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262932" y="190809"/>
            <a:ext cx="779767" cy="365125"/>
          </a:xfrm>
          <a:prstGeom prst="rect">
            <a:avLst/>
          </a:prstGeom>
        </p:spPr>
        <p:txBody>
          <a:bodyPr vert="horz" lIns="91440" tIns="45720" rIns="91440" bIns="45720" rtlCol="0" anchor="ctr"/>
          <a:lstStyle>
            <a:lvl1pPr algn="r">
              <a:defRPr sz="1800">
                <a:solidFill>
                  <a:schemeClr val="tx1"/>
                </a:solidFill>
              </a:defRPr>
            </a:lvl1pPr>
          </a:lstStyle>
          <a:p>
            <a:fld id="{D57F1E4F-1CFF-5643-939E-217C01CDF565}" type="slidenum">
              <a:rPr lang="en-US" smtClean="0"/>
              <a:pPr/>
              <a:t>‹#›</a:t>
            </a:fld>
            <a:endParaRPr lang="en-US" dirty="0"/>
          </a:p>
        </p:txBody>
      </p:sp>
      <p:sp>
        <p:nvSpPr>
          <p:cNvPr id="8" name="Textfeld 6">
            <a:extLst>
              <a:ext uri="{FF2B5EF4-FFF2-40B4-BE49-F238E27FC236}">
                <a16:creationId xmlns:a16="http://schemas.microsoft.com/office/drawing/2014/main" id="{37D3D436-5A39-7D4D-99D2-125C72783B3C}"/>
              </a:ext>
            </a:extLst>
          </p:cNvPr>
          <p:cNvSpPr txBox="1"/>
          <p:nvPr userDrawn="1"/>
        </p:nvSpPr>
        <p:spPr>
          <a:xfrm>
            <a:off x="142241" y="6563170"/>
            <a:ext cx="878767" cy="276999"/>
          </a:xfrm>
          <a:prstGeom prst="rect">
            <a:avLst/>
          </a:prstGeom>
          <a:noFill/>
        </p:spPr>
        <p:txBody>
          <a:bodyPr wrap="none" rtlCol="0">
            <a:spAutoFit/>
          </a:bodyPr>
          <a:lstStyle/>
          <a:p>
            <a:r>
              <a:rPr lang="de-AT" sz="1200" b="1" dirty="0"/>
              <a:t>Module 4</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hf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3.svg"/><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profiles.mu.ac.ke/fnyamwala"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9254444" cy="2262781"/>
          </a:xfrm>
        </p:spPr>
        <p:txBody>
          <a:bodyPr>
            <a:normAutofit fontScale="90000"/>
          </a:bodyPr>
          <a:lstStyle/>
          <a:p>
            <a:r>
              <a:rPr lang="en-US" b="1" dirty="0"/>
              <a:t>Module 4</a:t>
            </a:r>
            <a:br>
              <a:rPr lang="en-US" dirty="0"/>
            </a:br>
            <a:r>
              <a:rPr lang="en-US" dirty="0"/>
              <a:t>Supervisory Relationships with Candidates</a:t>
            </a:r>
          </a:p>
        </p:txBody>
      </p:sp>
      <p:pic>
        <p:nvPicPr>
          <p:cNvPr id="4" name="Grafik 3">
            <a:extLst>
              <a:ext uri="{FF2B5EF4-FFF2-40B4-BE49-F238E27FC236}">
                <a16:creationId xmlns:a16="http://schemas.microsoft.com/office/drawing/2014/main" id="{A2B2C235-A964-1871-5786-1C8392B09EE0}"/>
              </a:ext>
            </a:extLst>
          </p:cNvPr>
          <p:cNvPicPr>
            <a:picLocks noChangeAspect="1"/>
          </p:cNvPicPr>
          <p:nvPr/>
        </p:nvPicPr>
        <p:blipFill>
          <a:blip r:embed="rId2"/>
          <a:stretch>
            <a:fillRect/>
          </a:stretch>
        </p:blipFill>
        <p:spPr>
          <a:xfrm>
            <a:off x="10765274" y="6263951"/>
            <a:ext cx="1426725" cy="594049"/>
          </a:xfrm>
          <a:prstGeom prst="rect">
            <a:avLst/>
          </a:prstGeom>
        </p:spPr>
      </p:pic>
      <p:sp>
        <p:nvSpPr>
          <p:cNvPr id="5" name="Textfeld 4">
            <a:extLst>
              <a:ext uri="{FF2B5EF4-FFF2-40B4-BE49-F238E27FC236}">
                <a16:creationId xmlns:a16="http://schemas.microsoft.com/office/drawing/2014/main" id="{66930368-2286-5187-9367-B34841E2FC7C}"/>
              </a:ext>
            </a:extLst>
          </p:cNvPr>
          <p:cNvSpPr txBox="1"/>
          <p:nvPr/>
        </p:nvSpPr>
        <p:spPr>
          <a:xfrm>
            <a:off x="9228677" y="6422475"/>
            <a:ext cx="1645002" cy="276999"/>
          </a:xfrm>
          <a:prstGeom prst="rect">
            <a:avLst/>
          </a:prstGeom>
          <a:noFill/>
        </p:spPr>
        <p:txBody>
          <a:bodyPr wrap="none" rtlCol="0">
            <a:spAutoFit/>
          </a:bodyPr>
          <a:lstStyle/>
          <a:p>
            <a:r>
              <a:rPr lang="de-AT" sz="1200" dirty="0" err="1"/>
              <a:t>partly</a:t>
            </a:r>
            <a:r>
              <a:rPr lang="de-AT" sz="1200" dirty="0"/>
              <a:t> </a:t>
            </a:r>
            <a:r>
              <a:rPr lang="de-AT" sz="1200" dirty="0" err="1"/>
              <a:t>supported</a:t>
            </a:r>
            <a:r>
              <a:rPr lang="de-AT" sz="1200" dirty="0"/>
              <a:t> </a:t>
            </a:r>
            <a:r>
              <a:rPr lang="de-AT" sz="1200" dirty="0" err="1"/>
              <a:t>by</a:t>
            </a:r>
            <a:endParaRPr lang="de-AT" sz="1200" dirty="0"/>
          </a:p>
        </p:txBody>
      </p:sp>
      <p:pic>
        <p:nvPicPr>
          <p:cNvPr id="6" name="Grafik 5">
            <a:extLst>
              <a:ext uri="{FF2B5EF4-FFF2-40B4-BE49-F238E27FC236}">
                <a16:creationId xmlns:a16="http://schemas.microsoft.com/office/drawing/2014/main" id="{BCD7F123-F1F8-8C8C-4BE3-5E6E2FE699FA}"/>
              </a:ext>
            </a:extLst>
          </p:cNvPr>
          <p:cNvPicPr>
            <a:picLocks noChangeAspect="1"/>
          </p:cNvPicPr>
          <p:nvPr/>
        </p:nvPicPr>
        <p:blipFill>
          <a:blip r:embed="rId3"/>
          <a:stretch>
            <a:fillRect/>
          </a:stretch>
        </p:blipFill>
        <p:spPr>
          <a:xfrm>
            <a:off x="2832400" y="6270032"/>
            <a:ext cx="1227411" cy="429442"/>
          </a:xfrm>
          <a:prstGeom prst="rect">
            <a:avLst/>
          </a:prstGeom>
        </p:spPr>
      </p:pic>
      <p:sp>
        <p:nvSpPr>
          <p:cNvPr id="3" name="TextBox 2">
            <a:extLst>
              <a:ext uri="{FF2B5EF4-FFF2-40B4-BE49-F238E27FC236}">
                <a16:creationId xmlns:a16="http://schemas.microsoft.com/office/drawing/2014/main" id="{0B9BEF83-0890-F681-017C-90338F46A0B4}"/>
              </a:ext>
            </a:extLst>
          </p:cNvPr>
          <p:cNvSpPr txBox="1"/>
          <p:nvPr/>
        </p:nvSpPr>
        <p:spPr>
          <a:xfrm>
            <a:off x="232078" y="6253197"/>
            <a:ext cx="1891865" cy="307777"/>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de-AT" sz="1400" b="1" dirty="0"/>
              <a:t>Version March 2026</a:t>
            </a:r>
          </a:p>
        </p:txBody>
      </p:sp>
    </p:spTree>
    <p:extLst>
      <p:ext uri="{BB962C8B-B14F-4D97-AF65-F5344CB8AC3E}">
        <p14:creationId xmlns:p14="http://schemas.microsoft.com/office/powerpoint/2010/main" val="21187002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D6915E-6931-CC6E-1B7C-46889DF0A73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8B03A1C-B100-A98C-FBE4-1D7F4C9CB7F0}"/>
              </a:ext>
            </a:extLst>
          </p:cNvPr>
          <p:cNvSpPr>
            <a:spLocks noGrp="1"/>
          </p:cNvSpPr>
          <p:nvPr>
            <p:ph type="title"/>
          </p:nvPr>
        </p:nvSpPr>
        <p:spPr>
          <a:xfrm>
            <a:off x="2090057" y="654162"/>
            <a:ext cx="8132147" cy="820064"/>
          </a:xfrm>
        </p:spPr>
        <p:txBody>
          <a:bodyPr vert="horz" lIns="91440" tIns="45720" rIns="91440" bIns="45720" rtlCol="0" anchor="t">
            <a:normAutofit/>
          </a:bodyPr>
          <a:lstStyle/>
          <a:p>
            <a:r>
              <a:rPr lang="en-US" dirty="0">
                <a:solidFill>
                  <a:srgbClr val="A53010"/>
                </a:solidFill>
              </a:rPr>
              <a:t>Case study: group discussion</a:t>
            </a:r>
          </a:p>
        </p:txBody>
      </p:sp>
      <p:sp>
        <p:nvSpPr>
          <p:cNvPr id="6" name="Tijdelijke aanduiding voor inhoud 2">
            <a:extLst>
              <a:ext uri="{FF2B5EF4-FFF2-40B4-BE49-F238E27FC236}">
                <a16:creationId xmlns:a16="http://schemas.microsoft.com/office/drawing/2014/main" id="{06554003-AA33-38F6-8582-83395418DD21}"/>
              </a:ext>
            </a:extLst>
          </p:cNvPr>
          <p:cNvSpPr txBox="1">
            <a:spLocks/>
          </p:cNvSpPr>
          <p:nvPr/>
        </p:nvSpPr>
        <p:spPr>
          <a:xfrm>
            <a:off x="2054744" y="1620863"/>
            <a:ext cx="9173093" cy="512827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00" indent="0" defTabSz="457200">
              <a:buClr>
                <a:schemeClr val="accent1"/>
              </a:buClr>
              <a:buNone/>
            </a:pPr>
            <a:r>
              <a:rPr lang="en-US" sz="2400" dirty="0" err="1">
                <a:solidFill>
                  <a:schemeClr val="tx1">
                    <a:lumMod val="75000"/>
                    <a:lumOff val="25000"/>
                  </a:schemeClr>
                </a:solidFill>
              </a:rPr>
              <a:t>Analyse</a:t>
            </a:r>
            <a:r>
              <a:rPr lang="en-US" sz="2400" dirty="0">
                <a:solidFill>
                  <a:schemeClr val="tx1">
                    <a:lumMod val="75000"/>
                    <a:lumOff val="25000"/>
                  </a:schemeClr>
                </a:solidFill>
              </a:rPr>
              <a:t> the case and consider the following questions:</a:t>
            </a:r>
          </a:p>
          <a:p>
            <a:pPr marL="17100" indent="0" defTabSz="457200">
              <a:buClr>
                <a:schemeClr val="accent1"/>
              </a:buClr>
              <a:buNone/>
            </a:pPr>
            <a:endParaRPr lang="en-US" sz="2400" dirty="0">
              <a:solidFill>
                <a:schemeClr val="tx1">
                  <a:lumMod val="75000"/>
                  <a:lumOff val="25000"/>
                </a:schemeClr>
              </a:solidFill>
            </a:endParaRPr>
          </a:p>
          <a:p>
            <a:pPr marL="360000" indent="-342900" defTabSz="457200">
              <a:buClr>
                <a:schemeClr val="accent1"/>
              </a:buClr>
              <a:buFont typeface="Wingdings 3" charset="2"/>
              <a:buChar char=""/>
            </a:pPr>
            <a:r>
              <a:rPr lang="en-US" sz="2400" b="1" dirty="0">
                <a:solidFill>
                  <a:schemeClr val="tx1">
                    <a:lumMod val="75000"/>
                    <a:lumOff val="25000"/>
                  </a:schemeClr>
                </a:solidFill>
              </a:rPr>
              <a:t>How would you describe the situation?</a:t>
            </a:r>
          </a:p>
          <a:p>
            <a:pPr marL="360000" indent="-342900" defTabSz="457200">
              <a:buClr>
                <a:schemeClr val="accent1"/>
              </a:buClr>
              <a:buFont typeface="Wingdings 3" charset="2"/>
              <a:buChar char=""/>
            </a:pPr>
            <a:r>
              <a:rPr lang="en-US" sz="2400" b="1" dirty="0">
                <a:solidFill>
                  <a:schemeClr val="tx1">
                    <a:lumMod val="75000"/>
                    <a:lumOff val="25000"/>
                  </a:schemeClr>
                </a:solidFill>
              </a:rPr>
              <a:t>What are your general thoughts?</a:t>
            </a:r>
          </a:p>
          <a:p>
            <a:pPr marL="360000" indent="-342900" defTabSz="457200">
              <a:buClr>
                <a:schemeClr val="accent1"/>
              </a:buClr>
              <a:buFont typeface="Wingdings 3" charset="2"/>
              <a:buChar char=""/>
            </a:pPr>
            <a:r>
              <a:rPr lang="en-US" sz="2400" b="1" dirty="0">
                <a:solidFill>
                  <a:schemeClr val="tx1">
                    <a:lumMod val="75000"/>
                    <a:lumOff val="25000"/>
                  </a:schemeClr>
                </a:solidFill>
              </a:rPr>
              <a:t>How can academic institutions and faculty members establish clearer communication protocols and manage expectations to mitigate potential conflicts like the one between Dr. Sara and John, ensuring productive supervisory relationships in graduate education?</a:t>
            </a:r>
          </a:p>
          <a:p>
            <a:pPr marL="0" indent="0">
              <a:spcBef>
                <a:spcPts val="300"/>
              </a:spcBef>
              <a:buNone/>
            </a:pPr>
            <a:endParaRPr lang="en-US" sz="2400" dirty="0">
              <a:latin typeface="Calibri" pitchFamily="34" charset="0"/>
            </a:endParaRPr>
          </a:p>
        </p:txBody>
      </p:sp>
      <p:sp>
        <p:nvSpPr>
          <p:cNvPr id="3" name="Foliennummernplatzhalter 2">
            <a:extLst>
              <a:ext uri="{FF2B5EF4-FFF2-40B4-BE49-F238E27FC236}">
                <a16:creationId xmlns:a16="http://schemas.microsoft.com/office/drawing/2014/main" id="{4408107B-A067-A48D-9DAF-73076C60DBDB}"/>
              </a:ext>
            </a:extLst>
          </p:cNvPr>
          <p:cNvSpPr>
            <a:spLocks noGrp="1"/>
          </p:cNvSpPr>
          <p:nvPr>
            <p:ph type="sldNum" sz="quarter" idx="12"/>
          </p:nvPr>
        </p:nvSpPr>
        <p:spPr/>
        <p:txBody>
          <a:bodyPr/>
          <a:lstStyle/>
          <a:p>
            <a:fld id="{D57F1E4F-1CFF-5643-939E-217C01CDF565}" type="slidenum">
              <a:rPr lang="en-US" smtClean="0"/>
              <a:pPr/>
              <a:t>10</a:t>
            </a:fld>
            <a:endParaRPr lang="en-US" dirty="0"/>
          </a:p>
        </p:txBody>
      </p:sp>
      <p:pic>
        <p:nvPicPr>
          <p:cNvPr id="4" name="Grafik 3" descr="Sanduhr 30% mit einfarbiger Füllung">
            <a:extLst>
              <a:ext uri="{FF2B5EF4-FFF2-40B4-BE49-F238E27FC236}">
                <a16:creationId xmlns:a16="http://schemas.microsoft.com/office/drawing/2014/main" id="{30EAEE5F-916B-F171-11A0-1565A91E524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36019" y="1413794"/>
            <a:ext cx="662609" cy="662609"/>
          </a:xfrm>
          <a:prstGeom prst="rect">
            <a:avLst/>
          </a:prstGeom>
        </p:spPr>
      </p:pic>
      <p:sp>
        <p:nvSpPr>
          <p:cNvPr id="5" name="Textfeld 4">
            <a:extLst>
              <a:ext uri="{FF2B5EF4-FFF2-40B4-BE49-F238E27FC236}">
                <a16:creationId xmlns:a16="http://schemas.microsoft.com/office/drawing/2014/main" id="{46614C05-FA2D-ACF0-17CC-7C88673E6F54}"/>
              </a:ext>
            </a:extLst>
          </p:cNvPr>
          <p:cNvSpPr txBox="1"/>
          <p:nvPr/>
        </p:nvSpPr>
        <p:spPr>
          <a:xfrm>
            <a:off x="838230" y="1707071"/>
            <a:ext cx="918841" cy="369332"/>
          </a:xfrm>
          <a:prstGeom prst="rect">
            <a:avLst/>
          </a:prstGeom>
          <a:noFill/>
        </p:spPr>
        <p:txBody>
          <a:bodyPr wrap="none" rtlCol="0">
            <a:spAutoFit/>
          </a:bodyPr>
          <a:lstStyle/>
          <a:p>
            <a:r>
              <a:rPr lang="de-AT" b="1" dirty="0"/>
              <a:t>15 min</a:t>
            </a:r>
          </a:p>
        </p:txBody>
      </p:sp>
      <p:pic>
        <p:nvPicPr>
          <p:cNvPr id="9" name="Grafik 8" descr="Besprechung mit einfarbiger Füllung">
            <a:extLst>
              <a:ext uri="{FF2B5EF4-FFF2-40B4-BE49-F238E27FC236}">
                <a16:creationId xmlns:a16="http://schemas.microsoft.com/office/drawing/2014/main" id="{42A57B6F-F977-D736-9708-A45ADB1501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4308" y="2682558"/>
            <a:ext cx="914400" cy="914400"/>
          </a:xfrm>
          <a:prstGeom prst="rect">
            <a:avLst/>
          </a:prstGeom>
        </p:spPr>
      </p:pic>
    </p:spTree>
    <p:extLst>
      <p:ext uri="{BB962C8B-B14F-4D97-AF65-F5344CB8AC3E}">
        <p14:creationId xmlns:p14="http://schemas.microsoft.com/office/powerpoint/2010/main" val="7414159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74AEAC-EE5C-8E0B-97D3-BE7C3334679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818B3C9-80B0-4771-590A-55A07FC772FA}"/>
              </a:ext>
            </a:extLst>
          </p:cNvPr>
          <p:cNvSpPr>
            <a:spLocks noGrp="1"/>
          </p:cNvSpPr>
          <p:nvPr>
            <p:ph type="title"/>
          </p:nvPr>
        </p:nvSpPr>
        <p:spPr>
          <a:xfrm>
            <a:off x="1984164" y="557990"/>
            <a:ext cx="8532813" cy="820064"/>
          </a:xfrm>
        </p:spPr>
        <p:txBody>
          <a:bodyPr>
            <a:normAutofit/>
          </a:bodyPr>
          <a:lstStyle/>
          <a:p>
            <a:r>
              <a:rPr lang="en-US" dirty="0">
                <a:solidFill>
                  <a:schemeClr val="tx1">
                    <a:lumMod val="75000"/>
                    <a:lumOff val="25000"/>
                  </a:schemeClr>
                </a:solidFill>
                <a:latin typeface="Century Gothic (Textkörper)"/>
              </a:rPr>
              <a:t>Supervisor/Student Alignment Model </a:t>
            </a:r>
            <a:endParaRPr lang="en-US" dirty="0">
              <a:latin typeface="Century Gothic (Überschriften)"/>
            </a:endParaRPr>
          </a:p>
        </p:txBody>
      </p:sp>
      <p:sp>
        <p:nvSpPr>
          <p:cNvPr id="6" name="Tijdelijke aanduiding voor inhoud 2">
            <a:extLst>
              <a:ext uri="{FF2B5EF4-FFF2-40B4-BE49-F238E27FC236}">
                <a16:creationId xmlns:a16="http://schemas.microsoft.com/office/drawing/2014/main" id="{B9B344AB-A267-93B0-CA11-60696FA009B5}"/>
              </a:ext>
            </a:extLst>
          </p:cNvPr>
          <p:cNvSpPr txBox="1">
            <a:spLocks/>
          </p:cNvSpPr>
          <p:nvPr/>
        </p:nvSpPr>
        <p:spPr>
          <a:xfrm>
            <a:off x="7899917" y="1866122"/>
            <a:ext cx="4099249" cy="45820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chemeClr val="tx1">
                    <a:lumMod val="75000"/>
                    <a:lumOff val="25000"/>
                  </a:schemeClr>
                </a:solidFill>
                <a:latin typeface="Century Gothic (Textkörper)"/>
              </a:rPr>
              <a:t>Gurr’s two-dimensional representation of </a:t>
            </a:r>
            <a:r>
              <a:rPr lang="en-US" sz="2400" dirty="0" err="1">
                <a:solidFill>
                  <a:schemeClr val="tx1">
                    <a:lumMod val="75000"/>
                    <a:lumOff val="25000"/>
                  </a:schemeClr>
                </a:solidFill>
                <a:latin typeface="Century Gothic (Textkörper)"/>
              </a:rPr>
              <a:t>the“</a:t>
            </a:r>
            <a:r>
              <a:rPr lang="en-US" sz="2400" b="1" dirty="0" err="1">
                <a:solidFill>
                  <a:schemeClr val="tx1">
                    <a:lumMod val="75000"/>
                    <a:lumOff val="25000"/>
                  </a:schemeClr>
                </a:solidFill>
                <a:latin typeface="Century Gothic (Textkörper)"/>
              </a:rPr>
              <a:t>Supervisor</a:t>
            </a:r>
            <a:r>
              <a:rPr lang="en-US" sz="2400" b="1" dirty="0">
                <a:solidFill>
                  <a:schemeClr val="tx1">
                    <a:lumMod val="75000"/>
                    <a:lumOff val="25000"/>
                  </a:schemeClr>
                </a:solidFill>
                <a:latin typeface="Century Gothic (Textkörper)"/>
              </a:rPr>
              <a:t>/Student Alignment Model</a:t>
            </a:r>
            <a:r>
              <a:rPr lang="en-US" sz="2400" dirty="0">
                <a:solidFill>
                  <a:schemeClr val="tx1">
                    <a:lumMod val="75000"/>
                    <a:lumOff val="25000"/>
                  </a:schemeClr>
                </a:solidFill>
                <a:latin typeface="Century Gothic (Textkörper)"/>
              </a:rPr>
              <a:t>” showing outcomes for four combinations of student’s state and supervisor’s approach, and hypothetical line of alignment over the course of the PhD journey.</a:t>
            </a:r>
          </a:p>
        </p:txBody>
      </p:sp>
      <p:pic>
        <p:nvPicPr>
          <p:cNvPr id="4" name="Grafik 3">
            <a:extLst>
              <a:ext uri="{FF2B5EF4-FFF2-40B4-BE49-F238E27FC236}">
                <a16:creationId xmlns:a16="http://schemas.microsoft.com/office/drawing/2014/main" id="{29DD242E-3D18-08EE-1D57-FC328CB21DC9}"/>
              </a:ext>
            </a:extLst>
          </p:cNvPr>
          <p:cNvPicPr>
            <a:picLocks noChangeAspect="1"/>
          </p:cNvPicPr>
          <p:nvPr/>
        </p:nvPicPr>
        <p:blipFill>
          <a:blip r:embed="rId3"/>
          <a:stretch>
            <a:fillRect/>
          </a:stretch>
        </p:blipFill>
        <p:spPr>
          <a:xfrm>
            <a:off x="569701" y="1866122"/>
            <a:ext cx="7122384" cy="4273431"/>
          </a:xfrm>
          <a:prstGeom prst="rect">
            <a:avLst/>
          </a:prstGeom>
          <a:ln w="15875">
            <a:solidFill>
              <a:schemeClr val="accent1">
                <a:shade val="15000"/>
              </a:schemeClr>
            </a:solidFill>
          </a:ln>
          <a:effectLst>
            <a:outerShdw blurRad="50800" dist="38100" dir="5400000" algn="t" rotWithShape="0">
              <a:prstClr val="black">
                <a:alpha val="40000"/>
              </a:prstClr>
            </a:outerShdw>
          </a:effectLst>
        </p:spPr>
      </p:pic>
      <p:sp>
        <p:nvSpPr>
          <p:cNvPr id="3" name="Foliennummernplatzhalter 2">
            <a:extLst>
              <a:ext uri="{FF2B5EF4-FFF2-40B4-BE49-F238E27FC236}">
                <a16:creationId xmlns:a16="http://schemas.microsoft.com/office/drawing/2014/main" id="{D82F25F4-6326-0EEE-E4A0-8970711731DE}"/>
              </a:ext>
            </a:extLst>
          </p:cNvPr>
          <p:cNvSpPr>
            <a:spLocks noGrp="1"/>
          </p:cNvSpPr>
          <p:nvPr>
            <p:ph type="sldNum" sz="quarter" idx="12"/>
          </p:nvPr>
        </p:nvSpPr>
        <p:spPr/>
        <p:txBody>
          <a:bodyPr/>
          <a:lstStyle/>
          <a:p>
            <a:fld id="{D57F1E4F-1CFF-5643-939E-217C01CDF565}" type="slidenum">
              <a:rPr lang="en-US" smtClean="0"/>
              <a:pPr/>
              <a:t>11</a:t>
            </a:fld>
            <a:endParaRPr lang="en-US" dirty="0"/>
          </a:p>
        </p:txBody>
      </p:sp>
    </p:spTree>
    <p:extLst>
      <p:ext uri="{BB962C8B-B14F-4D97-AF65-F5344CB8AC3E}">
        <p14:creationId xmlns:p14="http://schemas.microsoft.com/office/powerpoint/2010/main" val="36093571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894665" y="643982"/>
            <a:ext cx="8532813" cy="820064"/>
          </a:xfrm>
        </p:spPr>
        <p:txBody>
          <a:bodyPr vert="horz" lIns="91440" tIns="45720" rIns="91440" bIns="45720" rtlCol="0" anchor="t">
            <a:normAutofit/>
          </a:bodyPr>
          <a:lstStyle/>
          <a:p>
            <a:r>
              <a:rPr lang="en-US" dirty="0">
                <a:latin typeface="Century Gothic (Überschriften)"/>
              </a:rPr>
              <a:t>Be aware of what you expect</a:t>
            </a:r>
          </a:p>
        </p:txBody>
      </p:sp>
      <p:sp>
        <p:nvSpPr>
          <p:cNvPr id="6" name="Tijdelijke aanduiding voor inhoud 2"/>
          <p:cNvSpPr txBox="1">
            <a:spLocks/>
          </p:cNvSpPr>
          <p:nvPr/>
        </p:nvSpPr>
        <p:spPr>
          <a:xfrm>
            <a:off x="838200" y="1573306"/>
            <a:ext cx="10376647" cy="48748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latin typeface="Calibri" pitchFamily="34" charset="0"/>
            </a:endParaRPr>
          </a:p>
          <a:p>
            <a:pPr>
              <a:lnSpc>
                <a:spcPct val="100000"/>
              </a:lnSpc>
              <a:spcBef>
                <a:spcPts val="650"/>
              </a:spcBef>
              <a:buClr>
                <a:srgbClr val="0070C0"/>
              </a:buClr>
              <a:buSzPct val="100000"/>
              <a:buFont typeface="Wingdings" panose="05000000000000000000" pitchFamily="2" charset="2"/>
              <a:buChar char="ü"/>
            </a:pPr>
            <a:endParaRPr lang="en-US" dirty="0">
              <a:latin typeface="Calibri" pitchFamily="34" charset="0"/>
            </a:endParaRPr>
          </a:p>
        </p:txBody>
      </p:sp>
      <p:graphicFrame>
        <p:nvGraphicFramePr>
          <p:cNvPr id="3" name="Tabelle 2"/>
          <p:cNvGraphicFramePr>
            <a:graphicFrameLocks noGrp="1"/>
          </p:cNvGraphicFramePr>
          <p:nvPr>
            <p:extLst>
              <p:ext uri="{D42A27DB-BD31-4B8C-83A1-F6EECF244321}">
                <p14:modId xmlns:p14="http://schemas.microsoft.com/office/powerpoint/2010/main" val="99863349"/>
              </p:ext>
            </p:extLst>
          </p:nvPr>
        </p:nvGraphicFramePr>
        <p:xfrm>
          <a:off x="1909855" y="1690688"/>
          <a:ext cx="9560859" cy="4450080"/>
        </p:xfrm>
        <a:graphic>
          <a:graphicData uri="http://schemas.openxmlformats.org/drawingml/2006/table">
            <a:tbl>
              <a:tblPr firstRow="1" bandRow="1">
                <a:tableStyleId>{5C22544A-7EE6-4342-B048-85BDC9FD1C3A}</a:tableStyleId>
              </a:tblPr>
              <a:tblGrid>
                <a:gridCol w="6508377">
                  <a:extLst>
                    <a:ext uri="{9D8B030D-6E8A-4147-A177-3AD203B41FA5}">
                      <a16:colId xmlns:a16="http://schemas.microsoft.com/office/drawing/2014/main" val="20000"/>
                    </a:ext>
                  </a:extLst>
                </a:gridCol>
                <a:gridCol w="632012">
                  <a:extLst>
                    <a:ext uri="{9D8B030D-6E8A-4147-A177-3AD203B41FA5}">
                      <a16:colId xmlns:a16="http://schemas.microsoft.com/office/drawing/2014/main" val="20001"/>
                    </a:ext>
                  </a:extLst>
                </a:gridCol>
                <a:gridCol w="690632">
                  <a:extLst>
                    <a:ext uri="{9D8B030D-6E8A-4147-A177-3AD203B41FA5}">
                      <a16:colId xmlns:a16="http://schemas.microsoft.com/office/drawing/2014/main" val="20002"/>
                    </a:ext>
                  </a:extLst>
                </a:gridCol>
                <a:gridCol w="519603">
                  <a:extLst>
                    <a:ext uri="{9D8B030D-6E8A-4147-A177-3AD203B41FA5}">
                      <a16:colId xmlns:a16="http://schemas.microsoft.com/office/drawing/2014/main" val="20003"/>
                    </a:ext>
                  </a:extLst>
                </a:gridCol>
                <a:gridCol w="578223">
                  <a:extLst>
                    <a:ext uri="{9D8B030D-6E8A-4147-A177-3AD203B41FA5}">
                      <a16:colId xmlns:a16="http://schemas.microsoft.com/office/drawing/2014/main" val="20004"/>
                    </a:ext>
                  </a:extLst>
                </a:gridCol>
                <a:gridCol w="632012">
                  <a:extLst>
                    <a:ext uri="{9D8B030D-6E8A-4147-A177-3AD203B41FA5}">
                      <a16:colId xmlns:a16="http://schemas.microsoft.com/office/drawing/2014/main" val="20005"/>
                    </a:ext>
                  </a:extLst>
                </a:gridCol>
              </a:tblGrid>
              <a:tr h="370840">
                <a:tc>
                  <a:txBody>
                    <a:bodyPr/>
                    <a:lstStyle/>
                    <a:p>
                      <a:r>
                        <a:rPr lang="en-GB" dirty="0"/>
                        <a:t>I want my candidate</a:t>
                      </a:r>
                      <a:r>
                        <a:rPr lang="en-GB" baseline="0" dirty="0"/>
                        <a:t> to be able to …</a:t>
                      </a:r>
                      <a:endParaRPr lang="en-GB" dirty="0"/>
                    </a:p>
                  </a:txBody>
                  <a:tcPr/>
                </a:tc>
                <a:tc>
                  <a:txBody>
                    <a:bodyPr/>
                    <a:lstStyle/>
                    <a:p>
                      <a:r>
                        <a:rPr lang="en-GB" dirty="0"/>
                        <a:t>1</a:t>
                      </a:r>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r>
                        <a:rPr lang="en-GB" dirty="0"/>
                        <a:t>5</a:t>
                      </a:r>
                    </a:p>
                  </a:txBody>
                  <a:tcPr/>
                </a:tc>
                <a:extLst>
                  <a:ext uri="{0D108BD9-81ED-4DB2-BD59-A6C34878D82A}">
                    <a16:rowId xmlns:a16="http://schemas.microsoft.com/office/drawing/2014/main" val="10000"/>
                  </a:ext>
                </a:extLst>
              </a:tr>
              <a:tr h="370840">
                <a:tc>
                  <a:txBody>
                    <a:bodyPr/>
                    <a:lstStyle/>
                    <a:p>
                      <a:pPr>
                        <a:lnSpc>
                          <a:spcPct val="100000"/>
                        </a:lnSpc>
                        <a:spcBef>
                          <a:spcPts val="650"/>
                        </a:spcBef>
                        <a:buClr>
                          <a:srgbClr val="0070C0"/>
                        </a:buClr>
                        <a:buSzPct val="100000"/>
                        <a:buFont typeface="Wingdings" panose="05000000000000000000" pitchFamily="2" charset="2"/>
                        <a:buNone/>
                      </a:pPr>
                      <a:r>
                        <a:rPr lang="en-GB" altLang="en-US" dirty="0">
                          <a:ea typeface="MS Gothic" panose="020B0609070205080204" pitchFamily="49" charset="-128"/>
                        </a:rPr>
                        <a:t>conduct original investigations</a:t>
                      </a:r>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10001"/>
                  </a:ext>
                </a:extLst>
              </a:tr>
              <a:tr h="370840">
                <a:tc>
                  <a:txBody>
                    <a:bodyPr/>
                    <a:lstStyle/>
                    <a:p>
                      <a:pPr>
                        <a:lnSpc>
                          <a:spcPct val="100000"/>
                        </a:lnSpc>
                        <a:spcBef>
                          <a:spcPts val="650"/>
                        </a:spcBef>
                        <a:buClr>
                          <a:srgbClr val="0070C0"/>
                        </a:buClr>
                        <a:buSzPct val="100000"/>
                        <a:buFont typeface="Wingdings" panose="05000000000000000000" pitchFamily="2" charset="2"/>
                        <a:buNone/>
                      </a:pPr>
                      <a:r>
                        <a:rPr lang="en-GB" altLang="en-US" dirty="0">
                          <a:ea typeface="MS Gothic" panose="020B0609070205080204" pitchFamily="49" charset="-128"/>
                        </a:rPr>
                        <a:t>test ideas</a:t>
                      </a:r>
                    </a:p>
                  </a:txBody>
                  <a:tcPr/>
                </a:tc>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10002"/>
                  </a:ext>
                </a:extLst>
              </a:tr>
              <a:tr h="370840">
                <a:tc>
                  <a:txBody>
                    <a:bodyPr/>
                    <a:lstStyle/>
                    <a:p>
                      <a:pPr>
                        <a:lnSpc>
                          <a:spcPct val="100000"/>
                        </a:lnSpc>
                        <a:spcBef>
                          <a:spcPts val="650"/>
                        </a:spcBef>
                        <a:buClr>
                          <a:srgbClr val="0070C0"/>
                        </a:buClr>
                        <a:buSzPct val="100000"/>
                        <a:buFont typeface="Wingdings" panose="05000000000000000000" pitchFamily="2" charset="2"/>
                        <a:buNone/>
                      </a:pPr>
                      <a:r>
                        <a:rPr lang="en-GB" altLang="en-US" dirty="0">
                          <a:ea typeface="MS Gothic" panose="020B0609070205080204" pitchFamily="49" charset="-128"/>
                        </a:rPr>
                        <a:t>understand the context of work</a:t>
                      </a:r>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10003"/>
                  </a:ext>
                </a:extLst>
              </a:tr>
              <a:tr h="370840">
                <a:tc>
                  <a:txBody>
                    <a:bodyPr/>
                    <a:lstStyle/>
                    <a:p>
                      <a:pPr>
                        <a:lnSpc>
                          <a:spcPct val="100000"/>
                        </a:lnSpc>
                        <a:spcBef>
                          <a:spcPts val="650"/>
                        </a:spcBef>
                        <a:buClr>
                          <a:srgbClr val="0070C0"/>
                        </a:buClr>
                        <a:buSzPct val="100000"/>
                        <a:buFont typeface="Wingdings" panose="05000000000000000000" pitchFamily="2" charset="2"/>
                        <a:buNone/>
                      </a:pPr>
                      <a:r>
                        <a:rPr lang="en-GB" altLang="en-US" dirty="0">
                          <a:ea typeface="MS Gothic" panose="020B0609070205080204" pitchFamily="49" charset="-128"/>
                        </a:rPr>
                        <a:t>identify and learn necessary techniques</a:t>
                      </a:r>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10004"/>
                  </a:ext>
                </a:extLst>
              </a:tr>
              <a:tr h="370840">
                <a:tc>
                  <a:txBody>
                    <a:bodyPr/>
                    <a:lstStyle/>
                    <a:p>
                      <a:r>
                        <a:rPr lang="en-GB" altLang="en-US" dirty="0">
                          <a:ea typeface="MS Gothic" panose="020B0609070205080204" pitchFamily="49" charset="-128"/>
                        </a:rPr>
                        <a:t>ensure all work is related to the final goal</a:t>
                      </a:r>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0005"/>
                  </a:ext>
                </a:extLst>
              </a:tr>
              <a:tr h="370840">
                <a:tc>
                  <a:txBody>
                    <a:bodyPr/>
                    <a:lstStyle/>
                    <a:p>
                      <a:r>
                        <a:rPr lang="en-GB" altLang="en-US" dirty="0">
                          <a:ea typeface="MS Gothic" panose="020B0609070205080204" pitchFamily="49" charset="-128"/>
                        </a:rPr>
                        <a:t>keep a research logbook, and keep it up to date </a:t>
                      </a:r>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0006"/>
                  </a:ext>
                </a:extLst>
              </a:tr>
              <a:tr h="370840">
                <a:tc>
                  <a:txBody>
                    <a:bodyPr/>
                    <a:lstStyle/>
                    <a:p>
                      <a:r>
                        <a:rPr lang="en-GB" altLang="en-US" dirty="0">
                          <a:ea typeface="MS Gothic" panose="020B0609070205080204" pitchFamily="49" charset="-128"/>
                        </a:rPr>
                        <a:t>regularly review their personal timeline </a:t>
                      </a:r>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0007"/>
                  </a:ext>
                </a:extLst>
              </a:tr>
              <a:tr h="370840">
                <a:tc>
                  <a:txBody>
                    <a:bodyPr/>
                    <a:lstStyle/>
                    <a:p>
                      <a:r>
                        <a:rPr lang="en-GB" altLang="en-US" dirty="0">
                          <a:ea typeface="MS Gothic" panose="020B0609070205080204" pitchFamily="49" charset="-128"/>
                        </a:rPr>
                        <a:t>get involved in research activities </a:t>
                      </a:r>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0008"/>
                  </a:ext>
                </a:extLst>
              </a:tr>
              <a:tr h="370840">
                <a:tc>
                  <a:txBody>
                    <a:bodyPr/>
                    <a:lstStyle/>
                    <a:p>
                      <a:r>
                        <a:rPr lang="en-GB" altLang="en-US" dirty="0">
                          <a:ea typeface="MS Gothic" panose="020B0609070205080204" pitchFamily="49" charset="-128"/>
                        </a:rPr>
                        <a:t>discuss their ideas openly</a:t>
                      </a:r>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0009"/>
                  </a:ext>
                </a:extLst>
              </a:tr>
              <a:tr h="370840">
                <a:tc>
                  <a:txBody>
                    <a:bodyPr/>
                    <a:lstStyle/>
                    <a:p>
                      <a:r>
                        <a:rPr lang="en-GB" altLang="en-US" dirty="0">
                          <a:ea typeface="MS Gothic" panose="020B0609070205080204" pitchFamily="49" charset="-128"/>
                        </a:rPr>
                        <a:t>come up with new research ideas</a:t>
                      </a:r>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10010"/>
                  </a:ext>
                </a:extLst>
              </a:tr>
              <a:tr h="370840">
                <a:tc>
                  <a:txBody>
                    <a:bodyPr/>
                    <a:lstStyle/>
                    <a:p>
                      <a:r>
                        <a:rPr lang="en-GB" dirty="0"/>
                        <a:t>…</a:t>
                      </a:r>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10011"/>
                  </a:ext>
                </a:extLst>
              </a:tr>
            </a:tbl>
          </a:graphicData>
        </a:graphic>
      </p:graphicFrame>
      <p:sp>
        <p:nvSpPr>
          <p:cNvPr id="4" name="Foliennummernplatzhalter 3">
            <a:extLst>
              <a:ext uri="{FF2B5EF4-FFF2-40B4-BE49-F238E27FC236}">
                <a16:creationId xmlns:a16="http://schemas.microsoft.com/office/drawing/2014/main" id="{24307375-7E86-2A9D-267F-CA879A28294A}"/>
              </a:ext>
            </a:extLst>
          </p:cNvPr>
          <p:cNvSpPr>
            <a:spLocks noGrp="1"/>
          </p:cNvSpPr>
          <p:nvPr>
            <p:ph type="sldNum" sz="quarter" idx="12"/>
          </p:nvPr>
        </p:nvSpPr>
        <p:spPr/>
        <p:txBody>
          <a:bodyPr/>
          <a:lstStyle/>
          <a:p>
            <a:fld id="{D57F1E4F-1CFF-5643-939E-217C01CDF565}" type="slidenum">
              <a:rPr lang="en-US" smtClean="0"/>
              <a:pPr/>
              <a:t>12</a:t>
            </a:fld>
            <a:endParaRPr lang="en-US" dirty="0"/>
          </a:p>
        </p:txBody>
      </p:sp>
      <p:sp>
        <p:nvSpPr>
          <p:cNvPr id="5" name="TextBox 4">
            <a:extLst>
              <a:ext uri="{FF2B5EF4-FFF2-40B4-BE49-F238E27FC236}">
                <a16:creationId xmlns:a16="http://schemas.microsoft.com/office/drawing/2014/main" id="{4DFC100E-7F2C-ED9B-1CD8-435145B7DC01}"/>
              </a:ext>
            </a:extLst>
          </p:cNvPr>
          <p:cNvSpPr txBox="1"/>
          <p:nvPr/>
        </p:nvSpPr>
        <p:spPr>
          <a:xfrm>
            <a:off x="8851392" y="1916582"/>
            <a:ext cx="184731" cy="369332"/>
          </a:xfrm>
          <a:prstGeom prst="rect">
            <a:avLst/>
          </a:prstGeom>
          <a:noFill/>
        </p:spPr>
        <p:txBody>
          <a:bodyPr wrap="none" rtlCol="0">
            <a:spAutoFit/>
          </a:bodyPr>
          <a:lstStyle/>
          <a:p>
            <a:endParaRPr lang="de-AT" dirty="0"/>
          </a:p>
        </p:txBody>
      </p:sp>
      <p:sp>
        <p:nvSpPr>
          <p:cNvPr id="7" name="TextBox 6">
            <a:extLst>
              <a:ext uri="{FF2B5EF4-FFF2-40B4-BE49-F238E27FC236}">
                <a16:creationId xmlns:a16="http://schemas.microsoft.com/office/drawing/2014/main" id="{46C48117-6978-1851-A96D-1C58A95B0048}"/>
              </a:ext>
            </a:extLst>
          </p:cNvPr>
          <p:cNvSpPr txBox="1"/>
          <p:nvPr/>
        </p:nvSpPr>
        <p:spPr>
          <a:xfrm>
            <a:off x="7922362" y="1307954"/>
            <a:ext cx="3733714" cy="369332"/>
          </a:xfrm>
          <a:prstGeom prst="rect">
            <a:avLst/>
          </a:prstGeom>
          <a:noFill/>
        </p:spPr>
        <p:txBody>
          <a:bodyPr wrap="none" rtlCol="0">
            <a:spAutoFit/>
          </a:bodyPr>
          <a:lstStyle/>
          <a:p>
            <a:r>
              <a:rPr lang="de-AT" dirty="0"/>
              <a:t>Not </a:t>
            </a:r>
            <a:r>
              <a:rPr lang="de-AT" dirty="0" err="1"/>
              <a:t>important</a:t>
            </a:r>
            <a:r>
              <a:rPr lang="de-AT" dirty="0"/>
              <a:t> --- </a:t>
            </a:r>
            <a:r>
              <a:rPr lang="de-AT" dirty="0" err="1"/>
              <a:t>very</a:t>
            </a:r>
            <a:r>
              <a:rPr lang="de-AT" dirty="0"/>
              <a:t> </a:t>
            </a:r>
            <a:r>
              <a:rPr lang="de-AT" dirty="0" err="1"/>
              <a:t>important</a:t>
            </a:r>
            <a:endParaRPr lang="de-AT" dirty="0"/>
          </a:p>
        </p:txBody>
      </p:sp>
    </p:spTree>
    <p:extLst>
      <p:ext uri="{BB962C8B-B14F-4D97-AF65-F5344CB8AC3E}">
        <p14:creationId xmlns:p14="http://schemas.microsoft.com/office/powerpoint/2010/main" val="42406309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213811" y="468695"/>
            <a:ext cx="10305047" cy="820064"/>
          </a:xfrm>
        </p:spPr>
        <p:txBody>
          <a:bodyPr vert="horz" lIns="91440" tIns="45720" rIns="91440" bIns="45720" rtlCol="0" anchor="t">
            <a:noAutofit/>
          </a:bodyPr>
          <a:lstStyle/>
          <a:p>
            <a:r>
              <a:rPr lang="nl-NL" sz="3200" dirty="0">
                <a:latin typeface="Century Gothic (Überschriften)"/>
              </a:rPr>
              <a:t>Unconscious (mis)concepts by supervisors</a:t>
            </a:r>
            <a:endParaRPr lang="en-US" sz="3200" dirty="0">
              <a:latin typeface="Century Gothic (Überschriften)"/>
            </a:endParaRPr>
          </a:p>
        </p:txBody>
      </p:sp>
      <p:sp>
        <p:nvSpPr>
          <p:cNvPr id="6" name="Tijdelijke aanduiding voor inhoud 2"/>
          <p:cNvSpPr txBox="1">
            <a:spLocks/>
          </p:cNvSpPr>
          <p:nvPr/>
        </p:nvSpPr>
        <p:spPr>
          <a:xfrm>
            <a:off x="2342670" y="1433780"/>
            <a:ext cx="8521182" cy="35332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000" lvl="1" indent="-342900" defTabSz="457200">
              <a:spcBef>
                <a:spcPts val="1000"/>
              </a:spcBef>
              <a:buClr>
                <a:schemeClr val="accent1"/>
              </a:buClr>
              <a:buFont typeface="Wingdings 3" charset="2"/>
              <a:buChar char=""/>
            </a:pPr>
            <a:r>
              <a:rPr lang="en-US" dirty="0">
                <a:solidFill>
                  <a:schemeClr val="tx1">
                    <a:lumMod val="75000"/>
                    <a:lumOff val="25000"/>
                  </a:schemeClr>
                </a:solidFill>
              </a:rPr>
              <a:t>Sink or swim</a:t>
            </a:r>
          </a:p>
          <a:p>
            <a:pPr marL="360000" lvl="1" indent="-342900" defTabSz="457200">
              <a:spcBef>
                <a:spcPts val="1000"/>
              </a:spcBef>
              <a:buClr>
                <a:schemeClr val="accent1"/>
              </a:buClr>
              <a:buFont typeface="Wingdings 3" charset="2"/>
              <a:buChar char=""/>
            </a:pPr>
            <a:r>
              <a:rPr lang="en-US" dirty="0">
                <a:solidFill>
                  <a:schemeClr val="tx1">
                    <a:lumMod val="75000"/>
                    <a:lumOff val="25000"/>
                  </a:schemeClr>
                </a:solidFill>
                <a:latin typeface="Century Gothic (Textkörper)"/>
              </a:rPr>
              <a:t>Guess my rule</a:t>
            </a:r>
          </a:p>
          <a:p>
            <a:pPr marL="360000" lvl="1" indent="-342900" defTabSz="457200">
              <a:spcBef>
                <a:spcPts val="1000"/>
              </a:spcBef>
              <a:buClr>
                <a:schemeClr val="accent1"/>
              </a:buClr>
              <a:buFont typeface="Wingdings 3" charset="2"/>
              <a:buChar char=""/>
            </a:pPr>
            <a:r>
              <a:rPr lang="en-US" dirty="0">
                <a:solidFill>
                  <a:schemeClr val="tx1">
                    <a:lumMod val="75000"/>
                    <a:lumOff val="25000"/>
                  </a:schemeClr>
                </a:solidFill>
                <a:latin typeface="Century Gothic (Textkörper)"/>
              </a:rPr>
              <a:t>If you can’t stand the heat, don’t come into the kitchen</a:t>
            </a:r>
          </a:p>
          <a:p>
            <a:pPr marL="817200" lvl="2" indent="-342900" defTabSz="457200">
              <a:spcBef>
                <a:spcPts val="1000"/>
              </a:spcBef>
              <a:buClr>
                <a:schemeClr val="accent1"/>
              </a:buClr>
              <a:buFont typeface="Wingdings 3" charset="2"/>
              <a:buChar char=""/>
            </a:pPr>
            <a:r>
              <a:rPr lang="en-US" sz="2400" dirty="0">
                <a:solidFill>
                  <a:schemeClr val="tx1">
                    <a:lumMod val="75000"/>
                    <a:lumOff val="25000"/>
                  </a:schemeClr>
                </a:solidFill>
                <a:latin typeface="Century Gothic (Textkörper)"/>
              </a:rPr>
              <a:t>Learning by discovery</a:t>
            </a:r>
          </a:p>
          <a:p>
            <a:pPr marL="817200" lvl="2" indent="-342900" defTabSz="457200">
              <a:spcBef>
                <a:spcPts val="1000"/>
              </a:spcBef>
              <a:buClr>
                <a:schemeClr val="accent1"/>
              </a:buClr>
              <a:buFont typeface="Wingdings 3" charset="2"/>
              <a:buChar char=""/>
            </a:pPr>
            <a:r>
              <a:rPr lang="en-US" sz="2400" dirty="0">
                <a:solidFill>
                  <a:schemeClr val="tx1">
                    <a:lumMod val="75000"/>
                    <a:lumOff val="25000"/>
                  </a:schemeClr>
                </a:solidFill>
                <a:latin typeface="Century Gothic (Textkörper)"/>
              </a:rPr>
              <a:t>Tacit &amp; Explicit Knowledge</a:t>
            </a:r>
          </a:p>
          <a:p>
            <a:pPr marL="817200" lvl="2" indent="-342900" defTabSz="457200">
              <a:spcBef>
                <a:spcPts val="1000"/>
              </a:spcBef>
              <a:buClr>
                <a:schemeClr val="accent1"/>
              </a:buClr>
              <a:buFont typeface="Wingdings 3" charset="2"/>
              <a:buChar char=""/>
            </a:pPr>
            <a:r>
              <a:rPr lang="en-US" sz="2400" dirty="0">
                <a:solidFill>
                  <a:schemeClr val="tx1">
                    <a:lumMod val="75000"/>
                    <a:lumOff val="25000"/>
                  </a:schemeClr>
                </a:solidFill>
                <a:latin typeface="Century Gothic (Textkörper)"/>
              </a:rPr>
              <a:t>An assumed habitus (feeling for the rules of the game)</a:t>
            </a:r>
          </a:p>
          <a:p>
            <a:pPr marL="817200" lvl="2" indent="-342900" defTabSz="457200">
              <a:spcBef>
                <a:spcPts val="1000"/>
              </a:spcBef>
              <a:buClr>
                <a:schemeClr val="accent1"/>
              </a:buClr>
              <a:buFont typeface="Wingdings 3" charset="2"/>
              <a:buChar char=""/>
            </a:pPr>
            <a:r>
              <a:rPr lang="en-US" sz="2400" dirty="0">
                <a:solidFill>
                  <a:schemeClr val="tx1">
                    <a:lumMod val="75000"/>
                    <a:lumOff val="25000"/>
                  </a:schemeClr>
                </a:solidFill>
                <a:latin typeface="Century Gothic (Textkörper)"/>
              </a:rPr>
              <a:t>Assumed skills and knowledge</a:t>
            </a:r>
          </a:p>
          <a:p>
            <a:pPr marL="457200" lvl="1" indent="0">
              <a:buNone/>
            </a:pPr>
            <a:endParaRPr lang="en-US" dirty="0">
              <a:solidFill>
                <a:srgbClr val="A53010"/>
              </a:solidFill>
              <a:latin typeface="Century Gothic (Textkörper)"/>
            </a:endParaRPr>
          </a:p>
        </p:txBody>
      </p:sp>
      <p:sp>
        <p:nvSpPr>
          <p:cNvPr id="3" name="Foliennummernplatzhalter 2">
            <a:extLst>
              <a:ext uri="{FF2B5EF4-FFF2-40B4-BE49-F238E27FC236}">
                <a16:creationId xmlns:a16="http://schemas.microsoft.com/office/drawing/2014/main" id="{4B3BD494-B77F-F0CE-0BE4-D91C2C372031}"/>
              </a:ext>
            </a:extLst>
          </p:cNvPr>
          <p:cNvSpPr>
            <a:spLocks noGrp="1"/>
          </p:cNvSpPr>
          <p:nvPr>
            <p:ph type="sldNum" sz="quarter" idx="12"/>
          </p:nvPr>
        </p:nvSpPr>
        <p:spPr/>
        <p:txBody>
          <a:bodyPr/>
          <a:lstStyle/>
          <a:p>
            <a:fld id="{D57F1E4F-1CFF-5643-939E-217C01CDF565}" type="slidenum">
              <a:rPr lang="en-US" smtClean="0"/>
              <a:pPr/>
              <a:t>13</a:t>
            </a:fld>
            <a:endParaRPr lang="en-US" dirty="0"/>
          </a:p>
        </p:txBody>
      </p:sp>
      <p:pic>
        <p:nvPicPr>
          <p:cNvPr id="5" name="Graphic 4" descr="Right pointing backhand index outline">
            <a:extLst>
              <a:ext uri="{FF2B5EF4-FFF2-40B4-BE49-F238E27FC236}">
                <a16:creationId xmlns:a16="http://schemas.microsoft.com/office/drawing/2014/main" id="{6256A850-FA7C-A08D-6255-4E658220AF4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29570" y="5550666"/>
            <a:ext cx="914400" cy="914400"/>
          </a:xfrm>
          <a:prstGeom prst="rect">
            <a:avLst/>
          </a:prstGeom>
        </p:spPr>
      </p:pic>
      <p:sp>
        <p:nvSpPr>
          <p:cNvPr id="4" name="Textfeld 3">
            <a:extLst>
              <a:ext uri="{FF2B5EF4-FFF2-40B4-BE49-F238E27FC236}">
                <a16:creationId xmlns:a16="http://schemas.microsoft.com/office/drawing/2014/main" id="{BECEB8C9-0E98-8AED-9955-A0FCB2E37C80}"/>
              </a:ext>
            </a:extLst>
          </p:cNvPr>
          <p:cNvSpPr txBox="1"/>
          <p:nvPr/>
        </p:nvSpPr>
        <p:spPr>
          <a:xfrm>
            <a:off x="2948026" y="5623146"/>
            <a:ext cx="8071602" cy="769441"/>
          </a:xfrm>
          <a:prstGeom prst="rect">
            <a:avLst/>
          </a:prstGeom>
          <a:noFill/>
          <a:ln w="28575">
            <a:solidFill>
              <a:srgbClr val="A53010"/>
            </a:solidFill>
          </a:ln>
        </p:spPr>
        <p:txBody>
          <a:bodyPr wrap="square" rtlCol="0">
            <a:spAutoFit/>
          </a:bodyPr>
          <a:lstStyle/>
          <a:p>
            <a:r>
              <a:rPr lang="en-US" sz="2200" b="1" dirty="0">
                <a:solidFill>
                  <a:schemeClr val="tx1">
                    <a:lumMod val="85000"/>
                    <a:lumOff val="15000"/>
                  </a:schemeClr>
                </a:solidFill>
                <a:latin typeface="Century Gothic (Textkörper)"/>
              </a:rPr>
              <a:t>You are still young, but keep in mind: The gap with our PhD candidates will grow year by year...</a:t>
            </a:r>
            <a:endParaRPr lang="de-DE" dirty="0"/>
          </a:p>
        </p:txBody>
      </p:sp>
    </p:spTree>
    <p:extLst>
      <p:ext uri="{BB962C8B-B14F-4D97-AF65-F5344CB8AC3E}">
        <p14:creationId xmlns:p14="http://schemas.microsoft.com/office/powerpoint/2010/main" val="23323998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848925" y="765110"/>
            <a:ext cx="10045571" cy="527472"/>
          </a:xfrm>
        </p:spPr>
        <p:txBody>
          <a:bodyPr vert="horz" lIns="91440" tIns="45720" rIns="91440" bIns="45720" rtlCol="0" anchor="t">
            <a:noAutofit/>
          </a:bodyPr>
          <a:lstStyle/>
          <a:p>
            <a:r>
              <a:rPr lang="en-US" sz="2800" dirty="0">
                <a:latin typeface="Century Gothic (Überschriften)"/>
              </a:rPr>
              <a:t>Who appreciates what?  Communication Breakdowns</a:t>
            </a:r>
          </a:p>
        </p:txBody>
      </p:sp>
      <p:sp>
        <p:nvSpPr>
          <p:cNvPr id="4" name="Rectangle 3"/>
          <p:cNvSpPr txBox="1">
            <a:spLocks noChangeArrowheads="1"/>
          </p:cNvSpPr>
          <p:nvPr/>
        </p:nvSpPr>
        <p:spPr>
          <a:xfrm>
            <a:off x="1897223" y="1855608"/>
            <a:ext cx="10176589" cy="4876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000" lvl="1" indent="-342900" defTabSz="457200">
              <a:spcBef>
                <a:spcPts val="1000"/>
              </a:spcBef>
              <a:buClr>
                <a:schemeClr val="accent1"/>
              </a:buClr>
              <a:buFont typeface="Wingdings 3" charset="2"/>
              <a:buChar char=""/>
            </a:pPr>
            <a:r>
              <a:rPr lang="en-US" dirty="0">
                <a:solidFill>
                  <a:schemeClr val="tx1">
                    <a:lumMod val="75000"/>
                    <a:lumOff val="25000"/>
                  </a:schemeClr>
                </a:solidFill>
              </a:rPr>
              <a:t>PhD candidates rank higher than supervisors in terms of expectations:</a:t>
            </a:r>
          </a:p>
          <a:p>
            <a:pPr marL="817200" lvl="2" indent="-342900" defTabSz="457200">
              <a:spcBef>
                <a:spcPts val="1000"/>
              </a:spcBef>
              <a:buClr>
                <a:schemeClr val="accent1"/>
              </a:buClr>
              <a:buFont typeface="Wingdings 3" charset="2"/>
              <a:buChar char=""/>
            </a:pPr>
            <a:r>
              <a:rPr lang="en-US" sz="2400" b="1" dirty="0">
                <a:solidFill>
                  <a:schemeClr val="tx1">
                    <a:lumMod val="75000"/>
                    <a:lumOff val="25000"/>
                  </a:schemeClr>
                </a:solidFill>
              </a:rPr>
              <a:t>Expertise regarding candidate’s topic</a:t>
            </a:r>
          </a:p>
          <a:p>
            <a:pPr marL="817200" lvl="2" indent="-342900" defTabSz="457200">
              <a:spcBef>
                <a:spcPts val="1000"/>
              </a:spcBef>
              <a:buClr>
                <a:schemeClr val="accent1"/>
              </a:buClr>
              <a:buFont typeface="Wingdings 3" charset="2"/>
              <a:buChar char=""/>
            </a:pPr>
            <a:r>
              <a:rPr lang="en-US" sz="2400" b="1" dirty="0">
                <a:solidFill>
                  <a:schemeClr val="tx1">
                    <a:lumMod val="75000"/>
                    <a:lumOff val="25000"/>
                  </a:schemeClr>
                </a:solidFill>
              </a:rPr>
              <a:t>Availability on moment candidate needs supervisor</a:t>
            </a:r>
          </a:p>
          <a:p>
            <a:pPr marL="817200" lvl="2" indent="-342900" defTabSz="457200">
              <a:spcBef>
                <a:spcPts val="1000"/>
              </a:spcBef>
              <a:buClr>
                <a:schemeClr val="accent1"/>
              </a:buClr>
              <a:buFont typeface="Wingdings 3" charset="2"/>
              <a:buChar char=""/>
            </a:pPr>
            <a:r>
              <a:rPr lang="en-US" sz="2400" b="1" dirty="0">
                <a:solidFill>
                  <a:schemeClr val="tx1">
                    <a:lumMod val="75000"/>
                    <a:lumOff val="25000"/>
                  </a:schemeClr>
                </a:solidFill>
              </a:rPr>
              <a:t>“Soft side” of supervision: showing understanding, reacting thoughtful on needs, setting someone at ease</a:t>
            </a:r>
          </a:p>
          <a:p>
            <a:pPr marL="817200" lvl="2" indent="-342900" defTabSz="457200">
              <a:spcBef>
                <a:spcPts val="1000"/>
              </a:spcBef>
              <a:buClr>
                <a:schemeClr val="accent1"/>
              </a:buClr>
              <a:buFont typeface="Wingdings 3" charset="2"/>
              <a:buChar char=""/>
            </a:pPr>
            <a:r>
              <a:rPr lang="en-US" sz="2400" b="1" dirty="0">
                <a:solidFill>
                  <a:schemeClr val="tx1">
                    <a:lumMod val="75000"/>
                    <a:lumOff val="25000"/>
                  </a:schemeClr>
                </a:solidFill>
              </a:rPr>
              <a:t>Co-publishing</a:t>
            </a:r>
          </a:p>
          <a:p>
            <a:pPr marL="817200" lvl="2" indent="-342900" defTabSz="457200">
              <a:spcBef>
                <a:spcPts val="1000"/>
              </a:spcBef>
              <a:buClr>
                <a:schemeClr val="accent1"/>
              </a:buClr>
              <a:buFont typeface="Wingdings 3" charset="2"/>
              <a:buChar char=""/>
            </a:pPr>
            <a:r>
              <a:rPr lang="en-US" sz="2400" b="1" dirty="0">
                <a:solidFill>
                  <a:schemeClr val="tx1">
                    <a:lumMod val="75000"/>
                    <a:lumOff val="25000"/>
                  </a:schemeClr>
                </a:solidFill>
              </a:rPr>
              <a:t>Giving space for one's own direction</a:t>
            </a:r>
          </a:p>
          <a:p>
            <a:pPr marL="360000" lvl="1" indent="-342900" defTabSz="457200">
              <a:spcBef>
                <a:spcPts val="1000"/>
              </a:spcBef>
              <a:buClr>
                <a:schemeClr val="accent1"/>
              </a:buClr>
              <a:buFont typeface="Wingdings 3" charset="2"/>
              <a:buChar char=""/>
            </a:pPr>
            <a:endParaRPr lang="en-US" dirty="0">
              <a:solidFill>
                <a:schemeClr val="tx1">
                  <a:lumMod val="75000"/>
                  <a:lumOff val="25000"/>
                </a:schemeClr>
              </a:solidFill>
            </a:endParaRPr>
          </a:p>
          <a:p>
            <a:pPr marL="360000" lvl="1" indent="-342900" defTabSz="457200">
              <a:spcBef>
                <a:spcPts val="1000"/>
              </a:spcBef>
              <a:buClr>
                <a:schemeClr val="accent1"/>
              </a:buClr>
              <a:buFont typeface="Wingdings 3" charset="2"/>
              <a:buChar char=""/>
            </a:pPr>
            <a:r>
              <a:rPr lang="en-US" dirty="0">
                <a:solidFill>
                  <a:schemeClr val="tx1">
                    <a:lumMod val="75000"/>
                    <a:lumOff val="25000"/>
                  </a:schemeClr>
                </a:solidFill>
              </a:rPr>
              <a:t>Supervisors rank higher than PhD candidates</a:t>
            </a:r>
          </a:p>
          <a:p>
            <a:pPr marL="817200" lvl="2" indent="-342900" defTabSz="457200">
              <a:spcBef>
                <a:spcPts val="1000"/>
              </a:spcBef>
              <a:buClr>
                <a:schemeClr val="accent1"/>
              </a:buClr>
              <a:buFont typeface="Wingdings 3" charset="2"/>
              <a:buChar char=""/>
            </a:pPr>
            <a:r>
              <a:rPr lang="en-US" sz="2400" b="1" dirty="0">
                <a:solidFill>
                  <a:schemeClr val="tx1">
                    <a:lumMod val="75000"/>
                    <a:lumOff val="25000"/>
                  </a:schemeClr>
                </a:solidFill>
              </a:rPr>
              <a:t>Monitoring of progress in view of contractual deadlines</a:t>
            </a:r>
          </a:p>
        </p:txBody>
      </p:sp>
      <p:sp>
        <p:nvSpPr>
          <p:cNvPr id="3" name="Foliennummernplatzhalter 2">
            <a:extLst>
              <a:ext uri="{FF2B5EF4-FFF2-40B4-BE49-F238E27FC236}">
                <a16:creationId xmlns:a16="http://schemas.microsoft.com/office/drawing/2014/main" id="{96B7F9EF-8DEA-6B38-2EC4-37742659AB01}"/>
              </a:ext>
            </a:extLst>
          </p:cNvPr>
          <p:cNvSpPr>
            <a:spLocks noGrp="1"/>
          </p:cNvSpPr>
          <p:nvPr>
            <p:ph type="sldNum" sz="quarter" idx="12"/>
          </p:nvPr>
        </p:nvSpPr>
        <p:spPr/>
        <p:txBody>
          <a:bodyPr/>
          <a:lstStyle/>
          <a:p>
            <a:fld id="{D57F1E4F-1CFF-5643-939E-217C01CDF565}" type="slidenum">
              <a:rPr lang="en-US" smtClean="0"/>
              <a:pPr/>
              <a:t>14</a:t>
            </a:fld>
            <a:endParaRPr lang="en-US" dirty="0"/>
          </a:p>
        </p:txBody>
      </p:sp>
    </p:spTree>
    <p:extLst>
      <p:ext uri="{BB962C8B-B14F-4D97-AF65-F5344CB8AC3E}">
        <p14:creationId xmlns:p14="http://schemas.microsoft.com/office/powerpoint/2010/main" val="42334794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731939" y="620174"/>
            <a:ext cx="10022096" cy="820064"/>
          </a:xfrm>
        </p:spPr>
        <p:txBody>
          <a:bodyPr vert="horz" lIns="91440" tIns="45720" rIns="91440" bIns="45720" rtlCol="0" anchor="t">
            <a:noAutofit/>
          </a:bodyPr>
          <a:lstStyle/>
          <a:p>
            <a:r>
              <a:rPr lang="en-US" sz="3000" dirty="0">
                <a:latin typeface="Century Gothic (Überschriften)"/>
              </a:rPr>
              <a:t>How can we promote transparency of expectations?</a:t>
            </a:r>
          </a:p>
        </p:txBody>
      </p:sp>
      <p:sp>
        <p:nvSpPr>
          <p:cNvPr id="4" name="Rectangle 3"/>
          <p:cNvSpPr txBox="1">
            <a:spLocks noChangeArrowheads="1"/>
          </p:cNvSpPr>
          <p:nvPr/>
        </p:nvSpPr>
        <p:spPr>
          <a:xfrm>
            <a:off x="1829593" y="1646857"/>
            <a:ext cx="9207600" cy="4876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342900" defTabSz="457200">
              <a:buClr>
                <a:schemeClr val="accent1"/>
              </a:buClr>
              <a:buFont typeface="Wingdings 3" charset="2"/>
              <a:buChar char=""/>
            </a:pPr>
            <a:r>
              <a:rPr lang="en-US" sz="2400" b="1" dirty="0">
                <a:solidFill>
                  <a:schemeClr val="tx1">
                    <a:lumMod val="75000"/>
                    <a:lumOff val="25000"/>
                  </a:schemeClr>
                </a:solidFill>
              </a:rPr>
              <a:t>At the level of the institute</a:t>
            </a:r>
            <a:r>
              <a:rPr lang="en-US" sz="2400" dirty="0">
                <a:solidFill>
                  <a:schemeClr val="tx1">
                    <a:lumMod val="75000"/>
                    <a:lumOff val="25000"/>
                  </a:schemeClr>
                </a:solidFill>
              </a:rPr>
              <a:t>: </a:t>
            </a:r>
          </a:p>
          <a:p>
            <a:pPr lvl="1" indent="-342900" defTabSz="457200">
              <a:buClr>
                <a:schemeClr val="accent1"/>
              </a:buClr>
              <a:buFont typeface="Wingdings 3" charset="2"/>
              <a:buChar char=""/>
            </a:pPr>
            <a:r>
              <a:rPr lang="en-US" dirty="0">
                <a:solidFill>
                  <a:schemeClr val="tx1">
                    <a:lumMod val="75000"/>
                    <a:lumOff val="25000"/>
                  </a:schemeClr>
                </a:solidFill>
              </a:rPr>
              <a:t>What should be acquired and done at the end of each stage of the doctoral trajectory? </a:t>
            </a:r>
          </a:p>
          <a:p>
            <a:pPr indent="-342900" defTabSz="457200">
              <a:buClr>
                <a:schemeClr val="accent1"/>
              </a:buClr>
              <a:buFont typeface="Wingdings 3" charset="2"/>
              <a:buChar char=""/>
            </a:pPr>
            <a:r>
              <a:rPr lang="en-US" sz="2400" b="1" dirty="0">
                <a:solidFill>
                  <a:schemeClr val="tx1">
                    <a:lumMod val="75000"/>
                    <a:lumOff val="25000"/>
                  </a:schemeClr>
                </a:solidFill>
              </a:rPr>
              <a:t>At the level of the individual candidate:</a:t>
            </a:r>
          </a:p>
          <a:p>
            <a:pPr lvl="1" indent="-342900" defTabSz="457200">
              <a:buClr>
                <a:schemeClr val="accent1"/>
              </a:buClr>
              <a:buFont typeface="Wingdings 3" charset="2"/>
              <a:buChar char=""/>
            </a:pPr>
            <a:r>
              <a:rPr lang="en-US" dirty="0">
                <a:solidFill>
                  <a:schemeClr val="tx1">
                    <a:lumMod val="75000"/>
                    <a:lumOff val="25000"/>
                  </a:schemeClr>
                </a:solidFill>
              </a:rPr>
              <a:t>Translation of institutional expectations into tailor-made agreements between supervisor and candidate</a:t>
            </a:r>
          </a:p>
          <a:p>
            <a:pPr indent="-342900" defTabSz="457200">
              <a:buClr>
                <a:schemeClr val="accent1"/>
              </a:buClr>
              <a:buFont typeface="Wingdings 3" charset="2"/>
              <a:buChar char=""/>
            </a:pPr>
            <a:r>
              <a:rPr lang="en-US" sz="2400" b="1" dirty="0">
                <a:solidFill>
                  <a:schemeClr val="tx1">
                    <a:lumMod val="75000"/>
                    <a:lumOff val="25000"/>
                  </a:schemeClr>
                </a:solidFill>
              </a:rPr>
              <a:t>In the heart of the relationship:</a:t>
            </a:r>
          </a:p>
          <a:p>
            <a:pPr lvl="1" indent="-342900" defTabSz="457200">
              <a:buClr>
                <a:schemeClr val="accent1"/>
              </a:buClr>
              <a:buFont typeface="Wingdings 3" charset="2"/>
              <a:buChar char=""/>
            </a:pPr>
            <a:r>
              <a:rPr lang="en-US" dirty="0">
                <a:solidFill>
                  <a:schemeClr val="tx1">
                    <a:lumMod val="75000"/>
                    <a:lumOff val="25000"/>
                  </a:schemeClr>
                </a:solidFill>
              </a:rPr>
              <a:t>What do candidate and supervisor expect from each other in terms of (very often) tacit expectations?</a:t>
            </a:r>
          </a:p>
        </p:txBody>
      </p:sp>
      <p:sp>
        <p:nvSpPr>
          <p:cNvPr id="6" name="Foliennummernplatzhalter 5">
            <a:extLst>
              <a:ext uri="{FF2B5EF4-FFF2-40B4-BE49-F238E27FC236}">
                <a16:creationId xmlns:a16="http://schemas.microsoft.com/office/drawing/2014/main" id="{8AF8C6AE-104A-E40B-6773-5E2A8FA197FD}"/>
              </a:ext>
            </a:extLst>
          </p:cNvPr>
          <p:cNvSpPr>
            <a:spLocks noGrp="1"/>
          </p:cNvSpPr>
          <p:nvPr>
            <p:ph type="sldNum" sz="quarter" idx="12"/>
          </p:nvPr>
        </p:nvSpPr>
        <p:spPr/>
        <p:txBody>
          <a:bodyPr/>
          <a:lstStyle/>
          <a:p>
            <a:fld id="{D57F1E4F-1CFF-5643-939E-217C01CDF565}" type="slidenum">
              <a:rPr lang="en-US" smtClean="0"/>
              <a:pPr/>
              <a:t>15</a:t>
            </a:fld>
            <a:endParaRPr lang="en-US" dirty="0"/>
          </a:p>
        </p:txBody>
      </p:sp>
    </p:spTree>
    <p:extLst>
      <p:ext uri="{BB962C8B-B14F-4D97-AF65-F5344CB8AC3E}">
        <p14:creationId xmlns:p14="http://schemas.microsoft.com/office/powerpoint/2010/main" val="30061367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47EB3BDD-4C25-62D2-BE09-7BF14BE9BA31}"/>
              </a:ext>
            </a:extLst>
          </p:cNvPr>
          <p:cNvSpPr>
            <a:spLocks noGrp="1"/>
          </p:cNvSpPr>
          <p:nvPr>
            <p:ph type="title"/>
          </p:nvPr>
        </p:nvSpPr>
        <p:spPr>
          <a:xfrm>
            <a:off x="2532766" y="860420"/>
            <a:ext cx="8911687" cy="1280890"/>
          </a:xfrm>
        </p:spPr>
        <p:txBody>
          <a:bodyPr>
            <a:normAutofit/>
          </a:bodyPr>
          <a:lstStyle/>
          <a:p>
            <a:pPr algn="l"/>
            <a:r>
              <a:rPr lang="en-GB" altLang="en-US" sz="3400" dirty="0">
                <a:cs typeface="Tahoma" panose="020B0604030504040204" pitchFamily="34" charset="0"/>
              </a:rPr>
              <a:t>What is a Supervision Contract?</a:t>
            </a:r>
            <a:endParaRPr lang="en-US" altLang="en-US" sz="3400" dirty="0">
              <a:cs typeface="Tahoma" panose="020B0604030504040204" pitchFamily="34" charset="0"/>
            </a:endParaRPr>
          </a:p>
        </p:txBody>
      </p:sp>
      <p:sp>
        <p:nvSpPr>
          <p:cNvPr id="2" name="Textfeld 1">
            <a:extLst>
              <a:ext uri="{FF2B5EF4-FFF2-40B4-BE49-F238E27FC236}">
                <a16:creationId xmlns:a16="http://schemas.microsoft.com/office/drawing/2014/main" id="{7F7FD5DA-834F-AE0A-5E98-01D16FDF85D8}"/>
              </a:ext>
            </a:extLst>
          </p:cNvPr>
          <p:cNvSpPr txBox="1"/>
          <p:nvPr/>
        </p:nvSpPr>
        <p:spPr>
          <a:xfrm>
            <a:off x="2607378" y="2043363"/>
            <a:ext cx="9204038" cy="3071610"/>
          </a:xfrm>
          <a:prstGeom prst="rect">
            <a:avLst/>
          </a:prstGeom>
          <a:noFill/>
        </p:spPr>
        <p:txBody>
          <a:bodyPr wrap="square" rtlCol="0">
            <a:spAutoFit/>
          </a:bodyPr>
          <a:lstStyle/>
          <a:p>
            <a:pPr marL="342900" indent="-342900">
              <a:lnSpc>
                <a:spcPct val="90000"/>
              </a:lnSpc>
              <a:spcAft>
                <a:spcPts val="1200"/>
              </a:spcAft>
              <a:buClr>
                <a:schemeClr val="accent1"/>
              </a:buClr>
              <a:buFont typeface="Wingdings 3" charset="2"/>
              <a:buChar char=""/>
            </a:pPr>
            <a:r>
              <a:rPr lang="en-GB" altLang="en-US" sz="2400" dirty="0">
                <a:solidFill>
                  <a:schemeClr val="tx1">
                    <a:lumMod val="75000"/>
                    <a:lumOff val="25000"/>
                  </a:schemeClr>
                </a:solidFill>
              </a:rPr>
              <a:t>A legally binding </a:t>
            </a:r>
            <a:r>
              <a:rPr lang="en-GB" altLang="en-US" sz="2400" u="sng" dirty="0">
                <a:solidFill>
                  <a:schemeClr val="tx1">
                    <a:lumMod val="75000"/>
                    <a:lumOff val="25000"/>
                  </a:schemeClr>
                </a:solidFill>
              </a:rPr>
              <a:t>mutual agreement </a:t>
            </a:r>
            <a:r>
              <a:rPr lang="en-GB" altLang="en-US" sz="2400" dirty="0">
                <a:solidFill>
                  <a:schemeClr val="tx1">
                    <a:lumMod val="75000"/>
                    <a:lumOff val="25000"/>
                  </a:schemeClr>
                </a:solidFill>
              </a:rPr>
              <a:t>between the supervisor and the student </a:t>
            </a:r>
          </a:p>
          <a:p>
            <a:pPr marL="342900" indent="-342900">
              <a:lnSpc>
                <a:spcPct val="90000"/>
              </a:lnSpc>
              <a:spcAft>
                <a:spcPts val="1200"/>
              </a:spcAft>
              <a:buClr>
                <a:schemeClr val="accent1"/>
              </a:buClr>
              <a:buFont typeface="Wingdings 3" charset="2"/>
              <a:buChar char=""/>
            </a:pPr>
            <a:r>
              <a:rPr lang="en-GB" altLang="en-US" sz="2400" dirty="0">
                <a:solidFill>
                  <a:schemeClr val="tx1">
                    <a:lumMod val="75000"/>
                    <a:lumOff val="25000"/>
                  </a:schemeClr>
                </a:solidFill>
              </a:rPr>
              <a:t>A promise for a promise</a:t>
            </a:r>
          </a:p>
          <a:p>
            <a:pPr marL="342900" indent="-342900">
              <a:lnSpc>
                <a:spcPct val="90000"/>
              </a:lnSpc>
              <a:spcAft>
                <a:spcPts val="1200"/>
              </a:spcAft>
              <a:buClr>
                <a:schemeClr val="accent1"/>
              </a:buClr>
              <a:buFont typeface="Wingdings 3" charset="2"/>
              <a:buChar char=""/>
            </a:pPr>
            <a:r>
              <a:rPr lang="en-GB" altLang="en-US" sz="2400" dirty="0">
                <a:solidFill>
                  <a:schemeClr val="tx1">
                    <a:lumMod val="75000"/>
                    <a:lumOff val="25000"/>
                  </a:schemeClr>
                </a:solidFill>
              </a:rPr>
              <a:t>It governs the rights, duties and relationships of the supervisor and student to the agreement</a:t>
            </a:r>
          </a:p>
          <a:p>
            <a:pPr marL="342900" indent="-342900">
              <a:lnSpc>
                <a:spcPct val="90000"/>
              </a:lnSpc>
              <a:spcAft>
                <a:spcPts val="1200"/>
              </a:spcAft>
              <a:buClr>
                <a:schemeClr val="accent1"/>
              </a:buClr>
              <a:buFont typeface="Wingdings 3" charset="2"/>
              <a:buChar char=""/>
            </a:pPr>
            <a:r>
              <a:rPr lang="en-GB" altLang="en-US" sz="2400" dirty="0">
                <a:solidFill>
                  <a:schemeClr val="tx1">
                    <a:lumMod val="75000"/>
                    <a:lumOff val="25000"/>
                  </a:schemeClr>
                </a:solidFill>
              </a:rPr>
              <a:t>An alliance on how the relationship will work</a:t>
            </a:r>
          </a:p>
          <a:p>
            <a:pPr marL="285750" indent="-285750">
              <a:buFont typeface="Arial" panose="020B0604020202020204" pitchFamily="34" charset="0"/>
              <a:buChar char="•"/>
            </a:pPr>
            <a:endParaRPr lang="de-AT" sz="2400" dirty="0">
              <a:latin typeface="Century Gothic (Textkörper)"/>
            </a:endParaRPr>
          </a:p>
        </p:txBody>
      </p:sp>
      <p:sp>
        <p:nvSpPr>
          <p:cNvPr id="3" name="Foliennummernplatzhalter 2">
            <a:extLst>
              <a:ext uri="{FF2B5EF4-FFF2-40B4-BE49-F238E27FC236}">
                <a16:creationId xmlns:a16="http://schemas.microsoft.com/office/drawing/2014/main" id="{E8FDEBE9-D005-E8DA-836F-EB778ED602DB}"/>
              </a:ext>
            </a:extLst>
          </p:cNvPr>
          <p:cNvSpPr>
            <a:spLocks noGrp="1"/>
          </p:cNvSpPr>
          <p:nvPr>
            <p:ph type="sldNum" sz="quarter" idx="12"/>
          </p:nvPr>
        </p:nvSpPr>
        <p:spPr/>
        <p:txBody>
          <a:bodyPr/>
          <a:lstStyle/>
          <a:p>
            <a:fld id="{D57F1E4F-1CFF-5643-939E-217C01CDF565}" type="slidenum">
              <a:rPr lang="en-US" smtClean="0"/>
              <a:pPr/>
              <a:t>16</a:t>
            </a:fld>
            <a:endParaRPr lang="en-US" dirty="0"/>
          </a:p>
        </p:txBody>
      </p:sp>
      <p:sp>
        <p:nvSpPr>
          <p:cNvPr id="5" name="Textfeld 4">
            <a:extLst>
              <a:ext uri="{FF2B5EF4-FFF2-40B4-BE49-F238E27FC236}">
                <a16:creationId xmlns:a16="http://schemas.microsoft.com/office/drawing/2014/main" id="{8D7E2AC7-A413-5977-4610-D2FC9E6BE09A}"/>
              </a:ext>
            </a:extLst>
          </p:cNvPr>
          <p:cNvSpPr txBox="1"/>
          <p:nvPr/>
        </p:nvSpPr>
        <p:spPr>
          <a:xfrm>
            <a:off x="1180384" y="5360487"/>
            <a:ext cx="1426994" cy="400110"/>
          </a:xfrm>
          <a:prstGeom prst="rect">
            <a:avLst/>
          </a:prstGeom>
          <a:noFill/>
        </p:spPr>
        <p:txBody>
          <a:bodyPr wrap="none" rtlCol="0">
            <a:spAutoFit/>
          </a:bodyPr>
          <a:lstStyle/>
          <a:p>
            <a:r>
              <a:rPr lang="de-AT" sz="2000" b="1" dirty="0">
                <a:solidFill>
                  <a:srgbClr val="A53010"/>
                </a:solidFill>
              </a:rPr>
              <a:t>Hand-out:</a:t>
            </a:r>
          </a:p>
        </p:txBody>
      </p:sp>
      <p:sp>
        <p:nvSpPr>
          <p:cNvPr id="6" name="Titel 1">
            <a:extLst>
              <a:ext uri="{FF2B5EF4-FFF2-40B4-BE49-F238E27FC236}">
                <a16:creationId xmlns:a16="http://schemas.microsoft.com/office/drawing/2014/main" id="{064C5D0D-78BA-A421-4422-87BCA1FBC581}"/>
              </a:ext>
            </a:extLst>
          </p:cNvPr>
          <p:cNvSpPr txBox="1">
            <a:spLocks/>
          </p:cNvSpPr>
          <p:nvPr/>
        </p:nvSpPr>
        <p:spPr>
          <a:xfrm>
            <a:off x="2706090" y="5360487"/>
            <a:ext cx="8532813" cy="820064"/>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dirty="0">
                <a:latin typeface="+mn-lt"/>
                <a:ea typeface="+mn-ea"/>
                <a:cs typeface="+mn-cs"/>
              </a:rPr>
              <a:t>CARTA supervision contract as good practice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2">
            <a:extLst>
              <a:ext uri="{FF2B5EF4-FFF2-40B4-BE49-F238E27FC236}">
                <a16:creationId xmlns:a16="http://schemas.microsoft.com/office/drawing/2014/main" id="{FAFF4306-77FD-B060-97FD-2DEB5C874F4E}"/>
              </a:ext>
            </a:extLst>
          </p:cNvPr>
          <p:cNvSpPr>
            <a:spLocks noGrp="1"/>
          </p:cNvSpPr>
          <p:nvPr>
            <p:ph sz="half" idx="1"/>
          </p:nvPr>
        </p:nvSpPr>
        <p:spPr>
          <a:xfrm>
            <a:off x="4208462" y="3211262"/>
            <a:ext cx="6944729" cy="1582738"/>
          </a:xfrm>
          <a:solidFill>
            <a:srgbClr val="FFF1C9"/>
          </a:solidFill>
          <a:ln w="12700">
            <a:solidFill>
              <a:schemeClr val="tx1"/>
            </a:solidFill>
          </a:ln>
        </p:spPr>
        <p:txBody>
          <a:bodyPr>
            <a:normAutofit/>
          </a:bodyPr>
          <a:lstStyle/>
          <a:p>
            <a:pPr marL="0" indent="0">
              <a:spcAft>
                <a:spcPts val="1200"/>
              </a:spcAft>
              <a:buNone/>
            </a:pPr>
            <a:r>
              <a:rPr lang="en-GB" altLang="en-US" sz="3200" dirty="0">
                <a:latin typeface="Century Gothic (Textkörper)"/>
                <a:cs typeface="Calibri" panose="020F0502020204030204" pitchFamily="34" charset="0"/>
              </a:rPr>
              <a:t>Should we embrace supervision contracts at our institutions?</a:t>
            </a:r>
            <a:br>
              <a:rPr lang="en-GB" altLang="en-US" sz="3200" dirty="0">
                <a:latin typeface="Century Gothic (Textkörper)"/>
                <a:cs typeface="Calibri" panose="020F0502020204030204" pitchFamily="34" charset="0"/>
              </a:rPr>
            </a:br>
            <a:r>
              <a:rPr lang="en-GB" altLang="en-US" sz="3000" dirty="0">
                <a:latin typeface="Century Gothic (Textkörper)"/>
                <a:cs typeface="Calibri" panose="020F0502020204030204" pitchFamily="34" charset="0"/>
              </a:rPr>
              <a:t>Give reasons for your views</a:t>
            </a:r>
            <a:endParaRPr lang="en-US" altLang="en-US" sz="3200" dirty="0">
              <a:latin typeface="Century Gothic (Textkörper)"/>
              <a:cs typeface="Calibri" panose="020F0502020204030204" pitchFamily="34" charset="0"/>
            </a:endParaRPr>
          </a:p>
        </p:txBody>
      </p:sp>
      <p:pic>
        <p:nvPicPr>
          <p:cNvPr id="3" name="Picture 2">
            <a:extLst>
              <a:ext uri="{FF2B5EF4-FFF2-40B4-BE49-F238E27FC236}">
                <a16:creationId xmlns:a16="http://schemas.microsoft.com/office/drawing/2014/main" id="{0EBD6FCB-B619-21AB-B5B6-022EEA7CF93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31950" y="2347914"/>
            <a:ext cx="2190750" cy="2809875"/>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817B328-78AF-294A-12AE-9F7011F12AE5}"/>
              </a:ext>
            </a:extLst>
          </p:cNvPr>
          <p:cNvSpPr txBox="1">
            <a:spLocks noChangeArrowheads="1"/>
          </p:cNvSpPr>
          <p:nvPr/>
        </p:nvSpPr>
        <p:spPr bwMode="auto">
          <a:xfrm>
            <a:off x="4160476" y="5193209"/>
            <a:ext cx="6992715" cy="1077218"/>
          </a:xfrm>
          <a:prstGeom prst="rect">
            <a:avLst/>
          </a:prstGeom>
          <a:solidFill>
            <a:srgbClr val="FFF1C9"/>
          </a:solidFill>
          <a:ln w="12700">
            <a:solidFill>
              <a:srgbClr val="000000"/>
            </a:solidFill>
            <a:miter lim="800000"/>
            <a:headEnd/>
            <a:tailEnd/>
          </a:ln>
        </p:spPr>
        <p:txBody>
          <a:bodyPr wrap="squar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ea typeface="MS PGothic" panose="020B0600070205080204" pitchFamily="34" charset="-128"/>
              </a:defRPr>
            </a:lvl9pPr>
          </a:lstStyle>
          <a:p>
            <a:pPr>
              <a:spcAft>
                <a:spcPts val="1200"/>
              </a:spcAft>
              <a:buNone/>
            </a:pPr>
            <a:r>
              <a:rPr lang="en-GB" altLang="en-US" dirty="0">
                <a:solidFill>
                  <a:schemeClr val="tx1">
                    <a:lumMod val="75000"/>
                    <a:lumOff val="25000"/>
                  </a:schemeClr>
                </a:solidFill>
                <a:latin typeface="Century Gothic (Textkörper)"/>
                <a:cs typeface="Calibri" panose="020F0502020204030204" pitchFamily="34" charset="0"/>
              </a:rPr>
              <a:t>Should a supervision contract be formal or informal? Pros and cons?</a:t>
            </a:r>
          </a:p>
        </p:txBody>
      </p:sp>
      <p:sp>
        <p:nvSpPr>
          <p:cNvPr id="5" name="TextBox 4">
            <a:extLst>
              <a:ext uri="{FF2B5EF4-FFF2-40B4-BE49-F238E27FC236}">
                <a16:creationId xmlns:a16="http://schemas.microsoft.com/office/drawing/2014/main" id="{F7647357-8A4F-2157-BEFC-CC7241946C90}"/>
              </a:ext>
            </a:extLst>
          </p:cNvPr>
          <p:cNvSpPr txBox="1">
            <a:spLocks noChangeArrowheads="1"/>
          </p:cNvSpPr>
          <p:nvPr/>
        </p:nvSpPr>
        <p:spPr bwMode="auto">
          <a:xfrm>
            <a:off x="4208463" y="1341438"/>
            <a:ext cx="6944728" cy="1568450"/>
          </a:xfrm>
          <a:prstGeom prst="rect">
            <a:avLst/>
          </a:prstGeom>
          <a:solidFill>
            <a:srgbClr val="FFF1C9"/>
          </a:solidFill>
          <a:ln w="12700">
            <a:solidFill>
              <a:srgbClr val="000000"/>
            </a:solidFill>
            <a:miter lim="800000"/>
            <a:headEnd/>
            <a:tailEnd/>
          </a:ln>
        </p:spPr>
        <p:txBody>
          <a:bodyPr wrap="squar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ea typeface="MS PGothic" panose="020B0600070205080204" pitchFamily="34" charset="-128"/>
              </a:defRPr>
            </a:lvl9pPr>
          </a:lstStyle>
          <a:p>
            <a:pPr>
              <a:spcBef>
                <a:spcPct val="0"/>
              </a:spcBef>
              <a:buFontTx/>
              <a:buNone/>
            </a:pPr>
            <a:r>
              <a:rPr lang="en-GB" altLang="en-US" dirty="0">
                <a:solidFill>
                  <a:schemeClr val="tx1">
                    <a:lumMod val="75000"/>
                    <a:lumOff val="25000"/>
                  </a:schemeClr>
                </a:solidFill>
                <a:latin typeface="Century Gothic (Textkörper)"/>
                <a:cs typeface="Calibri" panose="020F0502020204030204" pitchFamily="34" charset="0"/>
              </a:rPr>
              <a:t>What </a:t>
            </a:r>
            <a:r>
              <a:rPr lang="en-GB" altLang="en-US" b="1" dirty="0">
                <a:solidFill>
                  <a:schemeClr val="tx1">
                    <a:lumMod val="75000"/>
                    <a:lumOff val="25000"/>
                  </a:schemeClr>
                </a:solidFill>
                <a:latin typeface="Century Gothic (Textkörper)"/>
                <a:cs typeface="Calibri" panose="020F0502020204030204" pitchFamily="34" charset="0"/>
              </a:rPr>
              <a:t>documents</a:t>
            </a:r>
            <a:r>
              <a:rPr lang="en-GB" altLang="en-US" dirty="0">
                <a:solidFill>
                  <a:schemeClr val="tx1">
                    <a:lumMod val="75000"/>
                    <a:lumOff val="25000"/>
                  </a:schemeClr>
                </a:solidFill>
                <a:latin typeface="Century Gothic (Textkörper)"/>
                <a:cs typeface="Calibri" panose="020F0502020204030204" pitchFamily="34" charset="0"/>
              </a:rPr>
              <a:t> are used to regulate supervision at your home institution?</a:t>
            </a:r>
          </a:p>
        </p:txBody>
      </p:sp>
      <p:sp>
        <p:nvSpPr>
          <p:cNvPr id="2" name="Title 1">
            <a:extLst>
              <a:ext uri="{FF2B5EF4-FFF2-40B4-BE49-F238E27FC236}">
                <a16:creationId xmlns:a16="http://schemas.microsoft.com/office/drawing/2014/main" id="{02BAAC32-A4B2-328A-9286-2C6BFCAC6BC9}"/>
              </a:ext>
            </a:extLst>
          </p:cNvPr>
          <p:cNvSpPr>
            <a:spLocks noGrp="1"/>
          </p:cNvSpPr>
          <p:nvPr>
            <p:ph type="title"/>
          </p:nvPr>
        </p:nvSpPr>
        <p:spPr>
          <a:xfrm>
            <a:off x="2527327" y="291072"/>
            <a:ext cx="8923142" cy="717328"/>
          </a:xfrm>
        </p:spPr>
        <p:txBody>
          <a:bodyPr>
            <a:normAutofit/>
          </a:bodyPr>
          <a:lstStyle/>
          <a:p>
            <a:pPr algn="l"/>
            <a:r>
              <a:rPr lang="en-GB" altLang="en-US" sz="3200" b="1" dirty="0">
                <a:solidFill>
                  <a:srgbClr val="A53010"/>
                </a:solidFill>
                <a:cs typeface="Tahoma" panose="020B0604030504040204" pitchFamily="34" charset="0"/>
              </a:rPr>
              <a:t>Discussion</a:t>
            </a:r>
            <a:r>
              <a:rPr lang="en-GB" altLang="en-US" sz="3200" dirty="0">
                <a:solidFill>
                  <a:srgbClr val="A53010"/>
                </a:solidFill>
                <a:cs typeface="Tahoma" panose="020B0604030504040204" pitchFamily="34" charset="0"/>
              </a:rPr>
              <a:t> in the plenary</a:t>
            </a:r>
            <a:endParaRPr lang="en-US" altLang="en-US" sz="3200" dirty="0">
              <a:solidFill>
                <a:srgbClr val="A53010"/>
              </a:solidFill>
              <a:cs typeface="Tahoma" panose="020B0604030504040204" pitchFamily="34" charset="0"/>
            </a:endParaRPr>
          </a:p>
        </p:txBody>
      </p:sp>
      <p:sp>
        <p:nvSpPr>
          <p:cNvPr id="6" name="Foliennummernplatzhalter 5">
            <a:extLst>
              <a:ext uri="{FF2B5EF4-FFF2-40B4-BE49-F238E27FC236}">
                <a16:creationId xmlns:a16="http://schemas.microsoft.com/office/drawing/2014/main" id="{DE28147A-F072-9092-F749-6130E053BECF}"/>
              </a:ext>
            </a:extLst>
          </p:cNvPr>
          <p:cNvSpPr>
            <a:spLocks noGrp="1"/>
          </p:cNvSpPr>
          <p:nvPr>
            <p:ph type="sldNum" sz="quarter" idx="12"/>
          </p:nvPr>
        </p:nvSpPr>
        <p:spPr/>
        <p:txBody>
          <a:bodyPr/>
          <a:lstStyle/>
          <a:p>
            <a:fld id="{D57F1E4F-1CFF-5643-939E-217C01CDF565}" type="slidenum">
              <a:rPr lang="en-US" smtClean="0"/>
              <a:pPr/>
              <a:t>17</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602">
                                            <p:bg/>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602">
                                            <p:txEl>
                                              <p:pRg st="0" end="0"/>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build="p" animBg="1"/>
      <p:bldP spid="4" grpId="0" animBg="1"/>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67EABF09-F2FF-5A3D-B911-184580F558AF}"/>
              </a:ext>
            </a:extLst>
          </p:cNvPr>
          <p:cNvSpPr>
            <a:spLocks noGrp="1"/>
          </p:cNvSpPr>
          <p:nvPr>
            <p:ph type="title"/>
          </p:nvPr>
        </p:nvSpPr>
        <p:spPr/>
        <p:txBody>
          <a:bodyPr>
            <a:normAutofit/>
          </a:bodyPr>
          <a:lstStyle/>
          <a:p>
            <a:pPr algn="l"/>
            <a:r>
              <a:rPr lang="en-GB" altLang="en-US" sz="3200" dirty="0">
                <a:cs typeface="Tahoma" panose="020B0604030504040204" pitchFamily="34" charset="0"/>
              </a:rPr>
              <a:t>Significance of the Supervision Contract</a:t>
            </a:r>
            <a:endParaRPr lang="en-US" altLang="en-US" sz="3200" dirty="0">
              <a:cs typeface="Tahoma" panose="020B0604030504040204" pitchFamily="34" charset="0"/>
            </a:endParaRPr>
          </a:p>
        </p:txBody>
      </p:sp>
      <p:sp>
        <p:nvSpPr>
          <p:cNvPr id="3" name="Content Placeholder 2">
            <a:extLst>
              <a:ext uri="{FF2B5EF4-FFF2-40B4-BE49-F238E27FC236}">
                <a16:creationId xmlns:a16="http://schemas.microsoft.com/office/drawing/2014/main" id="{5906541D-C839-13F5-B842-2F0F6F0FA320}"/>
              </a:ext>
            </a:extLst>
          </p:cNvPr>
          <p:cNvSpPr>
            <a:spLocks noGrp="1"/>
          </p:cNvSpPr>
          <p:nvPr>
            <p:ph sz="half" idx="1"/>
          </p:nvPr>
        </p:nvSpPr>
        <p:spPr>
          <a:xfrm>
            <a:off x="2469502" y="1667068"/>
            <a:ext cx="8198498" cy="5190931"/>
          </a:xfrm>
        </p:spPr>
        <p:txBody>
          <a:bodyPr>
            <a:normAutofit/>
          </a:bodyPr>
          <a:lstStyle/>
          <a:p>
            <a:r>
              <a:rPr lang="en-GB" altLang="en-US" sz="2200" dirty="0">
                <a:latin typeface="Century Gothic (Textkörper)"/>
                <a:cs typeface="Calibri" panose="020F0502020204030204" pitchFamily="34" charset="0"/>
              </a:rPr>
              <a:t>To establish a </a:t>
            </a:r>
            <a:r>
              <a:rPr lang="en-GB" altLang="en-US" sz="2200" dirty="0">
                <a:solidFill>
                  <a:srgbClr val="A53010"/>
                </a:solidFill>
                <a:latin typeface="Century Gothic (Textkörper)"/>
                <a:cs typeface="Calibri" panose="020F0502020204030204" pitchFamily="34" charset="0"/>
              </a:rPr>
              <a:t>mutual understanding </a:t>
            </a:r>
            <a:r>
              <a:rPr lang="en-GB" altLang="en-US" sz="2200" dirty="0">
                <a:latin typeface="Century Gothic (Textkörper)"/>
                <a:cs typeface="Calibri" panose="020F0502020204030204" pitchFamily="34" charset="0"/>
              </a:rPr>
              <a:t>of ‘supervision’ and the supervision process</a:t>
            </a:r>
          </a:p>
          <a:p>
            <a:r>
              <a:rPr lang="en-GB" altLang="en-US" sz="2200" dirty="0">
                <a:latin typeface="Century Gothic (Textkörper)"/>
                <a:cs typeface="Calibri" panose="020F0502020204030204" pitchFamily="34" charset="0"/>
              </a:rPr>
              <a:t>To clarify </a:t>
            </a:r>
            <a:r>
              <a:rPr lang="en-GB" altLang="en-US" sz="2200" dirty="0">
                <a:solidFill>
                  <a:srgbClr val="A53010"/>
                </a:solidFill>
                <a:latin typeface="Century Gothic (Textkörper)"/>
                <a:cs typeface="Calibri" panose="020F0502020204030204" pitchFamily="34" charset="0"/>
              </a:rPr>
              <a:t>roles and responsibilities </a:t>
            </a:r>
            <a:r>
              <a:rPr lang="en-GB" altLang="en-US" sz="2200" dirty="0">
                <a:latin typeface="Century Gothic (Textkörper)"/>
                <a:cs typeface="Calibri" panose="020F0502020204030204" pitchFamily="34" charset="0"/>
              </a:rPr>
              <a:t>and the mandate for supervision</a:t>
            </a:r>
          </a:p>
          <a:p>
            <a:r>
              <a:rPr lang="en-GB" altLang="en-US" sz="2200" dirty="0">
                <a:latin typeface="Century Gothic (Textkörper)"/>
                <a:cs typeface="Calibri" panose="020F0502020204030204" pitchFamily="34" charset="0"/>
              </a:rPr>
              <a:t>To establish the </a:t>
            </a:r>
            <a:r>
              <a:rPr lang="en-GB" altLang="en-US" sz="2200" dirty="0">
                <a:solidFill>
                  <a:srgbClr val="A53010"/>
                </a:solidFill>
                <a:latin typeface="Century Gothic (Textkörper)"/>
                <a:cs typeface="Calibri" panose="020F0502020204030204" pitchFamily="34" charset="0"/>
              </a:rPr>
              <a:t>collaborative nature </a:t>
            </a:r>
            <a:r>
              <a:rPr lang="en-GB" altLang="en-US" sz="2200" dirty="0">
                <a:latin typeface="Century Gothic (Textkörper)"/>
                <a:cs typeface="Calibri" panose="020F0502020204030204" pitchFamily="34" charset="0"/>
              </a:rPr>
              <a:t>of supervision </a:t>
            </a:r>
          </a:p>
          <a:p>
            <a:r>
              <a:rPr lang="en-GB" altLang="en-US" sz="2200" dirty="0">
                <a:latin typeface="Century Gothic (Textkörper)"/>
                <a:cs typeface="Calibri" panose="020F0502020204030204" pitchFamily="34" charset="0"/>
              </a:rPr>
              <a:t>To establish the </a:t>
            </a:r>
            <a:r>
              <a:rPr lang="en-GB" altLang="en-US" sz="2200" dirty="0">
                <a:solidFill>
                  <a:srgbClr val="A53010"/>
                </a:solidFill>
                <a:latin typeface="Century Gothic (Textkörper)"/>
                <a:cs typeface="Calibri" panose="020F0502020204030204" pitchFamily="34" charset="0"/>
              </a:rPr>
              <a:t>boundaries</a:t>
            </a:r>
            <a:r>
              <a:rPr lang="en-GB" altLang="en-US" sz="2200" dirty="0">
                <a:solidFill>
                  <a:srgbClr val="FF0000"/>
                </a:solidFill>
                <a:latin typeface="Century Gothic (Textkörper)"/>
                <a:cs typeface="Calibri" panose="020F0502020204030204" pitchFamily="34" charset="0"/>
              </a:rPr>
              <a:t> </a:t>
            </a:r>
            <a:r>
              <a:rPr lang="en-GB" altLang="en-US" sz="2200" dirty="0">
                <a:latin typeface="Century Gothic (Textkörper)"/>
                <a:cs typeface="Calibri" panose="020F0502020204030204" pitchFamily="34" charset="0"/>
              </a:rPr>
              <a:t>of the supervisory relationship</a:t>
            </a:r>
          </a:p>
          <a:p>
            <a:r>
              <a:rPr lang="en-GB" altLang="en-US" sz="2200" dirty="0">
                <a:latin typeface="Century Gothic (Textkörper)"/>
                <a:cs typeface="Calibri" panose="020F0502020204030204" pitchFamily="34" charset="0"/>
              </a:rPr>
              <a:t>To give </a:t>
            </a:r>
            <a:r>
              <a:rPr lang="en-GB" altLang="en-US" sz="2200" dirty="0">
                <a:solidFill>
                  <a:srgbClr val="A53010"/>
                </a:solidFill>
                <a:latin typeface="Century Gothic (Textkörper)"/>
                <a:cs typeface="Calibri" panose="020F0502020204030204" pitchFamily="34" charset="0"/>
              </a:rPr>
              <a:t>structure</a:t>
            </a:r>
            <a:r>
              <a:rPr lang="en-GB" altLang="en-US" sz="2200" dirty="0">
                <a:latin typeface="Century Gothic (Textkörper)"/>
                <a:cs typeface="Calibri" panose="020F0502020204030204" pitchFamily="34" charset="0"/>
              </a:rPr>
              <a:t> to the process of supervision including time, frequency, venue and organization</a:t>
            </a:r>
          </a:p>
          <a:p>
            <a:r>
              <a:rPr lang="en-GB" altLang="en-US" sz="2200" dirty="0">
                <a:latin typeface="Century Gothic (Textkörper)"/>
                <a:cs typeface="Calibri" panose="020F0502020204030204" pitchFamily="34" charset="0"/>
              </a:rPr>
              <a:t>To agree on </a:t>
            </a:r>
            <a:r>
              <a:rPr lang="en-GB" altLang="en-US" sz="2200" dirty="0">
                <a:solidFill>
                  <a:srgbClr val="A53010"/>
                </a:solidFill>
                <a:latin typeface="Century Gothic (Textkörper)"/>
                <a:cs typeface="Calibri" panose="020F0502020204030204" pitchFamily="34" charset="0"/>
              </a:rPr>
              <a:t>implications</a:t>
            </a:r>
            <a:r>
              <a:rPr lang="en-GB" altLang="en-US" sz="2200" dirty="0">
                <a:solidFill>
                  <a:srgbClr val="FF0000"/>
                </a:solidFill>
                <a:latin typeface="Century Gothic (Textkörper)"/>
                <a:cs typeface="Calibri" panose="020F0502020204030204" pitchFamily="34" charset="0"/>
              </a:rPr>
              <a:t> </a:t>
            </a:r>
            <a:r>
              <a:rPr lang="en-GB" altLang="en-US" sz="2200" dirty="0">
                <a:latin typeface="Century Gothic (Textkörper)"/>
                <a:cs typeface="Calibri" panose="020F0502020204030204" pitchFamily="34" charset="0"/>
              </a:rPr>
              <a:t>of the supervision process</a:t>
            </a:r>
          </a:p>
          <a:p>
            <a:r>
              <a:rPr lang="en-GB" altLang="en-US" sz="2200" dirty="0">
                <a:latin typeface="Century Gothic (Textkörper)"/>
                <a:cs typeface="Calibri" panose="020F0502020204030204" pitchFamily="34" charset="0"/>
              </a:rPr>
              <a:t>To establish a healthy </a:t>
            </a:r>
            <a:r>
              <a:rPr lang="en-GB" altLang="en-US" sz="2200" dirty="0">
                <a:solidFill>
                  <a:srgbClr val="A53010"/>
                </a:solidFill>
                <a:latin typeface="Century Gothic (Textkörper)"/>
                <a:cs typeface="Calibri" panose="020F0502020204030204" pitchFamily="34" charset="0"/>
              </a:rPr>
              <a:t>supervisor-student relationship</a:t>
            </a:r>
            <a:endParaRPr lang="en-GB" altLang="en-US" sz="2200" dirty="0">
              <a:latin typeface="Century Gothic (Textkörper)"/>
              <a:cs typeface="Calibri" panose="020F0502020204030204" pitchFamily="34" charset="0"/>
            </a:endParaRPr>
          </a:p>
          <a:p>
            <a:r>
              <a:rPr lang="en-GB" altLang="en-US" sz="2200" dirty="0">
                <a:latin typeface="Century Gothic (Textkörper)"/>
                <a:cs typeface="Calibri" panose="020F0502020204030204" pitchFamily="34" charset="0"/>
              </a:rPr>
              <a:t>……….</a:t>
            </a:r>
          </a:p>
          <a:p>
            <a:endParaRPr lang="en-US" altLang="en-US" sz="2200" dirty="0">
              <a:latin typeface="Century Gothic (Textkörper)"/>
            </a:endParaRPr>
          </a:p>
        </p:txBody>
      </p:sp>
      <p:sp>
        <p:nvSpPr>
          <p:cNvPr id="2" name="Foliennummernplatzhalter 1">
            <a:extLst>
              <a:ext uri="{FF2B5EF4-FFF2-40B4-BE49-F238E27FC236}">
                <a16:creationId xmlns:a16="http://schemas.microsoft.com/office/drawing/2014/main" id="{22C49F6B-4A45-A040-EB03-B79A1707D223}"/>
              </a:ext>
            </a:extLst>
          </p:cNvPr>
          <p:cNvSpPr>
            <a:spLocks noGrp="1"/>
          </p:cNvSpPr>
          <p:nvPr>
            <p:ph type="sldNum" sz="quarter" idx="12"/>
          </p:nvPr>
        </p:nvSpPr>
        <p:spPr/>
        <p:txBody>
          <a:bodyPr/>
          <a:lstStyle/>
          <a:p>
            <a:fld id="{D57F1E4F-1CFF-5643-939E-217C01CDF565}" type="slidenum">
              <a:rPr lang="en-US" smtClean="0"/>
              <a:pPr/>
              <a:t>18</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22ED93C8-908D-C71B-0031-98FE23981AD2}"/>
              </a:ext>
            </a:extLst>
          </p:cNvPr>
          <p:cNvSpPr>
            <a:spLocks noGrp="1"/>
          </p:cNvSpPr>
          <p:nvPr>
            <p:ph type="title"/>
          </p:nvPr>
        </p:nvSpPr>
        <p:spPr>
          <a:xfrm>
            <a:off x="2186010" y="566862"/>
            <a:ext cx="7797281" cy="990600"/>
          </a:xfrm>
        </p:spPr>
        <p:txBody>
          <a:bodyPr>
            <a:normAutofit/>
          </a:bodyPr>
          <a:lstStyle/>
          <a:p>
            <a:pPr algn="l"/>
            <a:r>
              <a:rPr lang="en-GB" altLang="en-US" dirty="0">
                <a:solidFill>
                  <a:schemeClr val="tx1"/>
                </a:solidFill>
              </a:rPr>
              <a:t>General principles of supervision</a:t>
            </a:r>
          </a:p>
        </p:txBody>
      </p:sp>
      <p:graphicFrame>
        <p:nvGraphicFramePr>
          <p:cNvPr id="5" name="Content Placeholder 2">
            <a:extLst>
              <a:ext uri="{FF2B5EF4-FFF2-40B4-BE49-F238E27FC236}">
                <a16:creationId xmlns:a16="http://schemas.microsoft.com/office/drawing/2014/main" id="{82636B82-E956-49FE-B1CC-B3616EBED44E}"/>
              </a:ext>
            </a:extLst>
          </p:cNvPr>
          <p:cNvGraphicFramePr>
            <a:graphicFrameLocks noGrp="1"/>
          </p:cNvGraphicFramePr>
          <p:nvPr>
            <p:ph sz="half" idx="1"/>
            <p:extLst>
              <p:ext uri="{D42A27DB-BD31-4B8C-83A1-F6EECF244321}">
                <p14:modId xmlns:p14="http://schemas.microsoft.com/office/powerpoint/2010/main" val="3191382432"/>
              </p:ext>
            </p:extLst>
          </p:nvPr>
        </p:nvGraphicFramePr>
        <p:xfrm>
          <a:off x="2015161" y="1557462"/>
          <a:ext cx="8748464" cy="48958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liennummernplatzhalter 1">
            <a:extLst>
              <a:ext uri="{FF2B5EF4-FFF2-40B4-BE49-F238E27FC236}">
                <a16:creationId xmlns:a16="http://schemas.microsoft.com/office/drawing/2014/main" id="{B30B4815-BC6F-CC57-44A8-FB8842638092}"/>
              </a:ext>
            </a:extLst>
          </p:cNvPr>
          <p:cNvSpPr>
            <a:spLocks noGrp="1"/>
          </p:cNvSpPr>
          <p:nvPr>
            <p:ph type="sldNum" sz="quarter" idx="12"/>
          </p:nvPr>
        </p:nvSpPr>
        <p:spPr/>
        <p:txBody>
          <a:bodyPr/>
          <a:lstStyle/>
          <a:p>
            <a:fld id="{D57F1E4F-1CFF-5643-939E-217C01CDF565}" type="slidenum">
              <a:rPr lang="en-US" smtClean="0"/>
              <a:pPr/>
              <a:t>19</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D3B92-DF38-7B0E-393A-09E3541F80CD}"/>
              </a:ext>
            </a:extLst>
          </p:cNvPr>
          <p:cNvSpPr>
            <a:spLocks noGrp="1"/>
          </p:cNvSpPr>
          <p:nvPr>
            <p:ph type="title"/>
          </p:nvPr>
        </p:nvSpPr>
        <p:spPr>
          <a:xfrm>
            <a:off x="2046513" y="787782"/>
            <a:ext cx="9190383" cy="564390"/>
          </a:xfrm>
        </p:spPr>
        <p:txBody>
          <a:bodyPr>
            <a:normAutofit fontScale="90000"/>
          </a:bodyPr>
          <a:lstStyle/>
          <a:p>
            <a:pPr>
              <a:defRPr/>
            </a:pPr>
            <a:r>
              <a:rPr lang="en-US" sz="4000" dirty="0"/>
              <a:t>Module Aim and expected outcome</a:t>
            </a:r>
            <a:br>
              <a:rPr lang="en-US" dirty="0">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7F20C139-3833-1CFB-9FDA-AEA846AA4ACE}"/>
              </a:ext>
            </a:extLst>
          </p:cNvPr>
          <p:cNvSpPr>
            <a:spLocks noGrp="1"/>
          </p:cNvSpPr>
          <p:nvPr>
            <p:ph idx="1"/>
          </p:nvPr>
        </p:nvSpPr>
        <p:spPr>
          <a:xfrm>
            <a:off x="1981199" y="1792513"/>
            <a:ext cx="9947190" cy="3890687"/>
          </a:xfrm>
        </p:spPr>
        <p:txBody>
          <a:bodyPr>
            <a:noAutofit/>
          </a:bodyPr>
          <a:lstStyle/>
          <a:p>
            <a:pPr marL="128588" lvl="1" indent="0">
              <a:buClr>
                <a:srgbClr val="1CADE4"/>
              </a:buClr>
              <a:buNone/>
              <a:defRPr/>
            </a:pPr>
            <a:r>
              <a:rPr lang="en-US" sz="2400" b="1" dirty="0">
                <a:solidFill>
                  <a:srgbClr val="A53010"/>
                </a:solidFill>
              </a:rPr>
              <a:t>Objective</a:t>
            </a:r>
            <a:r>
              <a:rPr lang="en-US" sz="2400" dirty="0"/>
              <a:t>: </a:t>
            </a:r>
          </a:p>
          <a:p>
            <a:pPr marL="128588" lvl="1" indent="0">
              <a:buClr>
                <a:srgbClr val="1CADE4"/>
              </a:buClr>
              <a:buNone/>
              <a:defRPr/>
            </a:pPr>
            <a:r>
              <a:rPr lang="en-US" sz="2300" dirty="0"/>
              <a:t>This module aims to </a:t>
            </a:r>
            <a:r>
              <a:rPr lang="en-US" sz="2300" dirty="0" err="1"/>
              <a:t>to</a:t>
            </a:r>
            <a:r>
              <a:rPr lang="en-US" sz="2300" dirty="0"/>
              <a:t> analyze the diverse roles and responsibilities supervisors must navigate throughout the doctoral journey.</a:t>
            </a:r>
          </a:p>
          <a:p>
            <a:pPr marL="128588" lvl="1" indent="0">
              <a:buClr>
                <a:srgbClr val="1CADE4"/>
              </a:buClr>
              <a:buNone/>
              <a:defRPr/>
            </a:pPr>
            <a:r>
              <a:rPr lang="en-US" sz="2400" b="1" dirty="0">
                <a:solidFill>
                  <a:srgbClr val="A53010"/>
                </a:solidFill>
              </a:rPr>
              <a:t>Expected Learning Outcomes: </a:t>
            </a:r>
          </a:p>
          <a:p>
            <a:r>
              <a:rPr lang="en-US" sz="2300" dirty="0"/>
              <a:t>Understanding how to transition between various roles as supervisor.</a:t>
            </a:r>
          </a:p>
          <a:p>
            <a:r>
              <a:rPr lang="en-US" sz="2300" dirty="0"/>
              <a:t>Recognizing the importance of moving from "tacit" to explicit knowledge by clarifying communication protocols and availability "up-front“.</a:t>
            </a:r>
          </a:p>
          <a:p>
            <a:r>
              <a:rPr lang="en-US" sz="2300" dirty="0"/>
              <a:t>Learning to use formal agreements as "living documents" to define rights, duties, and milestones while protecting both parties.</a:t>
            </a:r>
          </a:p>
          <a:p>
            <a:pPr marL="457200" lvl="1" indent="0" eaLnBrk="1" hangingPunct="1">
              <a:buClr>
                <a:srgbClr val="1CADE4"/>
              </a:buClr>
              <a:buNone/>
              <a:defRPr/>
            </a:pPr>
            <a:endParaRPr lang="en-US" sz="2400" dirty="0">
              <a:solidFill>
                <a:srgbClr val="242B64"/>
              </a:solidFill>
              <a:latin typeface="Calibri Light" panose="020F0302020204030204" pitchFamily="34" charset="0"/>
            </a:endParaRPr>
          </a:p>
        </p:txBody>
      </p:sp>
      <p:sp>
        <p:nvSpPr>
          <p:cNvPr id="4" name="Foliennummernplatzhalter 3">
            <a:extLst>
              <a:ext uri="{FF2B5EF4-FFF2-40B4-BE49-F238E27FC236}">
                <a16:creationId xmlns:a16="http://schemas.microsoft.com/office/drawing/2014/main" id="{0E2C527C-1F38-D7CB-6355-E7F256FCF7F2}"/>
              </a:ext>
            </a:extLst>
          </p:cNvPr>
          <p:cNvSpPr>
            <a:spLocks noGrp="1"/>
          </p:cNvSpPr>
          <p:nvPr>
            <p:ph type="sldNum" sz="quarter" idx="12"/>
          </p:nvPr>
        </p:nvSpPr>
        <p:spPr/>
        <p:txBody>
          <a:bodyPr/>
          <a:lstStyle/>
          <a:p>
            <a:fld id="{D57F1E4F-1CFF-5643-939E-217C01CDF565}" type="slidenum">
              <a:rPr lang="en-US" smtClean="0"/>
              <a:pPr/>
              <a:t>2</a:t>
            </a:fld>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16E55A-6624-177E-82D3-E77A72A9B7B2}"/>
              </a:ext>
            </a:extLst>
          </p:cNvPr>
          <p:cNvSpPr>
            <a:spLocks noGrp="1"/>
          </p:cNvSpPr>
          <p:nvPr>
            <p:ph sz="half" idx="1"/>
          </p:nvPr>
        </p:nvSpPr>
        <p:spPr>
          <a:xfrm>
            <a:off x="2436196" y="2009192"/>
            <a:ext cx="8225583" cy="4848808"/>
          </a:xfrm>
        </p:spPr>
        <p:txBody>
          <a:bodyPr/>
          <a:lstStyle/>
          <a:p>
            <a:pPr>
              <a:defRPr/>
            </a:pPr>
            <a:endParaRPr lang="en-GB" dirty="0"/>
          </a:p>
          <a:p>
            <a:pPr marL="1165225" indent="-1165225">
              <a:buFont typeface="Wingdings" panose="05000000000000000000" pitchFamily="2" charset="2"/>
              <a:buChar char="ü"/>
              <a:defRPr/>
            </a:pPr>
            <a:r>
              <a:rPr lang="en-GB" sz="4000" dirty="0">
                <a:latin typeface="Calibri" panose="020F0502020204030204" pitchFamily="34" charset="0"/>
                <a:cs typeface="Calibri" panose="020F0502020204030204" pitchFamily="34" charset="0"/>
              </a:rPr>
              <a:t>Doctoral Candidate/Supervisee</a:t>
            </a:r>
          </a:p>
          <a:p>
            <a:pPr marL="1165225" indent="-1165225">
              <a:buFont typeface="Wingdings" panose="05000000000000000000" pitchFamily="2" charset="2"/>
              <a:buChar char="ü"/>
              <a:defRPr/>
            </a:pPr>
            <a:r>
              <a:rPr lang="en-GB" sz="4000" dirty="0">
                <a:latin typeface="Calibri" panose="020F0502020204030204" pitchFamily="34" charset="0"/>
                <a:cs typeface="Calibri" panose="020F0502020204030204" pitchFamily="34" charset="0"/>
              </a:rPr>
              <a:t>Supervisor</a:t>
            </a:r>
          </a:p>
          <a:p>
            <a:pPr marL="1165225" indent="-1165225">
              <a:buFont typeface="Wingdings" panose="05000000000000000000" pitchFamily="2" charset="2"/>
              <a:buChar char="ü"/>
              <a:defRPr/>
            </a:pPr>
            <a:r>
              <a:rPr lang="en-GB" sz="4000" dirty="0">
                <a:latin typeface="Calibri" panose="020F0502020204030204" pitchFamily="34" charset="0"/>
                <a:cs typeface="Calibri" panose="020F0502020204030204" pitchFamily="34" charset="0"/>
              </a:rPr>
              <a:t>Supervision Process</a:t>
            </a:r>
          </a:p>
        </p:txBody>
      </p:sp>
      <p:sp>
        <p:nvSpPr>
          <p:cNvPr id="5" name="Rectangle 4">
            <a:extLst>
              <a:ext uri="{FF2B5EF4-FFF2-40B4-BE49-F238E27FC236}">
                <a16:creationId xmlns:a16="http://schemas.microsoft.com/office/drawing/2014/main" id="{5F9E00AD-B1A5-FF3D-5684-EA9D6C98183A}"/>
              </a:ext>
            </a:extLst>
          </p:cNvPr>
          <p:cNvSpPr/>
          <p:nvPr/>
        </p:nvSpPr>
        <p:spPr>
          <a:xfrm>
            <a:off x="2436197" y="537257"/>
            <a:ext cx="7223786" cy="1076325"/>
          </a:xfrm>
          <a:prstGeom prst="rect">
            <a:avLst/>
          </a:prstGeom>
        </p:spPr>
        <p:txBody>
          <a:bodyPr vert="horz" lIns="91440" tIns="45720" rIns="91440" bIns="45720" rtlCol="0" anchor="t">
            <a:noAutofit/>
          </a:bodyPr>
          <a:lstStyle/>
          <a:p>
            <a:pPr>
              <a:spcBef>
                <a:spcPct val="0"/>
              </a:spcBef>
            </a:pPr>
            <a:r>
              <a:rPr lang="en-GB" sz="3200" dirty="0">
                <a:latin typeface="+mj-lt"/>
                <a:ea typeface="+mj-ea"/>
                <a:cs typeface="Tahoma" panose="020B0604030504040204" pitchFamily="34" charset="0"/>
              </a:rPr>
              <a:t>CARTA Contract of supervision and academic obligations </a:t>
            </a:r>
          </a:p>
        </p:txBody>
      </p:sp>
      <p:sp>
        <p:nvSpPr>
          <p:cNvPr id="2" name="Foliennummernplatzhalter 1">
            <a:extLst>
              <a:ext uri="{FF2B5EF4-FFF2-40B4-BE49-F238E27FC236}">
                <a16:creationId xmlns:a16="http://schemas.microsoft.com/office/drawing/2014/main" id="{E7CA0862-76C4-BF24-FF89-81110970EA33}"/>
              </a:ext>
            </a:extLst>
          </p:cNvPr>
          <p:cNvSpPr>
            <a:spLocks noGrp="1"/>
          </p:cNvSpPr>
          <p:nvPr>
            <p:ph type="sldNum" sz="quarter" idx="12"/>
          </p:nvPr>
        </p:nvSpPr>
        <p:spPr/>
        <p:txBody>
          <a:bodyPr/>
          <a:lstStyle/>
          <a:p>
            <a:fld id="{D57F1E4F-1CFF-5643-939E-217C01CDF565}" type="slidenum">
              <a:rPr lang="en-US" smtClean="0"/>
              <a:pPr/>
              <a:t>20</a:t>
            </a:fld>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B0C5CB-82D3-8600-0F19-0CF0CDB61BAB}"/>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FD6935-865B-B60E-3108-AC521847D3D9}"/>
              </a:ext>
            </a:extLst>
          </p:cNvPr>
          <p:cNvSpPr>
            <a:spLocks noGrp="1"/>
          </p:cNvSpPr>
          <p:nvPr>
            <p:ph sz="half" idx="1"/>
          </p:nvPr>
        </p:nvSpPr>
        <p:spPr>
          <a:xfrm>
            <a:off x="2436196" y="1853404"/>
            <a:ext cx="9613563" cy="5004595"/>
          </a:xfrm>
        </p:spPr>
        <p:txBody>
          <a:bodyPr>
            <a:normAutofit fontScale="92500"/>
          </a:bodyPr>
          <a:lstStyle/>
          <a:p>
            <a:pPr marL="0" indent="0">
              <a:buNone/>
              <a:defRPr/>
            </a:pPr>
            <a:r>
              <a:rPr lang="en-US" dirty="0"/>
              <a:t>The IDP stimulates young researchers to work actively on their long-term career planning.</a:t>
            </a:r>
          </a:p>
          <a:p>
            <a:pPr marL="0" indent="0">
              <a:buNone/>
              <a:defRPr/>
            </a:pPr>
            <a:r>
              <a:rPr lang="en-US" dirty="0"/>
              <a:t>The Three Pillars of Reflection and areas to clarify:</a:t>
            </a:r>
          </a:p>
          <a:p>
            <a:pPr>
              <a:defRPr/>
            </a:pPr>
            <a:r>
              <a:rPr lang="en-US" dirty="0"/>
              <a:t>Research Progress: Tracking specific milestones and academic outputs.</a:t>
            </a:r>
          </a:p>
          <a:p>
            <a:pPr>
              <a:defRPr/>
            </a:pPr>
            <a:r>
              <a:rPr lang="en-US" dirty="0"/>
              <a:t>Career Planning: Exploring perspectives both inside and outside of academia-</a:t>
            </a:r>
          </a:p>
          <a:p>
            <a:pPr>
              <a:defRPr/>
            </a:pPr>
            <a:r>
              <a:rPr lang="en-US" dirty="0"/>
              <a:t>Transferable Skills: Identifying and developing skills like grant writing, ethics, and leadership-</a:t>
            </a:r>
          </a:p>
          <a:p>
            <a:pPr marL="0" indent="0">
              <a:buNone/>
              <a:defRPr/>
            </a:pPr>
            <a:r>
              <a:rPr lang="en-US" dirty="0"/>
              <a:t>Best Practice Recommendations:</a:t>
            </a:r>
          </a:p>
          <a:p>
            <a:pPr>
              <a:defRPr/>
            </a:pPr>
            <a:r>
              <a:rPr lang="en-US" dirty="0"/>
              <a:t>Structured Feedback: The IDP process should involve at regular face-to-face feedback sessions between the supervisor and candidate during the PhD trajectory (typically at </a:t>
            </a:r>
            <a:r>
              <a:rPr lang="en-US" dirty="0" err="1"/>
              <a:t>at</a:t>
            </a:r>
            <a:r>
              <a:rPr lang="en-US" dirty="0"/>
              <a:t> least once, better twice a year)</a:t>
            </a:r>
          </a:p>
          <a:p>
            <a:pPr>
              <a:defRPr/>
            </a:pPr>
            <a:r>
              <a:rPr lang="en-US" dirty="0"/>
              <a:t>Holistic Evaluation: Incorporate sections for ethical permissions, data management plans, and an evaluation of the work environment (e.g., access to software or office space)</a:t>
            </a:r>
          </a:p>
          <a:p>
            <a:pPr>
              <a:defRPr/>
            </a:pPr>
            <a:r>
              <a:rPr lang="en-US" dirty="0"/>
              <a:t>To be effective, plans should be digital and integrated with university systems to automatically track courses and credits.</a:t>
            </a:r>
          </a:p>
        </p:txBody>
      </p:sp>
      <p:sp>
        <p:nvSpPr>
          <p:cNvPr id="5" name="Rectangle 4">
            <a:extLst>
              <a:ext uri="{FF2B5EF4-FFF2-40B4-BE49-F238E27FC236}">
                <a16:creationId xmlns:a16="http://schemas.microsoft.com/office/drawing/2014/main" id="{85BE1674-4A35-9E24-B003-4F98E5D18F67}"/>
              </a:ext>
            </a:extLst>
          </p:cNvPr>
          <p:cNvSpPr/>
          <p:nvPr/>
        </p:nvSpPr>
        <p:spPr>
          <a:xfrm>
            <a:off x="2436196" y="699818"/>
            <a:ext cx="9613563" cy="715810"/>
          </a:xfrm>
          <a:prstGeom prst="rect">
            <a:avLst/>
          </a:prstGeom>
        </p:spPr>
        <p:txBody>
          <a:bodyPr vert="horz" lIns="91440" tIns="45720" rIns="91440" bIns="45720" rtlCol="0" anchor="t">
            <a:noAutofit/>
          </a:bodyPr>
          <a:lstStyle/>
          <a:p>
            <a:pPr>
              <a:spcBef>
                <a:spcPct val="0"/>
              </a:spcBef>
            </a:pPr>
            <a:r>
              <a:rPr lang="en-US" sz="3200" dirty="0">
                <a:latin typeface="+mj-lt"/>
                <a:ea typeface="+mj-ea"/>
                <a:cs typeface="Tahoma" panose="020B0604030504040204" pitchFamily="34" charset="0"/>
              </a:rPr>
              <a:t>The </a:t>
            </a:r>
            <a:r>
              <a:rPr lang="en-US" sz="3200" b="1" dirty="0">
                <a:latin typeface="+mj-lt"/>
                <a:ea typeface="+mj-ea"/>
                <a:cs typeface="Tahoma" panose="020B0604030504040204" pitchFamily="34" charset="0"/>
              </a:rPr>
              <a:t>Individual Development Plan </a:t>
            </a:r>
            <a:r>
              <a:rPr lang="en-US" sz="3200" dirty="0">
                <a:latin typeface="+mj-lt"/>
                <a:ea typeface="+mj-ea"/>
                <a:cs typeface="Tahoma" panose="020B0604030504040204" pitchFamily="34" charset="0"/>
              </a:rPr>
              <a:t>(IDP)</a:t>
            </a:r>
            <a:endParaRPr lang="en-GB" sz="3200" dirty="0">
              <a:latin typeface="+mj-lt"/>
              <a:ea typeface="+mj-ea"/>
              <a:cs typeface="Tahoma" panose="020B0604030504040204" pitchFamily="34" charset="0"/>
            </a:endParaRPr>
          </a:p>
        </p:txBody>
      </p:sp>
      <p:sp>
        <p:nvSpPr>
          <p:cNvPr id="2" name="Foliennummernplatzhalter 1">
            <a:extLst>
              <a:ext uri="{FF2B5EF4-FFF2-40B4-BE49-F238E27FC236}">
                <a16:creationId xmlns:a16="http://schemas.microsoft.com/office/drawing/2014/main" id="{E290BF30-0200-4855-2670-FAE72D88B930}"/>
              </a:ext>
            </a:extLst>
          </p:cNvPr>
          <p:cNvSpPr>
            <a:spLocks noGrp="1"/>
          </p:cNvSpPr>
          <p:nvPr>
            <p:ph type="sldNum" sz="quarter" idx="12"/>
          </p:nvPr>
        </p:nvSpPr>
        <p:spPr/>
        <p:txBody>
          <a:bodyPr/>
          <a:lstStyle/>
          <a:p>
            <a:fld id="{D57F1E4F-1CFF-5643-939E-217C01CDF565}" type="slidenum">
              <a:rPr lang="en-US" smtClean="0"/>
              <a:pPr/>
              <a:t>21</a:t>
            </a:fld>
            <a:endParaRPr lang="en-US" dirty="0"/>
          </a:p>
        </p:txBody>
      </p:sp>
      <p:pic>
        <p:nvPicPr>
          <p:cNvPr id="4" name="Graphic 3" descr="Right pointing backhand index outline">
            <a:extLst>
              <a:ext uri="{FF2B5EF4-FFF2-40B4-BE49-F238E27FC236}">
                <a16:creationId xmlns:a16="http://schemas.microsoft.com/office/drawing/2014/main" id="{841861FA-019D-0572-6984-667AF264568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82530" y="5943600"/>
            <a:ext cx="914400" cy="914400"/>
          </a:xfrm>
          <a:prstGeom prst="rect">
            <a:avLst/>
          </a:prstGeom>
        </p:spPr>
      </p:pic>
    </p:spTree>
    <p:extLst>
      <p:ext uri="{BB962C8B-B14F-4D97-AF65-F5344CB8AC3E}">
        <p14:creationId xmlns:p14="http://schemas.microsoft.com/office/powerpoint/2010/main" val="23171769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41CBD-1F97-3F11-ECFA-61C70DC3ACC6}"/>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FC9782E-2AB7-B9B4-3B65-EF7EBFC95BBB}"/>
              </a:ext>
            </a:extLst>
          </p:cNvPr>
          <p:cNvSpPr>
            <a:spLocks noGrp="1"/>
          </p:cNvSpPr>
          <p:nvPr>
            <p:ph sz="half" idx="1"/>
          </p:nvPr>
        </p:nvSpPr>
        <p:spPr>
          <a:xfrm>
            <a:off x="2436195" y="1443617"/>
            <a:ext cx="9613563" cy="5414383"/>
          </a:xfrm>
        </p:spPr>
        <p:txBody>
          <a:bodyPr>
            <a:normAutofit fontScale="92500" lnSpcReduction="20000"/>
          </a:bodyPr>
          <a:lstStyle/>
          <a:p>
            <a:pPr>
              <a:defRPr/>
            </a:pPr>
            <a:r>
              <a:rPr lang="en-US" dirty="0"/>
              <a:t>A PhD supervision agreement is a fundamental tool used to formalize and structure the relationship between a doctoral candidate and their supervisory team. </a:t>
            </a:r>
          </a:p>
          <a:p>
            <a:pPr>
              <a:defRPr/>
            </a:pPr>
            <a:r>
              <a:rPr lang="en-US" dirty="0"/>
              <a:t>Sharing a core purpose, they are referred to by a wide variety of names depending on the institution and region, including </a:t>
            </a:r>
            <a:r>
              <a:rPr lang="en-US" b="1" dirty="0"/>
              <a:t>Commitment Agreement</a:t>
            </a:r>
            <a:r>
              <a:rPr lang="en-US" dirty="0"/>
              <a:t>, </a:t>
            </a:r>
            <a:r>
              <a:rPr lang="en-US" b="1" dirty="0"/>
              <a:t>Supervision Contract</a:t>
            </a:r>
            <a:r>
              <a:rPr lang="en-US" dirty="0"/>
              <a:t>, </a:t>
            </a:r>
            <a:r>
              <a:rPr lang="en-US" b="1" dirty="0"/>
              <a:t>Supervision Agreement</a:t>
            </a:r>
            <a:r>
              <a:rPr lang="en-US" dirty="0"/>
              <a:t>, </a:t>
            </a:r>
            <a:r>
              <a:rPr lang="en-US" b="1" dirty="0"/>
              <a:t>Individual Study Plan (ISP)</a:t>
            </a:r>
            <a:r>
              <a:rPr lang="en-US" dirty="0"/>
              <a:t>, or </a:t>
            </a:r>
            <a:r>
              <a:rPr lang="en-US" b="1" dirty="0"/>
              <a:t>Individual Development Plan (IDP).</a:t>
            </a:r>
          </a:p>
          <a:p>
            <a:pPr marL="0" indent="0">
              <a:buNone/>
              <a:defRPr/>
            </a:pPr>
            <a:r>
              <a:rPr lang="en-US" b="1" dirty="0"/>
              <a:t>Main Components and Common Features</a:t>
            </a:r>
            <a:r>
              <a:rPr lang="en-US" dirty="0"/>
              <a:t>.</a:t>
            </a:r>
          </a:p>
          <a:p>
            <a:pPr>
              <a:lnSpc>
                <a:spcPct val="120000"/>
              </a:lnSpc>
              <a:defRPr/>
            </a:pPr>
            <a:r>
              <a:rPr lang="en-US" b="1" dirty="0"/>
              <a:t>Definition of Participants and Roles, </a:t>
            </a:r>
            <a:r>
              <a:rPr lang="en-US" dirty="0"/>
              <a:t>explicitly outlining their respective </a:t>
            </a:r>
            <a:r>
              <a:rPr lang="en-US" b="1" dirty="0"/>
              <a:t>rights, duties, and responsibilities</a:t>
            </a:r>
            <a:r>
              <a:rPr lang="en-US" dirty="0"/>
              <a:t> to ensure mutual understanding from the start</a:t>
            </a:r>
          </a:p>
          <a:p>
            <a:pPr>
              <a:lnSpc>
                <a:spcPct val="120000"/>
              </a:lnSpc>
              <a:defRPr/>
            </a:pPr>
            <a:r>
              <a:rPr lang="en-US" b="1" dirty="0"/>
              <a:t>The Research Project and Timeline</a:t>
            </a:r>
            <a:r>
              <a:rPr lang="en-US" dirty="0"/>
              <a:t> including specific milestones and planned intervals for discussing progress</a:t>
            </a:r>
          </a:p>
          <a:p>
            <a:pPr>
              <a:lnSpc>
                <a:spcPct val="120000"/>
              </a:lnSpc>
              <a:defRPr/>
            </a:pPr>
            <a:r>
              <a:rPr lang="de-DE" b="1" dirty="0" err="1"/>
              <a:t>Qualification</a:t>
            </a:r>
            <a:r>
              <a:rPr lang="de-DE" b="1" dirty="0"/>
              <a:t> and Training </a:t>
            </a:r>
            <a:r>
              <a:rPr lang="de-DE" b="1" dirty="0" err="1"/>
              <a:t>Program</a:t>
            </a:r>
            <a:r>
              <a:rPr lang="de-DE" b="1" dirty="0"/>
              <a:t>, </a:t>
            </a:r>
            <a:r>
              <a:rPr lang="en-US" dirty="0"/>
              <a:t>specifying the mandatory and optional </a:t>
            </a:r>
            <a:r>
              <a:rPr lang="en-US" b="1" dirty="0"/>
              <a:t>courses, seminars, or workshops</a:t>
            </a:r>
            <a:r>
              <a:rPr lang="en-US" dirty="0"/>
              <a:t>.</a:t>
            </a:r>
          </a:p>
          <a:p>
            <a:pPr>
              <a:lnSpc>
                <a:spcPct val="120000"/>
              </a:lnSpc>
              <a:defRPr/>
            </a:pPr>
            <a:r>
              <a:rPr lang="de-DE" b="1" dirty="0"/>
              <a:t>Formal Arrangements and </a:t>
            </a:r>
            <a:r>
              <a:rPr lang="de-DE" b="1" dirty="0" err="1"/>
              <a:t>Ethics</a:t>
            </a:r>
            <a:r>
              <a:rPr lang="de-DE" b="1" dirty="0"/>
              <a:t>, </a:t>
            </a:r>
            <a:r>
              <a:rPr lang="en-US" dirty="0"/>
              <a:t>establishing procedures for </a:t>
            </a:r>
            <a:r>
              <a:rPr lang="en-US" b="1" dirty="0"/>
              <a:t>resolving conflicts</a:t>
            </a:r>
            <a:r>
              <a:rPr lang="en-US" dirty="0"/>
              <a:t>, handling </a:t>
            </a:r>
            <a:r>
              <a:rPr lang="en-US" b="1" dirty="0"/>
              <a:t>intellectual property rights</a:t>
            </a:r>
            <a:r>
              <a:rPr lang="en-US" dirty="0"/>
              <a:t>, and ensuring compliance with </a:t>
            </a:r>
            <a:r>
              <a:rPr lang="en-US" b="1" dirty="0"/>
              <a:t>good academic practice</a:t>
            </a:r>
            <a:r>
              <a:rPr lang="en-US" dirty="0"/>
              <a:t> and ethics.</a:t>
            </a:r>
          </a:p>
          <a:p>
            <a:pPr>
              <a:lnSpc>
                <a:spcPct val="120000"/>
              </a:lnSpc>
              <a:defRPr/>
            </a:pPr>
            <a:r>
              <a:rPr lang="de-DE" b="1" dirty="0"/>
              <a:t>Monitoring and Feedback </a:t>
            </a:r>
            <a:r>
              <a:rPr lang="de-DE" dirty="0" err="1"/>
              <a:t>including</a:t>
            </a:r>
            <a:r>
              <a:rPr lang="de-DE" dirty="0"/>
              <a:t> </a:t>
            </a:r>
            <a:r>
              <a:rPr lang="de-DE" dirty="0" err="1"/>
              <a:t>frequency</a:t>
            </a:r>
            <a:r>
              <a:rPr lang="de-DE" dirty="0"/>
              <a:t> and </a:t>
            </a:r>
            <a:r>
              <a:rPr lang="de-DE" dirty="0" err="1"/>
              <a:t>required</a:t>
            </a:r>
            <a:r>
              <a:rPr lang="de-DE" dirty="0"/>
              <a:t> </a:t>
            </a:r>
            <a:r>
              <a:rPr lang="de-DE" dirty="0" err="1"/>
              <a:t>progress</a:t>
            </a:r>
            <a:r>
              <a:rPr lang="de-DE" dirty="0"/>
              <a:t> </a:t>
            </a:r>
            <a:r>
              <a:rPr lang="de-DE" dirty="0" err="1"/>
              <a:t>reports</a:t>
            </a:r>
            <a:r>
              <a:rPr lang="de-DE" dirty="0"/>
              <a:t>.</a:t>
            </a:r>
          </a:p>
          <a:p>
            <a:pPr marL="0" indent="0">
              <a:lnSpc>
                <a:spcPct val="120000"/>
              </a:lnSpc>
              <a:buNone/>
              <a:defRPr/>
            </a:pPr>
            <a:r>
              <a:rPr lang="en-US" dirty="0"/>
              <a:t>Note: Some of these aspects are discussed in more detail in Module 5</a:t>
            </a:r>
            <a:endParaRPr lang="en-GB" dirty="0"/>
          </a:p>
        </p:txBody>
      </p:sp>
      <p:sp>
        <p:nvSpPr>
          <p:cNvPr id="5" name="Rectangle 4">
            <a:extLst>
              <a:ext uri="{FF2B5EF4-FFF2-40B4-BE49-F238E27FC236}">
                <a16:creationId xmlns:a16="http://schemas.microsoft.com/office/drawing/2014/main" id="{A1F755C8-7455-8943-0301-DC095EE68F76}"/>
              </a:ext>
            </a:extLst>
          </p:cNvPr>
          <p:cNvSpPr/>
          <p:nvPr/>
        </p:nvSpPr>
        <p:spPr>
          <a:xfrm>
            <a:off x="2436196" y="699818"/>
            <a:ext cx="9613563" cy="715810"/>
          </a:xfrm>
          <a:prstGeom prst="rect">
            <a:avLst/>
          </a:prstGeom>
        </p:spPr>
        <p:txBody>
          <a:bodyPr vert="horz" lIns="91440" tIns="45720" rIns="91440" bIns="45720" rtlCol="0" anchor="t">
            <a:noAutofit/>
          </a:bodyPr>
          <a:lstStyle/>
          <a:p>
            <a:pPr>
              <a:spcBef>
                <a:spcPct val="0"/>
              </a:spcBef>
            </a:pPr>
            <a:r>
              <a:rPr lang="en-US" sz="3200" dirty="0">
                <a:latin typeface="+mj-lt"/>
                <a:ea typeface="+mj-ea"/>
                <a:cs typeface="Tahoma" panose="020B0604030504040204" pitchFamily="34" charset="0"/>
              </a:rPr>
              <a:t>Formalizing Expectations </a:t>
            </a:r>
            <a:endParaRPr lang="en-GB" sz="3200" dirty="0">
              <a:latin typeface="+mj-lt"/>
              <a:ea typeface="+mj-ea"/>
              <a:cs typeface="Tahoma" panose="020B0604030504040204" pitchFamily="34" charset="0"/>
            </a:endParaRPr>
          </a:p>
        </p:txBody>
      </p:sp>
      <p:sp>
        <p:nvSpPr>
          <p:cNvPr id="2" name="Foliennummernplatzhalter 1">
            <a:extLst>
              <a:ext uri="{FF2B5EF4-FFF2-40B4-BE49-F238E27FC236}">
                <a16:creationId xmlns:a16="http://schemas.microsoft.com/office/drawing/2014/main" id="{CF2F7969-CEB9-016F-892A-32503D30FE3F}"/>
              </a:ext>
            </a:extLst>
          </p:cNvPr>
          <p:cNvSpPr>
            <a:spLocks noGrp="1"/>
          </p:cNvSpPr>
          <p:nvPr>
            <p:ph type="sldNum" sz="quarter" idx="12"/>
          </p:nvPr>
        </p:nvSpPr>
        <p:spPr/>
        <p:txBody>
          <a:bodyPr/>
          <a:lstStyle/>
          <a:p>
            <a:fld id="{D57F1E4F-1CFF-5643-939E-217C01CDF565}" type="slidenum">
              <a:rPr lang="en-US" smtClean="0"/>
              <a:pPr/>
              <a:t>22</a:t>
            </a:fld>
            <a:endParaRPr lang="en-US" dirty="0"/>
          </a:p>
        </p:txBody>
      </p:sp>
    </p:spTree>
    <p:extLst>
      <p:ext uri="{BB962C8B-B14F-4D97-AF65-F5344CB8AC3E}">
        <p14:creationId xmlns:p14="http://schemas.microsoft.com/office/powerpoint/2010/main" val="42592964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7A9153-1A96-F0FF-227A-9F751C4DE59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DD37529-C3E5-EBC3-328B-D338C7C32D15}"/>
              </a:ext>
            </a:extLst>
          </p:cNvPr>
          <p:cNvSpPr>
            <a:spLocks noGrp="1"/>
          </p:cNvSpPr>
          <p:nvPr>
            <p:ph sz="half" idx="1"/>
          </p:nvPr>
        </p:nvSpPr>
        <p:spPr>
          <a:xfrm>
            <a:off x="2436196" y="1853405"/>
            <a:ext cx="9613563" cy="5004595"/>
          </a:xfrm>
        </p:spPr>
        <p:txBody>
          <a:bodyPr>
            <a:normAutofit/>
          </a:bodyPr>
          <a:lstStyle/>
          <a:p>
            <a:pPr>
              <a:defRPr/>
            </a:pPr>
            <a:r>
              <a:rPr lang="en-US" dirty="0"/>
              <a:t>While global standards and templates provide a useful starting point, there is </a:t>
            </a:r>
            <a:r>
              <a:rPr lang="en-US" b="1" dirty="0"/>
              <a:t>no "one-size-fits-all" solution</a:t>
            </a:r>
            <a:r>
              <a:rPr lang="en-US" dirty="0"/>
              <a:t>. </a:t>
            </a:r>
          </a:p>
          <a:p>
            <a:pPr>
              <a:defRPr/>
            </a:pPr>
            <a:r>
              <a:rPr lang="en-US" dirty="0"/>
              <a:t>Institutions are strongly encouraged to </a:t>
            </a:r>
            <a:r>
              <a:rPr lang="en-US" b="1" dirty="0"/>
              <a:t>adapt these agreements to their local needs</a:t>
            </a:r>
            <a:r>
              <a:rPr lang="en-US" dirty="0"/>
              <a:t> and specific disciplinary requirements. </a:t>
            </a:r>
          </a:p>
          <a:p>
            <a:pPr>
              <a:defRPr/>
            </a:pPr>
            <a:r>
              <a:rPr lang="en-US" dirty="0"/>
              <a:t>A successful agreement should be treated as a </a:t>
            </a:r>
            <a:r>
              <a:rPr lang="en-US" b="1" dirty="0"/>
              <a:t>"living document"</a:t>
            </a:r>
            <a:r>
              <a:rPr lang="en-US" dirty="0"/>
              <a:t> that is regularly accessed, reviewed, and updated as the research project and the student’s professional needs evolve. </a:t>
            </a:r>
          </a:p>
          <a:p>
            <a:pPr>
              <a:defRPr/>
            </a:pPr>
            <a:endParaRPr lang="en-US" dirty="0"/>
          </a:p>
          <a:p>
            <a:pPr marL="0" indent="0">
              <a:buNone/>
              <a:defRPr/>
            </a:pPr>
            <a:r>
              <a:rPr lang="en-US" dirty="0"/>
              <a:t>By tailoring these frameworks to regional regulatory mandates and the unique socio-technical realities of their students, universities can foster a more transparent, secure, and productive research culture.</a:t>
            </a:r>
          </a:p>
        </p:txBody>
      </p:sp>
      <p:sp>
        <p:nvSpPr>
          <p:cNvPr id="5" name="Rectangle 4">
            <a:extLst>
              <a:ext uri="{FF2B5EF4-FFF2-40B4-BE49-F238E27FC236}">
                <a16:creationId xmlns:a16="http://schemas.microsoft.com/office/drawing/2014/main" id="{EFAD4A1A-9199-7073-E8B6-590AC7CF6B53}"/>
              </a:ext>
            </a:extLst>
          </p:cNvPr>
          <p:cNvSpPr/>
          <p:nvPr/>
        </p:nvSpPr>
        <p:spPr>
          <a:xfrm>
            <a:off x="2436196" y="699818"/>
            <a:ext cx="9613563" cy="715810"/>
          </a:xfrm>
          <a:prstGeom prst="rect">
            <a:avLst/>
          </a:prstGeom>
        </p:spPr>
        <p:txBody>
          <a:bodyPr vert="horz" lIns="91440" tIns="45720" rIns="91440" bIns="45720" rtlCol="0" anchor="t">
            <a:noAutofit/>
          </a:bodyPr>
          <a:lstStyle/>
          <a:p>
            <a:pPr>
              <a:spcBef>
                <a:spcPct val="0"/>
              </a:spcBef>
            </a:pPr>
            <a:r>
              <a:rPr lang="de-DE" sz="3200" dirty="0" err="1"/>
              <a:t>Adapting</a:t>
            </a:r>
            <a:r>
              <a:rPr lang="de-DE" sz="3200" dirty="0"/>
              <a:t> </a:t>
            </a:r>
            <a:r>
              <a:rPr lang="de-DE" sz="3200" dirty="0" err="1"/>
              <a:t>to</a:t>
            </a:r>
            <a:r>
              <a:rPr lang="de-DE" sz="3200" dirty="0"/>
              <a:t> </a:t>
            </a:r>
            <a:r>
              <a:rPr lang="de-DE" sz="3200" dirty="0" err="1"/>
              <a:t>Local</a:t>
            </a:r>
            <a:r>
              <a:rPr lang="de-DE" sz="3200" dirty="0"/>
              <a:t> Needs</a:t>
            </a:r>
            <a:endParaRPr lang="en-GB" sz="3200" dirty="0">
              <a:latin typeface="+mj-lt"/>
              <a:ea typeface="+mj-ea"/>
              <a:cs typeface="Tahoma" panose="020B0604030504040204" pitchFamily="34" charset="0"/>
            </a:endParaRPr>
          </a:p>
        </p:txBody>
      </p:sp>
      <p:sp>
        <p:nvSpPr>
          <p:cNvPr id="2" name="Foliennummernplatzhalter 1">
            <a:extLst>
              <a:ext uri="{FF2B5EF4-FFF2-40B4-BE49-F238E27FC236}">
                <a16:creationId xmlns:a16="http://schemas.microsoft.com/office/drawing/2014/main" id="{B78BED15-8A97-DD20-3148-73EC68C0EA84}"/>
              </a:ext>
            </a:extLst>
          </p:cNvPr>
          <p:cNvSpPr>
            <a:spLocks noGrp="1"/>
          </p:cNvSpPr>
          <p:nvPr>
            <p:ph type="sldNum" sz="quarter" idx="12"/>
          </p:nvPr>
        </p:nvSpPr>
        <p:spPr/>
        <p:txBody>
          <a:bodyPr/>
          <a:lstStyle/>
          <a:p>
            <a:fld id="{D57F1E4F-1CFF-5643-939E-217C01CDF565}" type="slidenum">
              <a:rPr lang="en-US" smtClean="0"/>
              <a:pPr/>
              <a:t>23</a:t>
            </a:fld>
            <a:endParaRPr lang="en-US" dirty="0"/>
          </a:p>
        </p:txBody>
      </p:sp>
      <p:pic>
        <p:nvPicPr>
          <p:cNvPr id="4" name="Graphic 3" descr="Right pointing backhand index outline">
            <a:extLst>
              <a:ext uri="{FF2B5EF4-FFF2-40B4-BE49-F238E27FC236}">
                <a16:creationId xmlns:a16="http://schemas.microsoft.com/office/drawing/2014/main" id="{0D350930-C4D7-2AE2-0324-8E7144E3E03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14795" y="4533053"/>
            <a:ext cx="914400" cy="914400"/>
          </a:xfrm>
          <a:prstGeom prst="rect">
            <a:avLst/>
          </a:prstGeom>
        </p:spPr>
      </p:pic>
      <p:sp>
        <p:nvSpPr>
          <p:cNvPr id="7" name="Rectangle 6">
            <a:extLst>
              <a:ext uri="{FF2B5EF4-FFF2-40B4-BE49-F238E27FC236}">
                <a16:creationId xmlns:a16="http://schemas.microsoft.com/office/drawing/2014/main" id="{0B38CEBC-4FCD-661C-FE83-8CBFFED4E782}"/>
              </a:ext>
            </a:extLst>
          </p:cNvPr>
          <p:cNvSpPr/>
          <p:nvPr/>
        </p:nvSpPr>
        <p:spPr>
          <a:xfrm>
            <a:off x="2383111" y="4533053"/>
            <a:ext cx="9613563" cy="109728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2935331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71CC7E-998F-E42A-28B3-1CDAC30837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D6B71D-07D3-7434-C45A-5B4B6B0A417D}"/>
              </a:ext>
            </a:extLst>
          </p:cNvPr>
          <p:cNvSpPr>
            <a:spLocks noGrp="1"/>
          </p:cNvSpPr>
          <p:nvPr>
            <p:ph type="title"/>
          </p:nvPr>
        </p:nvSpPr>
        <p:spPr>
          <a:xfrm>
            <a:off x="2642155" y="732310"/>
            <a:ext cx="8911687" cy="1280890"/>
          </a:xfrm>
        </p:spPr>
        <p:txBody>
          <a:bodyPr/>
          <a:lstStyle/>
          <a:p>
            <a:r>
              <a:rPr lang="en-US" dirty="0"/>
              <a:t>Key takeaways of Module 4</a:t>
            </a:r>
          </a:p>
        </p:txBody>
      </p:sp>
      <p:sp>
        <p:nvSpPr>
          <p:cNvPr id="3" name="Content Placeholder 2">
            <a:extLst>
              <a:ext uri="{FF2B5EF4-FFF2-40B4-BE49-F238E27FC236}">
                <a16:creationId xmlns:a16="http://schemas.microsoft.com/office/drawing/2014/main" id="{978C08E9-63ED-66B1-FA2B-AC8A45AE42DB}"/>
              </a:ext>
            </a:extLst>
          </p:cNvPr>
          <p:cNvSpPr>
            <a:spLocks noGrp="1"/>
          </p:cNvSpPr>
          <p:nvPr>
            <p:ph idx="1"/>
          </p:nvPr>
        </p:nvSpPr>
        <p:spPr>
          <a:xfrm>
            <a:off x="2642155" y="1594984"/>
            <a:ext cx="9484600" cy="5097069"/>
          </a:xfrm>
        </p:spPr>
        <p:txBody>
          <a:bodyPr>
            <a:noAutofit/>
          </a:bodyPr>
          <a:lstStyle/>
          <a:p>
            <a:r>
              <a:rPr lang="en-US" sz="2400" dirty="0"/>
              <a:t>Supervision is a balance act with multiple </a:t>
            </a:r>
            <a:r>
              <a:rPr lang="en-US" sz="2400" dirty="0" err="1"/>
              <a:t>rolesor</a:t>
            </a:r>
            <a:r>
              <a:rPr lang="en-US" sz="2400" dirty="0"/>
              <a:t> must balance a wide variety of roles that evolve throughout the doctoral journey, ranging from </a:t>
            </a:r>
            <a:r>
              <a:rPr lang="en-US" sz="2400" b="1" dirty="0"/>
              <a:t>Director and Teacher</a:t>
            </a:r>
            <a:r>
              <a:rPr lang="en-US" sz="2400" dirty="0"/>
              <a:t> in the early stages to </a:t>
            </a:r>
            <a:r>
              <a:rPr lang="en-US" sz="2400" b="1" dirty="0"/>
              <a:t>Critic, Supporter, and "Freedom Giver“.</a:t>
            </a:r>
            <a:endParaRPr lang="en-US" sz="2400" dirty="0"/>
          </a:p>
          <a:p>
            <a:r>
              <a:rPr lang="en-US" sz="2400" b="1" dirty="0"/>
              <a:t>Conscious management of the relationship </a:t>
            </a:r>
            <a:r>
              <a:rPr lang="en-US" sz="2400" dirty="0"/>
              <a:t>is vital to ensure the candidate feels supported without being over-directed.</a:t>
            </a:r>
          </a:p>
          <a:p>
            <a:r>
              <a:rPr lang="en-US" sz="2400" dirty="0"/>
              <a:t>Misaligned expectations regarding availability and communication are a primary source of conflict and "communication breakdowns". Making </a:t>
            </a:r>
            <a:r>
              <a:rPr lang="en-US" sz="2400" b="1" dirty="0"/>
              <a:t>tacit expectations explicit</a:t>
            </a:r>
            <a:r>
              <a:rPr lang="en-US" sz="2400" dirty="0"/>
              <a:t> is fundamental.</a:t>
            </a:r>
          </a:p>
          <a:p>
            <a:r>
              <a:rPr lang="en-US" sz="2400" b="1" dirty="0"/>
              <a:t>Formalizing via Supervision Agreements </a:t>
            </a:r>
            <a:r>
              <a:rPr lang="en-US" sz="2400" dirty="0"/>
              <a:t>clarify roles, set boundaries, and define the practicalities of the process to create a healthy and structured partnership.</a:t>
            </a:r>
            <a:endParaRPr lang="en-US" sz="2100" dirty="0"/>
          </a:p>
        </p:txBody>
      </p:sp>
      <p:sp>
        <p:nvSpPr>
          <p:cNvPr id="4" name="Foliennummernplatzhalter 3">
            <a:extLst>
              <a:ext uri="{FF2B5EF4-FFF2-40B4-BE49-F238E27FC236}">
                <a16:creationId xmlns:a16="http://schemas.microsoft.com/office/drawing/2014/main" id="{38FEF099-6FD8-419E-806B-461095261F20}"/>
              </a:ext>
            </a:extLst>
          </p:cNvPr>
          <p:cNvSpPr>
            <a:spLocks noGrp="1"/>
          </p:cNvSpPr>
          <p:nvPr>
            <p:ph type="sldNum" sz="quarter" idx="12"/>
          </p:nvPr>
        </p:nvSpPr>
        <p:spPr>
          <a:xfrm>
            <a:off x="531812" y="787782"/>
            <a:ext cx="779767" cy="365125"/>
          </a:xfrm>
        </p:spPr>
        <p:txBody>
          <a:bodyPr/>
          <a:lstStyle/>
          <a:p>
            <a:fld id="{D57F1E4F-1CFF-5643-939E-217C01CDF565}" type="slidenum">
              <a:rPr lang="en-US" smtClean="0"/>
              <a:pPr/>
              <a:t>24</a:t>
            </a:fld>
            <a:endParaRPr lang="en-US" dirty="0"/>
          </a:p>
        </p:txBody>
      </p:sp>
      <p:pic>
        <p:nvPicPr>
          <p:cNvPr id="5" name="Graphic 4" descr="Open hand outline">
            <a:extLst>
              <a:ext uri="{FF2B5EF4-FFF2-40B4-BE49-F238E27FC236}">
                <a16:creationId xmlns:a16="http://schemas.microsoft.com/office/drawing/2014/main" id="{EEA3A078-3D71-8698-5FDB-268F56108BD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21695" y="2427936"/>
            <a:ext cx="914400" cy="914400"/>
          </a:xfrm>
          <a:prstGeom prst="rect">
            <a:avLst/>
          </a:prstGeom>
        </p:spPr>
      </p:pic>
      <p:pic>
        <p:nvPicPr>
          <p:cNvPr id="7" name="Graphic 6" descr="CheckList outline">
            <a:extLst>
              <a:ext uri="{FF2B5EF4-FFF2-40B4-BE49-F238E27FC236}">
                <a16:creationId xmlns:a16="http://schemas.microsoft.com/office/drawing/2014/main" id="{C21F80E2-4316-2913-32F2-12864606CD6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21695" y="1795498"/>
            <a:ext cx="914400" cy="914400"/>
          </a:xfrm>
          <a:prstGeom prst="rect">
            <a:avLst/>
          </a:prstGeom>
        </p:spPr>
      </p:pic>
    </p:spTree>
    <p:extLst>
      <p:ext uri="{BB962C8B-B14F-4D97-AF65-F5344CB8AC3E}">
        <p14:creationId xmlns:p14="http://schemas.microsoft.com/office/powerpoint/2010/main" val="11705956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D5CCEB-4D54-2F25-8FD4-93445DFB6F1B}"/>
            </a:ext>
          </a:extLst>
        </p:cNvPr>
        <p:cNvGrpSpPr/>
        <p:nvPr/>
      </p:nvGrpSpPr>
      <p:grpSpPr>
        <a:xfrm>
          <a:off x="0" y="0"/>
          <a:ext cx="0" cy="0"/>
          <a:chOff x="0" y="0"/>
          <a:chExt cx="0" cy="0"/>
        </a:xfrm>
      </p:grpSpPr>
      <p:sp>
        <p:nvSpPr>
          <p:cNvPr id="5" name="Inhaltsplatzhalter 1">
            <a:extLst>
              <a:ext uri="{FF2B5EF4-FFF2-40B4-BE49-F238E27FC236}">
                <a16:creationId xmlns:a16="http://schemas.microsoft.com/office/drawing/2014/main" id="{06A02E94-54F2-447C-767A-5F172DC2D419}"/>
              </a:ext>
            </a:extLst>
          </p:cNvPr>
          <p:cNvSpPr>
            <a:spLocks noGrp="1"/>
          </p:cNvSpPr>
          <p:nvPr>
            <p:ph idx="1"/>
          </p:nvPr>
        </p:nvSpPr>
        <p:spPr>
          <a:xfrm>
            <a:off x="2302328" y="1774982"/>
            <a:ext cx="8162503" cy="4056046"/>
          </a:xfrm>
        </p:spPr>
        <p:txBody>
          <a:bodyPr>
            <a:normAutofit/>
          </a:bodyPr>
          <a:lstStyle/>
          <a:p>
            <a:r>
              <a:rPr lang="en-US" dirty="0" err="1"/>
              <a:t>Bøgelund</a:t>
            </a:r>
            <a:r>
              <a:rPr lang="en-US" dirty="0"/>
              <a:t>, P. (2015). </a:t>
            </a:r>
            <a:r>
              <a:rPr lang="en-US" b="1" dirty="0"/>
              <a:t>How supervisors perceive PhD supervision: and how they practice it'</a:t>
            </a:r>
            <a:r>
              <a:rPr lang="en-US" dirty="0"/>
              <a:t>. </a:t>
            </a:r>
            <a:r>
              <a:rPr lang="en-US" i="1" dirty="0"/>
              <a:t>International Journal of Doctoral Studies</a:t>
            </a:r>
            <a:r>
              <a:rPr lang="en-US" dirty="0"/>
              <a:t>, </a:t>
            </a:r>
            <a:r>
              <a:rPr lang="en-US" i="1" dirty="0"/>
              <a:t>10</a:t>
            </a:r>
            <a:r>
              <a:rPr lang="en-US" dirty="0"/>
              <a:t>, 39-55.</a:t>
            </a:r>
          </a:p>
          <a:p>
            <a:r>
              <a:rPr lang="en-US" dirty="0"/>
              <a:t>Duke, D. C., &amp; </a:t>
            </a:r>
            <a:r>
              <a:rPr lang="en-US" dirty="0" err="1"/>
              <a:t>Denicolo</a:t>
            </a:r>
            <a:r>
              <a:rPr lang="en-US" dirty="0"/>
              <a:t>, P. M. (2017). </a:t>
            </a:r>
            <a:r>
              <a:rPr lang="en-US" b="1" dirty="0"/>
              <a:t>What supervisors and universities can do to enhance doctoral student experience (and how they can help themselves).</a:t>
            </a:r>
            <a:r>
              <a:rPr lang="en-US" dirty="0"/>
              <a:t> </a:t>
            </a:r>
            <a:r>
              <a:rPr lang="en-US" i="1" dirty="0"/>
              <a:t>FEMS microbiology letters</a:t>
            </a:r>
            <a:r>
              <a:rPr lang="en-US" dirty="0"/>
              <a:t>, </a:t>
            </a:r>
            <a:r>
              <a:rPr lang="en-US" i="1" dirty="0"/>
              <a:t>364</a:t>
            </a:r>
            <a:r>
              <a:rPr lang="en-US" dirty="0"/>
              <a:t>(9), fnx090.</a:t>
            </a:r>
          </a:p>
          <a:p>
            <a:r>
              <a:rPr lang="en-US" dirty="0"/>
              <a:t>Phillips, E., &amp; Johnson, C. (2022). </a:t>
            </a:r>
            <a:r>
              <a:rPr lang="en-US" b="1" dirty="0"/>
              <a:t>How to Get a PhD: A handbook for students and their supervisors</a:t>
            </a:r>
            <a:r>
              <a:rPr lang="en-US" dirty="0"/>
              <a:t> </a:t>
            </a:r>
            <a:r>
              <a:rPr lang="en-US" i="1" dirty="0"/>
              <a:t>(7</a:t>
            </a:r>
            <a:r>
              <a:rPr lang="en-US" i="1" baseline="30000" dirty="0"/>
              <a:t>th</a:t>
            </a:r>
            <a:r>
              <a:rPr lang="en-US" i="1" dirty="0"/>
              <a:t> ed</a:t>
            </a:r>
            <a:r>
              <a:rPr lang="en-US" dirty="0"/>
              <a:t>.) McGraw-Hill Education (UK).</a:t>
            </a:r>
          </a:p>
          <a:p>
            <a:r>
              <a:rPr lang="en-US" dirty="0"/>
              <a:t>Taylor, S., &amp; Kiley, M. (2024). </a:t>
            </a:r>
            <a:r>
              <a:rPr lang="en-US" b="1" i="1" dirty="0"/>
              <a:t>A handbook for doctoral supervisors </a:t>
            </a:r>
            <a:r>
              <a:rPr lang="en-US" i="1" dirty="0"/>
              <a:t>(3</a:t>
            </a:r>
            <a:r>
              <a:rPr lang="en-US" i="1" baseline="30000" dirty="0"/>
              <a:t>rd</a:t>
            </a:r>
            <a:r>
              <a:rPr lang="en-US" i="1" dirty="0"/>
              <a:t> Ed.).</a:t>
            </a:r>
            <a:r>
              <a:rPr lang="en-US" dirty="0"/>
              <a:t> Routledge</a:t>
            </a:r>
          </a:p>
        </p:txBody>
      </p:sp>
      <p:sp>
        <p:nvSpPr>
          <p:cNvPr id="3" name="Foliennummernplatzhalter 2">
            <a:extLst>
              <a:ext uri="{FF2B5EF4-FFF2-40B4-BE49-F238E27FC236}">
                <a16:creationId xmlns:a16="http://schemas.microsoft.com/office/drawing/2014/main" id="{C1D14208-CE9B-0204-81CD-1B170EE2008B}"/>
              </a:ext>
            </a:extLst>
          </p:cNvPr>
          <p:cNvSpPr>
            <a:spLocks noGrp="1"/>
          </p:cNvSpPr>
          <p:nvPr>
            <p:ph type="sldNum" sz="quarter" idx="12"/>
          </p:nvPr>
        </p:nvSpPr>
        <p:spPr/>
        <p:txBody>
          <a:bodyPr/>
          <a:lstStyle/>
          <a:p>
            <a:fld id="{D57F1E4F-1CFF-5643-939E-217C01CDF565}" type="slidenum">
              <a:rPr lang="en-US" smtClean="0"/>
              <a:pPr/>
              <a:t>25</a:t>
            </a:fld>
            <a:endParaRPr lang="en-US" dirty="0"/>
          </a:p>
        </p:txBody>
      </p:sp>
      <p:sp>
        <p:nvSpPr>
          <p:cNvPr id="8" name="Titel 1">
            <a:extLst>
              <a:ext uri="{FF2B5EF4-FFF2-40B4-BE49-F238E27FC236}">
                <a16:creationId xmlns:a16="http://schemas.microsoft.com/office/drawing/2014/main" id="{3FC699BE-BBFA-EA66-6015-DD6E829C5608}"/>
              </a:ext>
            </a:extLst>
          </p:cNvPr>
          <p:cNvSpPr txBox="1">
            <a:spLocks/>
          </p:cNvSpPr>
          <p:nvPr/>
        </p:nvSpPr>
        <p:spPr>
          <a:xfrm>
            <a:off x="2519265" y="723124"/>
            <a:ext cx="8911687" cy="854922"/>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dirty="0"/>
              <a:t>Further reading</a:t>
            </a:r>
            <a:endParaRPr lang="en-US" dirty="0"/>
          </a:p>
        </p:txBody>
      </p:sp>
    </p:spTree>
    <p:extLst>
      <p:ext uri="{BB962C8B-B14F-4D97-AF65-F5344CB8AC3E}">
        <p14:creationId xmlns:p14="http://schemas.microsoft.com/office/powerpoint/2010/main" val="32993673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705C4A-538E-2B02-307B-09F940CBE1B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85B8E59-612B-9A0D-083E-5C2757AA4F4A}"/>
              </a:ext>
            </a:extLst>
          </p:cNvPr>
          <p:cNvSpPr>
            <a:spLocks noGrp="1"/>
          </p:cNvSpPr>
          <p:nvPr>
            <p:ph type="title"/>
          </p:nvPr>
        </p:nvSpPr>
        <p:spPr>
          <a:xfrm>
            <a:off x="2643673" y="624110"/>
            <a:ext cx="8265627" cy="728440"/>
          </a:xfrm>
        </p:spPr>
        <p:txBody>
          <a:bodyPr>
            <a:normAutofit/>
          </a:bodyPr>
          <a:lstStyle/>
          <a:p>
            <a:r>
              <a:rPr lang="en-GB" dirty="0"/>
              <a:t>Disclaimer</a:t>
            </a:r>
            <a:endParaRPr lang="en-US" dirty="0"/>
          </a:p>
        </p:txBody>
      </p:sp>
      <p:sp>
        <p:nvSpPr>
          <p:cNvPr id="3" name="Foliennummernplatzhalter 2">
            <a:extLst>
              <a:ext uri="{FF2B5EF4-FFF2-40B4-BE49-F238E27FC236}">
                <a16:creationId xmlns:a16="http://schemas.microsoft.com/office/drawing/2014/main" id="{8AFA12D0-7DA1-DEC3-D8F6-6AD37142B963}"/>
              </a:ext>
            </a:extLst>
          </p:cNvPr>
          <p:cNvSpPr>
            <a:spLocks noGrp="1"/>
          </p:cNvSpPr>
          <p:nvPr>
            <p:ph type="sldNum" sz="quarter" idx="12"/>
          </p:nvPr>
        </p:nvSpPr>
        <p:spPr/>
        <p:txBody>
          <a:bodyPr/>
          <a:lstStyle/>
          <a:p>
            <a:fld id="{D57F1E4F-1CFF-5643-939E-217C01CDF565}" type="slidenum">
              <a:rPr lang="en-US" smtClean="0"/>
              <a:pPr/>
              <a:t>26</a:t>
            </a:fld>
            <a:endParaRPr lang="en-US" dirty="0"/>
          </a:p>
        </p:txBody>
      </p:sp>
      <p:sp>
        <p:nvSpPr>
          <p:cNvPr id="5" name="Textfeld 3">
            <a:extLst>
              <a:ext uri="{FF2B5EF4-FFF2-40B4-BE49-F238E27FC236}">
                <a16:creationId xmlns:a16="http://schemas.microsoft.com/office/drawing/2014/main" id="{9F10F6CB-89FC-D76B-196B-7A9A46F8AEE1}"/>
              </a:ext>
            </a:extLst>
          </p:cNvPr>
          <p:cNvSpPr txBox="1"/>
          <p:nvPr/>
        </p:nvSpPr>
        <p:spPr>
          <a:xfrm>
            <a:off x="2643673" y="1460759"/>
            <a:ext cx="7831494" cy="5078313"/>
          </a:xfrm>
          <a:prstGeom prst="rect">
            <a:avLst/>
          </a:prstGeom>
          <a:noFill/>
          <a:ln w="38100">
            <a:solidFill>
              <a:srgbClr val="A53010"/>
            </a:solidFill>
          </a:ln>
        </p:spPr>
        <p:txBody>
          <a:bodyPr wrap="square">
            <a:spAutoFit/>
          </a:bodyPr>
          <a:lstStyle/>
          <a:p>
            <a:r>
              <a:rPr lang="en-US" dirty="0"/>
              <a:t>This presentation was created jointly by Fredrick </a:t>
            </a:r>
            <a:r>
              <a:rPr lang="de-DE" dirty="0" err="1">
                <a:hlinkClick r:id="rId3">
                  <a:extLst>
                    <a:ext uri="{A12FA001-AC4F-418D-AE19-62706E023703}">
                      <ahyp:hlinkClr xmlns:ahyp="http://schemas.microsoft.com/office/drawing/2018/hyperlinkcolor" val="tx"/>
                    </a:ext>
                  </a:extLst>
                </a:hlinkClick>
              </a:rPr>
              <a:t>Oluoch</a:t>
            </a:r>
            <a:r>
              <a:rPr lang="en-US" dirty="0"/>
              <a:t> Nyamwala, Caroline </a:t>
            </a:r>
            <a:r>
              <a:rPr lang="en-US" dirty="0" err="1"/>
              <a:t>Ayuya</a:t>
            </a:r>
            <a:r>
              <a:rPr lang="en-US" dirty="0"/>
              <a:t> Muaka, Caroline Kimathi, Stephen Ojiambo Wandera, Emmanuel Mutungi, Linda </a:t>
            </a:r>
            <a:r>
              <a:rPr lang="en-US" dirty="0" err="1"/>
              <a:t>Alinane</a:t>
            </a:r>
            <a:r>
              <a:rPr lang="en-US" dirty="0"/>
              <a:t> Nyondo-</a:t>
            </a:r>
            <a:r>
              <a:rPr lang="en-US" dirty="0" err="1"/>
              <a:t>Mipando</a:t>
            </a:r>
            <a:r>
              <a:rPr lang="en-US" dirty="0"/>
              <a:t>, Fanuel Aaron Lampiao, Tukae </a:t>
            </a:r>
            <a:r>
              <a:rPr lang="en-US" dirty="0" err="1"/>
              <a:t>Atiyo</a:t>
            </a:r>
            <a:r>
              <a:rPr lang="en-US" dirty="0"/>
              <a:t> Mbegalo,  Brighton Emmanuel Maburutse, Angela Meyer and Lucas Zinner in the framework of the EAST SPARK project. </a:t>
            </a:r>
          </a:p>
          <a:p>
            <a:endParaRPr lang="en-US" dirty="0"/>
          </a:p>
          <a:p>
            <a:r>
              <a:rPr lang="en-US" dirty="0"/>
              <a:t>The content has been inspired by the authors' own experience, the academic literature and various training courses in which the authors have had the opportunity to participate. In this regard, the authors would like to express their special thanks to CREST at Stellenbosch University and CARTA.</a:t>
            </a:r>
          </a:p>
          <a:p>
            <a:endParaRPr lang="en-US" dirty="0"/>
          </a:p>
          <a:p>
            <a:r>
              <a:rPr lang="en-US" dirty="0"/>
              <a:t>It is intended to be shared under the Creative Commons Attribution (CC BY) license. Everyone is welcome to use, adapt, or distribute this content, provided that it is done under the same conditions, and proper credit is given to the authors. </a:t>
            </a:r>
          </a:p>
          <a:p>
            <a:r>
              <a:rPr lang="en-US" dirty="0"/>
              <a:t>This work has been made possible through the support of the OEAD.</a:t>
            </a:r>
            <a:endParaRPr lang="de-AT" dirty="0"/>
          </a:p>
        </p:txBody>
      </p:sp>
    </p:spTree>
    <p:extLst>
      <p:ext uri="{BB962C8B-B14F-4D97-AF65-F5344CB8AC3E}">
        <p14:creationId xmlns:p14="http://schemas.microsoft.com/office/powerpoint/2010/main" val="39922368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F95513-DEDC-6ACE-FE7C-7BBFAF784BD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F809B67-65EB-85B6-ABEF-3B1E3296E353}"/>
              </a:ext>
            </a:extLst>
          </p:cNvPr>
          <p:cNvSpPr>
            <a:spLocks noGrp="1"/>
          </p:cNvSpPr>
          <p:nvPr>
            <p:ph type="title"/>
          </p:nvPr>
        </p:nvSpPr>
        <p:spPr>
          <a:xfrm>
            <a:off x="2400300" y="629280"/>
            <a:ext cx="8052059" cy="820064"/>
          </a:xfrm>
        </p:spPr>
        <p:txBody>
          <a:bodyPr>
            <a:normAutofit fontScale="90000"/>
          </a:bodyPr>
          <a:lstStyle/>
          <a:p>
            <a:r>
              <a:rPr lang="en-AU" dirty="0">
                <a:solidFill>
                  <a:srgbClr val="A53010"/>
                </a:solidFill>
              </a:rPr>
              <a:t>What do you see as the most relevant roles and responsibilities of supervisors?</a:t>
            </a:r>
            <a:endParaRPr lang="en-US" dirty="0">
              <a:solidFill>
                <a:srgbClr val="A53010"/>
              </a:solidFill>
            </a:endParaRPr>
          </a:p>
        </p:txBody>
      </p:sp>
      <p:sp>
        <p:nvSpPr>
          <p:cNvPr id="5" name="Inhaltsplatzhalter 1">
            <a:extLst>
              <a:ext uri="{FF2B5EF4-FFF2-40B4-BE49-F238E27FC236}">
                <a16:creationId xmlns:a16="http://schemas.microsoft.com/office/drawing/2014/main" id="{08EDB372-A161-9CCF-B6FA-DB9B45E99C20}"/>
              </a:ext>
            </a:extLst>
          </p:cNvPr>
          <p:cNvSpPr>
            <a:spLocks noGrp="1"/>
          </p:cNvSpPr>
          <p:nvPr>
            <p:ph idx="1"/>
          </p:nvPr>
        </p:nvSpPr>
        <p:spPr>
          <a:xfrm>
            <a:off x="2115658" y="1823847"/>
            <a:ext cx="9251270" cy="2982769"/>
          </a:xfrm>
        </p:spPr>
        <p:txBody>
          <a:bodyPr>
            <a:noAutofit/>
          </a:bodyPr>
          <a:lstStyle/>
          <a:p>
            <a:pPr marL="400050" lvl="1" indent="0">
              <a:buNone/>
            </a:pPr>
            <a:r>
              <a:rPr lang="de-AT" sz="2200" dirty="0">
                <a:latin typeface="Century Gothic (Textkörper)"/>
                <a:cs typeface="Calibri" panose="020F0502020204030204" pitchFamily="34" charset="0"/>
              </a:rPr>
              <a:t>Supervisors </a:t>
            </a:r>
            <a:r>
              <a:rPr lang="de-AT" sz="2200" dirty="0" err="1">
                <a:latin typeface="Century Gothic (Textkörper)"/>
                <a:cs typeface="Calibri" panose="020F0502020204030204" pitchFamily="34" charset="0"/>
              </a:rPr>
              <a:t>must</a:t>
            </a:r>
            <a:r>
              <a:rPr lang="de-AT" sz="2200" dirty="0">
                <a:latin typeface="Century Gothic (Textkörper)"/>
                <a:cs typeface="Calibri" panose="020F0502020204030204" pitchFamily="34" charset="0"/>
              </a:rPr>
              <a:t> </a:t>
            </a:r>
            <a:r>
              <a:rPr lang="de-AT" sz="2200" dirty="0" err="1">
                <a:latin typeface="Century Gothic (Textkörper)"/>
                <a:cs typeface="Calibri" panose="020F0502020204030204" pitchFamily="34" charset="0"/>
              </a:rPr>
              <a:t>be</a:t>
            </a:r>
            <a:r>
              <a:rPr lang="de-AT" sz="2200" dirty="0">
                <a:latin typeface="Century Gothic (Textkörper)"/>
                <a:cs typeface="Calibri" panose="020F0502020204030204" pitchFamily="34" charset="0"/>
              </a:rPr>
              <a:t> </a:t>
            </a:r>
            <a:r>
              <a:rPr lang="de-AT" sz="2200" dirty="0" err="1">
                <a:latin typeface="Century Gothic (Textkörper)"/>
                <a:cs typeface="Calibri" panose="020F0502020204030204" pitchFamily="34" charset="0"/>
              </a:rPr>
              <a:t>aware</a:t>
            </a:r>
            <a:r>
              <a:rPr lang="de-AT" sz="2200" dirty="0">
                <a:latin typeface="Century Gothic (Textkörper)"/>
                <a:cs typeface="Calibri" panose="020F0502020204030204" pitchFamily="34" charset="0"/>
              </a:rPr>
              <a:t> of </a:t>
            </a:r>
            <a:r>
              <a:rPr lang="de-AT" sz="2200" dirty="0" err="1">
                <a:latin typeface="Century Gothic (Textkörper)"/>
                <a:cs typeface="Calibri" panose="020F0502020204030204" pitchFamily="34" charset="0"/>
              </a:rPr>
              <a:t>the</a:t>
            </a:r>
            <a:r>
              <a:rPr lang="de-AT" sz="2200" dirty="0">
                <a:latin typeface="Century Gothic (Textkörper)"/>
                <a:cs typeface="Calibri" panose="020F0502020204030204" pitchFamily="34" charset="0"/>
              </a:rPr>
              <a:t> different </a:t>
            </a:r>
            <a:r>
              <a:rPr lang="de-AT" sz="2200" dirty="0" err="1">
                <a:latin typeface="Century Gothic (Textkörper)"/>
                <a:cs typeface="Calibri" panose="020F0502020204030204" pitchFamily="34" charset="0"/>
              </a:rPr>
              <a:t>roles</a:t>
            </a:r>
            <a:r>
              <a:rPr lang="de-AT" sz="2200" dirty="0">
                <a:latin typeface="Century Gothic (Textkörper)"/>
                <a:cs typeface="Calibri" panose="020F0502020204030204" pitchFamily="34" charset="0"/>
              </a:rPr>
              <a:t> </a:t>
            </a:r>
            <a:r>
              <a:rPr lang="de-AT" sz="2200" dirty="0" err="1">
                <a:latin typeface="Century Gothic (Textkörper)"/>
                <a:cs typeface="Calibri" panose="020F0502020204030204" pitchFamily="34" charset="0"/>
              </a:rPr>
              <a:t>as</a:t>
            </a:r>
            <a:r>
              <a:rPr lang="de-AT" sz="2200" dirty="0">
                <a:latin typeface="Century Gothic (Textkörper)"/>
                <a:cs typeface="Calibri" panose="020F0502020204030204" pitchFamily="34" charset="0"/>
              </a:rPr>
              <a:t> </a:t>
            </a:r>
            <a:r>
              <a:rPr lang="de-AT" sz="2200" dirty="0" err="1">
                <a:latin typeface="Century Gothic (Textkörper)"/>
                <a:cs typeface="Calibri" panose="020F0502020204030204" pitchFamily="34" charset="0"/>
              </a:rPr>
              <a:t>they</a:t>
            </a:r>
            <a:r>
              <a:rPr lang="de-AT" sz="2200" dirty="0">
                <a:latin typeface="Century Gothic (Textkörper)"/>
                <a:cs typeface="Calibri" panose="020F0502020204030204" pitchFamily="34" charset="0"/>
              </a:rPr>
              <a:t> </a:t>
            </a:r>
            <a:r>
              <a:rPr lang="de-AT" sz="2200" dirty="0" err="1">
                <a:latin typeface="Century Gothic (Textkörper)"/>
                <a:cs typeface="Calibri" panose="020F0502020204030204" pitchFamily="34" charset="0"/>
              </a:rPr>
              <a:t>vary</a:t>
            </a:r>
            <a:r>
              <a:rPr lang="de-AT" sz="2200" dirty="0">
                <a:latin typeface="Century Gothic (Textkörper)"/>
                <a:cs typeface="Calibri" panose="020F0502020204030204" pitchFamily="34" charset="0"/>
              </a:rPr>
              <a:t> </a:t>
            </a:r>
            <a:r>
              <a:rPr lang="de-AT" sz="2200" dirty="0" err="1">
                <a:latin typeface="Century Gothic (Textkörper)"/>
                <a:cs typeface="Calibri" panose="020F0502020204030204" pitchFamily="34" charset="0"/>
              </a:rPr>
              <a:t>over</a:t>
            </a:r>
            <a:r>
              <a:rPr lang="de-AT" sz="2200" dirty="0">
                <a:latin typeface="Century Gothic (Textkörper)"/>
                <a:cs typeface="Calibri" panose="020F0502020204030204" pitchFamily="34" charset="0"/>
              </a:rPr>
              <a:t> time</a:t>
            </a:r>
            <a:endParaRPr lang="en-AU" sz="2200" dirty="0">
              <a:latin typeface="Century Gothic (Textkörper)"/>
              <a:cs typeface="Calibri" panose="020F0502020204030204" pitchFamily="34" charset="0"/>
            </a:endParaRPr>
          </a:p>
          <a:p>
            <a:pPr marL="400050" lvl="1" indent="0">
              <a:buNone/>
            </a:pPr>
            <a:r>
              <a:rPr lang="en-AU" sz="2200" b="1" dirty="0">
                <a:latin typeface="Century Gothic (Textkörper)"/>
                <a:cs typeface="Calibri" panose="020F0502020204030204" pitchFamily="34" charset="0"/>
              </a:rPr>
              <a:t>Task: </a:t>
            </a:r>
          </a:p>
          <a:p>
            <a:pPr marL="400050" lvl="1" indent="0">
              <a:buNone/>
            </a:pPr>
            <a:r>
              <a:rPr lang="en-AU" sz="2200" dirty="0">
                <a:latin typeface="Century Gothic (Textkörper)"/>
                <a:cs typeface="Calibri" panose="020F0502020204030204" pitchFamily="34" charset="0"/>
              </a:rPr>
              <a:t>Discuss in teams what you consider as </a:t>
            </a:r>
            <a:r>
              <a:rPr lang="en-AU" sz="2200" u="sng" dirty="0">
                <a:latin typeface="Century Gothic (Textkörper)"/>
                <a:cs typeface="Calibri" panose="020F0502020204030204" pitchFamily="34" charset="0"/>
              </a:rPr>
              <a:t>actual roles </a:t>
            </a:r>
            <a:r>
              <a:rPr lang="en-AU" sz="2200" dirty="0">
                <a:latin typeface="Century Gothic (Textkörper)"/>
                <a:cs typeface="Calibri" panose="020F0502020204030204" pitchFamily="34" charset="0"/>
              </a:rPr>
              <a:t>of supervisors during the doctoral journey and, what are the responding responsibilities?</a:t>
            </a:r>
            <a:endParaRPr lang="de-AT" sz="2200" dirty="0">
              <a:latin typeface="Century Gothic (Textkörper)"/>
              <a:cs typeface="Calibri" panose="020F0502020204030204" pitchFamily="34" charset="0"/>
            </a:endParaRPr>
          </a:p>
          <a:p>
            <a:pPr marL="0" indent="0">
              <a:buNone/>
            </a:pPr>
            <a:endParaRPr lang="de-AT" sz="2400" dirty="0">
              <a:latin typeface="Century Gothic (Textkörper)"/>
              <a:cs typeface="Calibri" panose="020F0502020204030204" pitchFamily="34" charset="0"/>
            </a:endParaRPr>
          </a:p>
        </p:txBody>
      </p:sp>
      <p:sp>
        <p:nvSpPr>
          <p:cNvPr id="3" name="Foliennummernplatzhalter 2">
            <a:extLst>
              <a:ext uri="{FF2B5EF4-FFF2-40B4-BE49-F238E27FC236}">
                <a16:creationId xmlns:a16="http://schemas.microsoft.com/office/drawing/2014/main" id="{F4DFCCE8-616E-3893-0D7C-1A9FCE4D737F}"/>
              </a:ext>
            </a:extLst>
          </p:cNvPr>
          <p:cNvSpPr>
            <a:spLocks noGrp="1"/>
          </p:cNvSpPr>
          <p:nvPr>
            <p:ph type="sldNum" sz="quarter" idx="12"/>
          </p:nvPr>
        </p:nvSpPr>
        <p:spPr/>
        <p:txBody>
          <a:bodyPr/>
          <a:lstStyle/>
          <a:p>
            <a:fld id="{D57F1E4F-1CFF-5643-939E-217C01CDF565}" type="slidenum">
              <a:rPr lang="en-US" smtClean="0"/>
              <a:pPr/>
              <a:t>3</a:t>
            </a:fld>
            <a:endParaRPr lang="en-US" dirty="0"/>
          </a:p>
        </p:txBody>
      </p:sp>
      <p:pic>
        <p:nvPicPr>
          <p:cNvPr id="4" name="Grafik 3" descr="Sanduhr 30% mit einfarbiger Füllung">
            <a:extLst>
              <a:ext uri="{FF2B5EF4-FFF2-40B4-BE49-F238E27FC236}">
                <a16:creationId xmlns:a16="http://schemas.microsoft.com/office/drawing/2014/main" id="{5B020AF3-52B4-003B-CCBE-909F1417039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36019" y="1413794"/>
            <a:ext cx="662609" cy="662609"/>
          </a:xfrm>
          <a:prstGeom prst="rect">
            <a:avLst/>
          </a:prstGeom>
        </p:spPr>
      </p:pic>
      <p:sp>
        <p:nvSpPr>
          <p:cNvPr id="6" name="Textfeld 5">
            <a:extLst>
              <a:ext uri="{FF2B5EF4-FFF2-40B4-BE49-F238E27FC236}">
                <a16:creationId xmlns:a16="http://schemas.microsoft.com/office/drawing/2014/main" id="{147C7B01-50E8-B34A-F8CC-B75C576FC4B1}"/>
              </a:ext>
            </a:extLst>
          </p:cNvPr>
          <p:cNvSpPr txBox="1"/>
          <p:nvPr/>
        </p:nvSpPr>
        <p:spPr>
          <a:xfrm>
            <a:off x="825072" y="1745098"/>
            <a:ext cx="918841" cy="369332"/>
          </a:xfrm>
          <a:prstGeom prst="rect">
            <a:avLst/>
          </a:prstGeom>
          <a:noFill/>
        </p:spPr>
        <p:txBody>
          <a:bodyPr wrap="none" rtlCol="0">
            <a:spAutoFit/>
          </a:bodyPr>
          <a:lstStyle/>
          <a:p>
            <a:r>
              <a:rPr lang="de-AT" b="1" dirty="0"/>
              <a:t>15 min</a:t>
            </a:r>
          </a:p>
        </p:txBody>
      </p:sp>
      <p:pic>
        <p:nvPicPr>
          <p:cNvPr id="7" name="Grafik 6" descr="Besprechung mit einfarbiger Füllung">
            <a:extLst>
              <a:ext uri="{FF2B5EF4-FFF2-40B4-BE49-F238E27FC236}">
                <a16:creationId xmlns:a16="http://schemas.microsoft.com/office/drawing/2014/main" id="{DE8FC55B-851C-D6F3-A58F-59F133F86AF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8186" y="2708943"/>
            <a:ext cx="914400" cy="914400"/>
          </a:xfrm>
          <a:prstGeom prst="rect">
            <a:avLst/>
          </a:prstGeom>
        </p:spPr>
      </p:pic>
    </p:spTree>
    <p:extLst>
      <p:ext uri="{BB962C8B-B14F-4D97-AF65-F5344CB8AC3E}">
        <p14:creationId xmlns:p14="http://schemas.microsoft.com/office/powerpoint/2010/main" val="4238954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C524DE-4640-AC00-0413-2617791FDC3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1A6917B-A8EA-EFBB-757E-FDE0D85D8191}"/>
              </a:ext>
            </a:extLst>
          </p:cNvPr>
          <p:cNvSpPr>
            <a:spLocks noGrp="1"/>
          </p:cNvSpPr>
          <p:nvPr>
            <p:ph type="title"/>
          </p:nvPr>
        </p:nvSpPr>
        <p:spPr>
          <a:xfrm>
            <a:off x="1919546" y="629280"/>
            <a:ext cx="8532813" cy="820064"/>
          </a:xfrm>
        </p:spPr>
        <p:txBody>
          <a:bodyPr>
            <a:normAutofit fontScale="90000"/>
          </a:bodyPr>
          <a:lstStyle/>
          <a:p>
            <a:r>
              <a:rPr lang="en-AU" dirty="0"/>
              <a:t>What do you see as the most relevant roles and responsibilities of supervisors</a:t>
            </a:r>
            <a:endParaRPr lang="en-US" dirty="0"/>
          </a:p>
        </p:txBody>
      </p:sp>
      <p:sp>
        <p:nvSpPr>
          <p:cNvPr id="3" name="Foliennummernplatzhalter 2">
            <a:extLst>
              <a:ext uri="{FF2B5EF4-FFF2-40B4-BE49-F238E27FC236}">
                <a16:creationId xmlns:a16="http://schemas.microsoft.com/office/drawing/2014/main" id="{F0958BC7-DCD1-393C-A4BB-3A96769FF1DC}"/>
              </a:ext>
            </a:extLst>
          </p:cNvPr>
          <p:cNvSpPr>
            <a:spLocks noGrp="1"/>
          </p:cNvSpPr>
          <p:nvPr>
            <p:ph type="sldNum" sz="quarter" idx="12"/>
          </p:nvPr>
        </p:nvSpPr>
        <p:spPr/>
        <p:txBody>
          <a:bodyPr/>
          <a:lstStyle/>
          <a:p>
            <a:fld id="{D57F1E4F-1CFF-5643-939E-217C01CDF565}" type="slidenum">
              <a:rPr lang="en-US" smtClean="0"/>
              <a:pPr/>
              <a:t>4</a:t>
            </a:fld>
            <a:endParaRPr lang="en-US" dirty="0"/>
          </a:p>
        </p:txBody>
      </p:sp>
      <p:sp>
        <p:nvSpPr>
          <p:cNvPr id="10" name="TextBox 9">
            <a:extLst>
              <a:ext uri="{FF2B5EF4-FFF2-40B4-BE49-F238E27FC236}">
                <a16:creationId xmlns:a16="http://schemas.microsoft.com/office/drawing/2014/main" id="{E8B05C09-511D-98C0-D783-2052A42A180C}"/>
              </a:ext>
            </a:extLst>
          </p:cNvPr>
          <p:cNvSpPr txBox="1"/>
          <p:nvPr/>
        </p:nvSpPr>
        <p:spPr>
          <a:xfrm>
            <a:off x="1919546" y="6228720"/>
            <a:ext cx="7899920" cy="523220"/>
          </a:xfrm>
          <a:prstGeom prst="rect">
            <a:avLst/>
          </a:prstGeom>
          <a:noFill/>
        </p:spPr>
        <p:txBody>
          <a:bodyPr wrap="none" rtlCol="0">
            <a:spAutoFit/>
          </a:bodyPr>
          <a:lstStyle/>
          <a:p>
            <a:r>
              <a:rPr lang="en-US" sz="1400" dirty="0">
                <a:solidFill>
                  <a:schemeClr val="tx1">
                    <a:lumMod val="85000"/>
                    <a:lumOff val="15000"/>
                  </a:schemeClr>
                </a:solidFill>
              </a:rPr>
              <a:t>source: Atkins, M., &amp; Brown, G. (2002). </a:t>
            </a:r>
            <a:r>
              <a:rPr lang="en-US" sz="1400" i="1" dirty="0">
                <a:solidFill>
                  <a:schemeClr val="tx1">
                    <a:lumMod val="85000"/>
                    <a:lumOff val="15000"/>
                  </a:schemeClr>
                </a:solidFill>
              </a:rPr>
              <a:t>Effective teaching in higher education</a:t>
            </a:r>
            <a:r>
              <a:rPr lang="en-US" sz="1400" dirty="0">
                <a:solidFill>
                  <a:schemeClr val="tx1">
                    <a:lumMod val="85000"/>
                    <a:lumOff val="15000"/>
                  </a:schemeClr>
                </a:solidFill>
              </a:rPr>
              <a:t>. Routledge.</a:t>
            </a:r>
            <a:br>
              <a:rPr lang="en-US" sz="1400" dirty="0">
                <a:solidFill>
                  <a:schemeClr val="tx1">
                    <a:lumMod val="85000"/>
                    <a:lumOff val="15000"/>
                  </a:schemeClr>
                </a:solidFill>
              </a:rPr>
            </a:br>
            <a:r>
              <a:rPr lang="en-US" sz="1400" dirty="0">
                <a:solidFill>
                  <a:schemeClr val="tx1">
                    <a:lumMod val="85000"/>
                    <a:lumOff val="15000"/>
                  </a:schemeClr>
                </a:solidFill>
              </a:rPr>
              <a:t>p. 120.</a:t>
            </a:r>
            <a:endParaRPr lang="de-DE" sz="1400" dirty="0">
              <a:solidFill>
                <a:schemeClr val="tx1">
                  <a:lumMod val="85000"/>
                  <a:lumOff val="15000"/>
                </a:schemeClr>
              </a:solidFill>
            </a:endParaRPr>
          </a:p>
        </p:txBody>
      </p:sp>
      <p:sp>
        <p:nvSpPr>
          <p:cNvPr id="5" name="Tijdelijke aanduiding voor inhoud 2">
            <a:extLst>
              <a:ext uri="{FF2B5EF4-FFF2-40B4-BE49-F238E27FC236}">
                <a16:creationId xmlns:a16="http://schemas.microsoft.com/office/drawing/2014/main" id="{3A1FE4B3-2DAD-1131-E896-393C12869B4D}"/>
              </a:ext>
            </a:extLst>
          </p:cNvPr>
          <p:cNvSpPr txBox="1">
            <a:spLocks/>
          </p:cNvSpPr>
          <p:nvPr/>
        </p:nvSpPr>
        <p:spPr>
          <a:xfrm>
            <a:off x="1689391" y="1922172"/>
            <a:ext cx="9525456" cy="4418470"/>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defTabSz="457200">
              <a:lnSpc>
                <a:spcPct val="110000"/>
              </a:lnSpc>
              <a:buClr>
                <a:schemeClr val="accent1"/>
              </a:buClr>
              <a:buFont typeface="Wingdings 3" charset="2"/>
              <a:buChar char=""/>
            </a:pPr>
            <a:r>
              <a:rPr lang="en-US" sz="1800" dirty="0">
                <a:solidFill>
                  <a:schemeClr val="tx1">
                    <a:lumMod val="75000"/>
                    <a:lumOff val="25000"/>
                  </a:schemeClr>
                </a:solidFill>
              </a:rPr>
              <a:t>Director (determining topic and method, providing ideas)</a:t>
            </a:r>
          </a:p>
          <a:p>
            <a:pPr marL="342900" indent="-342900" defTabSz="457200">
              <a:lnSpc>
                <a:spcPct val="110000"/>
              </a:lnSpc>
              <a:buClr>
                <a:schemeClr val="accent1"/>
              </a:buClr>
              <a:buFont typeface="Wingdings 3" charset="2"/>
              <a:buChar char=""/>
            </a:pPr>
            <a:r>
              <a:rPr lang="en-US" sz="1800" dirty="0">
                <a:solidFill>
                  <a:schemeClr val="tx1">
                    <a:lumMod val="75000"/>
                    <a:lumOff val="25000"/>
                  </a:schemeClr>
                </a:solidFill>
              </a:rPr>
              <a:t>Facilitator (providing access to resources or expertise, arranging field-work)</a:t>
            </a:r>
          </a:p>
          <a:p>
            <a:pPr marL="342900" indent="-342900" defTabSz="457200">
              <a:lnSpc>
                <a:spcPct val="110000"/>
              </a:lnSpc>
              <a:buClr>
                <a:schemeClr val="accent1"/>
              </a:buClr>
              <a:buFont typeface="Wingdings 3" charset="2"/>
              <a:buChar char=""/>
            </a:pPr>
            <a:r>
              <a:rPr lang="en-US" sz="1800" dirty="0">
                <a:solidFill>
                  <a:schemeClr val="tx1">
                    <a:lumMod val="75000"/>
                    <a:lumOff val="25000"/>
                  </a:schemeClr>
                </a:solidFill>
              </a:rPr>
              <a:t>Adviser (helping to resolve technical problems, suggesting alternatives)</a:t>
            </a:r>
          </a:p>
          <a:p>
            <a:pPr marL="342900" indent="-342900" defTabSz="457200">
              <a:lnSpc>
                <a:spcPct val="110000"/>
              </a:lnSpc>
              <a:buClr>
                <a:schemeClr val="accent1"/>
              </a:buClr>
              <a:buFont typeface="Wingdings 3" charset="2"/>
              <a:buChar char=""/>
            </a:pPr>
            <a:r>
              <a:rPr lang="en-US" sz="1800" dirty="0">
                <a:solidFill>
                  <a:schemeClr val="tx1">
                    <a:lumMod val="75000"/>
                    <a:lumOff val="25000"/>
                  </a:schemeClr>
                </a:solidFill>
              </a:rPr>
              <a:t>Teacher (of research techniques)</a:t>
            </a:r>
          </a:p>
          <a:p>
            <a:pPr marL="342900" indent="-342900" defTabSz="457200">
              <a:lnSpc>
                <a:spcPct val="110000"/>
              </a:lnSpc>
              <a:buClr>
                <a:schemeClr val="accent1"/>
              </a:buClr>
              <a:buFont typeface="Wingdings 3" charset="2"/>
              <a:buChar char=""/>
            </a:pPr>
            <a:r>
              <a:rPr lang="en-US" sz="1800" dirty="0">
                <a:solidFill>
                  <a:schemeClr val="tx1">
                    <a:lumMod val="75000"/>
                    <a:lumOff val="25000"/>
                  </a:schemeClr>
                </a:solidFill>
              </a:rPr>
              <a:t>Guide (suggesting timetable for writing up, giving feedback on progress, identifying critical path for data collection)</a:t>
            </a:r>
          </a:p>
          <a:p>
            <a:pPr marL="342900" indent="-342900" defTabSz="457200">
              <a:lnSpc>
                <a:spcPct val="110000"/>
              </a:lnSpc>
              <a:buClr>
                <a:schemeClr val="accent1"/>
              </a:buClr>
              <a:buFont typeface="Wingdings 3" charset="2"/>
              <a:buChar char=""/>
            </a:pPr>
            <a:r>
              <a:rPr lang="en-US" sz="1800" dirty="0">
                <a:solidFill>
                  <a:schemeClr val="tx1">
                    <a:lumMod val="75000"/>
                    <a:lumOff val="25000"/>
                  </a:schemeClr>
                </a:solidFill>
              </a:rPr>
              <a:t>Critic (of design of enquiry, of draft chapters, of interpretations of data)</a:t>
            </a:r>
          </a:p>
          <a:p>
            <a:pPr marL="342900" indent="-342900" defTabSz="457200">
              <a:lnSpc>
                <a:spcPct val="110000"/>
              </a:lnSpc>
              <a:buClr>
                <a:schemeClr val="accent1"/>
              </a:buClr>
              <a:buFont typeface="Wingdings 3" charset="2"/>
              <a:buChar char=""/>
            </a:pPr>
            <a:r>
              <a:rPr lang="en-US" sz="1800" dirty="0">
                <a:solidFill>
                  <a:schemeClr val="tx1">
                    <a:lumMod val="75000"/>
                    <a:lumOff val="25000"/>
                  </a:schemeClr>
                </a:solidFill>
              </a:rPr>
              <a:t>Freedom giver (authorizes student to make decisions, supports student’s decisions)</a:t>
            </a:r>
          </a:p>
          <a:p>
            <a:pPr marL="342900" indent="-342900" defTabSz="457200">
              <a:lnSpc>
                <a:spcPct val="110000"/>
              </a:lnSpc>
              <a:buClr>
                <a:schemeClr val="accent1"/>
              </a:buClr>
              <a:buFont typeface="Wingdings 3" charset="2"/>
              <a:buChar char=""/>
            </a:pPr>
            <a:r>
              <a:rPr lang="en-US" sz="1800" dirty="0">
                <a:solidFill>
                  <a:schemeClr val="tx1">
                    <a:lumMod val="75000"/>
                    <a:lumOff val="25000"/>
                  </a:schemeClr>
                </a:solidFill>
              </a:rPr>
              <a:t>Supporter (gives encouragement, shows interest, discusses student’s ideas)</a:t>
            </a:r>
          </a:p>
          <a:p>
            <a:pPr marL="342900" indent="-342900" defTabSz="457200">
              <a:lnSpc>
                <a:spcPct val="110000"/>
              </a:lnSpc>
              <a:buClr>
                <a:schemeClr val="accent1"/>
              </a:buClr>
              <a:buFont typeface="Wingdings 3" charset="2"/>
              <a:buChar char=""/>
            </a:pPr>
            <a:r>
              <a:rPr lang="en-US" sz="1800" dirty="0">
                <a:solidFill>
                  <a:schemeClr val="tx1">
                    <a:lumMod val="75000"/>
                    <a:lumOff val="25000"/>
                  </a:schemeClr>
                </a:solidFill>
              </a:rPr>
              <a:t>Friend and counsellor (listens to personal and non-academic aspects of student’s life)</a:t>
            </a:r>
          </a:p>
          <a:p>
            <a:pPr marL="342900" indent="-342900" defTabSz="457200">
              <a:lnSpc>
                <a:spcPct val="110000"/>
              </a:lnSpc>
              <a:buClr>
                <a:schemeClr val="accent1"/>
              </a:buClr>
              <a:buFont typeface="Wingdings 3" charset="2"/>
              <a:buChar char=""/>
            </a:pPr>
            <a:r>
              <a:rPr lang="en-US" sz="1800" dirty="0">
                <a:solidFill>
                  <a:schemeClr val="tx1">
                    <a:lumMod val="75000"/>
                    <a:lumOff val="25000"/>
                  </a:schemeClr>
                </a:solidFill>
              </a:rPr>
              <a:t>Manager (checks progress regularly, monitors study, gives systematic feedback plans work)</a:t>
            </a:r>
          </a:p>
          <a:p>
            <a:pPr marL="342900" indent="-342900" defTabSz="457200">
              <a:lnSpc>
                <a:spcPct val="110000"/>
              </a:lnSpc>
              <a:buClr>
                <a:schemeClr val="accent1"/>
              </a:buClr>
              <a:buFont typeface="Wingdings 3" charset="2"/>
              <a:buChar char=""/>
            </a:pPr>
            <a:r>
              <a:rPr lang="en-US" sz="1800" dirty="0">
                <a:solidFill>
                  <a:schemeClr val="tx1">
                    <a:lumMod val="75000"/>
                    <a:lumOff val="25000"/>
                  </a:schemeClr>
                </a:solidFill>
              </a:rPr>
              <a:t>Examiner (e.g., internal examiner mock visas interim progress reports supervisory board member)</a:t>
            </a:r>
          </a:p>
          <a:p>
            <a:pPr marL="342900" indent="-342900" defTabSz="457200">
              <a:buClr>
                <a:schemeClr val="accent1"/>
              </a:buClr>
              <a:buFont typeface="Wingdings 3" charset="2"/>
              <a:buChar char=""/>
            </a:pPr>
            <a:endParaRPr lang="en-US" sz="1100" dirty="0"/>
          </a:p>
          <a:p>
            <a:pPr marL="0" indent="0" defTabSz="457200">
              <a:buClr>
                <a:schemeClr val="accent1"/>
              </a:buClr>
              <a:buNone/>
            </a:pPr>
            <a:endParaRPr lang="en-US" sz="1100" dirty="0"/>
          </a:p>
        </p:txBody>
      </p:sp>
    </p:spTree>
    <p:extLst>
      <p:ext uri="{BB962C8B-B14F-4D97-AF65-F5344CB8AC3E}">
        <p14:creationId xmlns:p14="http://schemas.microsoft.com/office/powerpoint/2010/main" val="41608086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Reflection on power relations and hierarchies</a:t>
            </a:r>
          </a:p>
        </p:txBody>
      </p:sp>
      <p:sp>
        <p:nvSpPr>
          <p:cNvPr id="5" name="Inhaltsplatzhalter 1"/>
          <p:cNvSpPr>
            <a:spLocks noGrp="1"/>
          </p:cNvSpPr>
          <p:nvPr>
            <p:ph idx="1"/>
          </p:nvPr>
        </p:nvSpPr>
        <p:spPr>
          <a:xfrm>
            <a:off x="2504265" y="2263646"/>
            <a:ext cx="8331686" cy="3558043"/>
          </a:xfrm>
        </p:spPr>
        <p:txBody>
          <a:bodyPr>
            <a:normAutofit/>
          </a:bodyPr>
          <a:lstStyle/>
          <a:p>
            <a:pPr marL="0" indent="0">
              <a:buNone/>
            </a:pPr>
            <a:r>
              <a:rPr lang="en-US" sz="2200" dirty="0"/>
              <a:t>Let us refresh our memories:</a:t>
            </a:r>
          </a:p>
          <a:p>
            <a:r>
              <a:rPr lang="en-US" sz="2200" dirty="0"/>
              <a:t>What were the power relations between you and your supervisor when you did your own doctoral studies?</a:t>
            </a:r>
          </a:p>
          <a:p>
            <a:r>
              <a:rPr lang="en-US" sz="2200" dirty="0"/>
              <a:t>How would you describe the power relations between you and the PhD students you supervise?</a:t>
            </a:r>
          </a:p>
          <a:p>
            <a:r>
              <a:rPr lang="en-US" sz="2200" dirty="0"/>
              <a:t>How might the power relations in a supervisory relationship be mediated so that the PhD student is able to develop a strongly confident sense of themselves as a researcher?</a:t>
            </a:r>
            <a:endParaRPr lang="de-AT" sz="2200" dirty="0"/>
          </a:p>
        </p:txBody>
      </p:sp>
      <p:sp>
        <p:nvSpPr>
          <p:cNvPr id="3" name="Foliennummernplatzhalter 2">
            <a:extLst>
              <a:ext uri="{FF2B5EF4-FFF2-40B4-BE49-F238E27FC236}">
                <a16:creationId xmlns:a16="http://schemas.microsoft.com/office/drawing/2014/main" id="{46A1918E-C180-E5C6-D2CB-5701494301B9}"/>
              </a:ext>
            </a:extLst>
          </p:cNvPr>
          <p:cNvSpPr>
            <a:spLocks noGrp="1"/>
          </p:cNvSpPr>
          <p:nvPr>
            <p:ph type="sldNum" sz="quarter" idx="12"/>
          </p:nvPr>
        </p:nvSpPr>
        <p:spPr/>
        <p:txBody>
          <a:bodyPr/>
          <a:lstStyle/>
          <a:p>
            <a:fld id="{D57F1E4F-1CFF-5643-939E-217C01CDF565}" type="slidenum">
              <a:rPr lang="en-US" smtClean="0"/>
              <a:pPr/>
              <a:t>5</a:t>
            </a:fld>
            <a:endParaRPr lang="en-US" dirty="0"/>
          </a:p>
        </p:txBody>
      </p:sp>
      <p:pic>
        <p:nvPicPr>
          <p:cNvPr id="6" name="Grafik 5" descr="Verwirrte Person Silhouette">
            <a:extLst>
              <a:ext uri="{FF2B5EF4-FFF2-40B4-BE49-F238E27FC236}">
                <a16:creationId xmlns:a16="http://schemas.microsoft.com/office/drawing/2014/main" id="{973F9E4E-E156-B1EB-FF1B-0369C5FAD16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09869" y="2584703"/>
            <a:ext cx="1034020" cy="1034020"/>
          </a:xfrm>
          <a:prstGeom prst="rect">
            <a:avLst/>
          </a:prstGeom>
        </p:spPr>
      </p:pic>
      <p:sp>
        <p:nvSpPr>
          <p:cNvPr id="7" name="Textfeld 6">
            <a:extLst>
              <a:ext uri="{FF2B5EF4-FFF2-40B4-BE49-F238E27FC236}">
                <a16:creationId xmlns:a16="http://schemas.microsoft.com/office/drawing/2014/main" id="{0B0EAB9E-641E-FBC7-E5C4-C2D9360EE818}"/>
              </a:ext>
            </a:extLst>
          </p:cNvPr>
          <p:cNvSpPr txBox="1"/>
          <p:nvPr/>
        </p:nvSpPr>
        <p:spPr>
          <a:xfrm>
            <a:off x="1530321" y="2147637"/>
            <a:ext cx="466919" cy="461665"/>
          </a:xfrm>
          <a:prstGeom prst="rect">
            <a:avLst/>
          </a:prstGeom>
          <a:noFill/>
        </p:spPr>
        <p:txBody>
          <a:bodyPr wrap="square" rtlCol="0">
            <a:spAutoFit/>
          </a:bodyPr>
          <a:lstStyle/>
          <a:p>
            <a:r>
              <a:rPr lang="de-AT" sz="2400" dirty="0"/>
              <a:t>?</a:t>
            </a:r>
            <a:endParaRPr lang="de-AT" sz="2000" dirty="0"/>
          </a:p>
        </p:txBody>
      </p:sp>
    </p:spTree>
    <p:extLst>
      <p:ext uri="{BB962C8B-B14F-4D97-AF65-F5344CB8AC3E}">
        <p14:creationId xmlns:p14="http://schemas.microsoft.com/office/powerpoint/2010/main" val="22882473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919546" y="629280"/>
            <a:ext cx="8532813" cy="820064"/>
          </a:xfrm>
        </p:spPr>
        <p:txBody>
          <a:bodyPr/>
          <a:lstStyle/>
          <a:p>
            <a:r>
              <a:rPr lang="en-AU" dirty="0"/>
              <a:t>Managing the Relationship</a:t>
            </a:r>
            <a:endParaRPr lang="en-US" dirty="0"/>
          </a:p>
        </p:txBody>
      </p:sp>
      <p:sp>
        <p:nvSpPr>
          <p:cNvPr id="5" name="Inhaltsplatzhalter 1"/>
          <p:cNvSpPr>
            <a:spLocks noGrp="1"/>
          </p:cNvSpPr>
          <p:nvPr>
            <p:ph idx="1"/>
          </p:nvPr>
        </p:nvSpPr>
        <p:spPr>
          <a:xfrm>
            <a:off x="1919546" y="1762165"/>
            <a:ext cx="9696943" cy="4549905"/>
          </a:xfrm>
        </p:spPr>
        <p:txBody>
          <a:bodyPr>
            <a:noAutofit/>
          </a:bodyPr>
          <a:lstStyle/>
          <a:p>
            <a:r>
              <a:rPr lang="en-AU" sz="2200" dirty="0">
                <a:latin typeface="Century Gothic (Textkörper)"/>
                <a:cs typeface="Calibri" panose="020F0502020204030204" pitchFamily="34" charset="0"/>
              </a:rPr>
              <a:t>The </a:t>
            </a:r>
            <a:r>
              <a:rPr lang="en-AU" sz="2200" b="1" dirty="0">
                <a:latin typeface="Century Gothic (Textkörper)"/>
                <a:cs typeface="Calibri" panose="020F0502020204030204" pitchFamily="34" charset="0"/>
              </a:rPr>
              <a:t>conscious management </a:t>
            </a:r>
            <a:r>
              <a:rPr lang="en-AU" sz="2200" dirty="0">
                <a:latin typeface="Century Gothic (Textkörper)"/>
                <a:cs typeface="Calibri" panose="020F0502020204030204" pitchFamily="34" charset="0"/>
              </a:rPr>
              <a:t>of the relationship between the supervisor and the candidate is one of utmost importance.</a:t>
            </a:r>
          </a:p>
          <a:p>
            <a:r>
              <a:rPr lang="en-AU" sz="2200" dirty="0">
                <a:latin typeface="Century Gothic (Textkörper)"/>
                <a:cs typeface="Calibri" panose="020F0502020204030204" pitchFamily="34" charset="0"/>
              </a:rPr>
              <a:t>It is one that </a:t>
            </a:r>
            <a:r>
              <a:rPr lang="en-AU" sz="2200" b="1" dirty="0">
                <a:latin typeface="Century Gothic (Textkörper)"/>
                <a:cs typeface="Calibri" panose="020F0502020204030204" pitchFamily="34" charset="0"/>
              </a:rPr>
              <a:t>requires balance</a:t>
            </a:r>
            <a:r>
              <a:rPr lang="en-AU" sz="2200" dirty="0">
                <a:latin typeface="Century Gothic (Textkörper)"/>
                <a:cs typeface="Calibri" panose="020F0502020204030204" pitchFamily="34" charset="0"/>
              </a:rPr>
              <a:t>, with the supervisor playing mentor and guide, but without leaving the candidate feeling that they are being pushed in a direction they do not want to go in. </a:t>
            </a:r>
          </a:p>
          <a:p>
            <a:r>
              <a:rPr lang="en-AU" sz="2200" dirty="0">
                <a:latin typeface="Century Gothic (Textkörper)"/>
                <a:cs typeface="Calibri" panose="020F0502020204030204" pitchFamily="34" charset="0"/>
              </a:rPr>
              <a:t>The supervisor also needs to look at the candidate as an </a:t>
            </a:r>
            <a:r>
              <a:rPr lang="en-AU" sz="2200" b="1" dirty="0">
                <a:latin typeface="Century Gothic (Textkörper)"/>
                <a:cs typeface="Calibri" panose="020F0502020204030204" pitchFamily="34" charset="0"/>
              </a:rPr>
              <a:t>up-and-coming researcher</a:t>
            </a:r>
            <a:r>
              <a:rPr lang="en-AU" sz="2200" dirty="0">
                <a:latin typeface="Century Gothic (Textkörper)"/>
                <a:cs typeface="Calibri" panose="020F0502020204030204" pitchFamily="34" charset="0"/>
              </a:rPr>
              <a:t> in their own right, </a:t>
            </a:r>
          </a:p>
          <a:p>
            <a:r>
              <a:rPr lang="en-AU" sz="2200" dirty="0">
                <a:latin typeface="Century Gothic (Textkörper)"/>
                <a:cs typeface="Calibri" panose="020F0502020204030204" pitchFamily="34" charset="0"/>
              </a:rPr>
              <a:t>Candidates need advice on how to proceed and should not be left to find their way through the research process without support. </a:t>
            </a:r>
          </a:p>
          <a:p>
            <a:pPr marL="457200" lvl="1" indent="0">
              <a:buNone/>
            </a:pPr>
            <a:endParaRPr lang="de-AT" sz="2200" dirty="0">
              <a:latin typeface="Century Gothic (Textkörper)"/>
              <a:cs typeface="Calibri" panose="020F0502020204030204" pitchFamily="34" charset="0"/>
            </a:endParaRPr>
          </a:p>
        </p:txBody>
      </p:sp>
      <p:sp>
        <p:nvSpPr>
          <p:cNvPr id="3" name="Foliennummernplatzhalter 2">
            <a:extLst>
              <a:ext uri="{FF2B5EF4-FFF2-40B4-BE49-F238E27FC236}">
                <a16:creationId xmlns:a16="http://schemas.microsoft.com/office/drawing/2014/main" id="{C8FA8C41-6B2E-F305-1583-5AD471B9EF02}"/>
              </a:ext>
            </a:extLst>
          </p:cNvPr>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17966258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4A2BBF-FEB0-B6FA-08FF-CA500C927B2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C9B94E0-82C6-021A-9A40-C311A3E78D07}"/>
              </a:ext>
            </a:extLst>
          </p:cNvPr>
          <p:cNvSpPr>
            <a:spLocks noGrp="1"/>
          </p:cNvSpPr>
          <p:nvPr>
            <p:ph type="title"/>
          </p:nvPr>
        </p:nvSpPr>
        <p:spPr>
          <a:xfrm>
            <a:off x="1919546" y="629280"/>
            <a:ext cx="8532813" cy="820064"/>
          </a:xfrm>
        </p:spPr>
        <p:txBody>
          <a:bodyPr/>
          <a:lstStyle/>
          <a:p>
            <a:r>
              <a:rPr lang="en-AU" dirty="0"/>
              <a:t>Managing the Relationship (II)</a:t>
            </a:r>
            <a:endParaRPr lang="en-US" dirty="0"/>
          </a:p>
        </p:txBody>
      </p:sp>
      <p:sp>
        <p:nvSpPr>
          <p:cNvPr id="5" name="Inhaltsplatzhalter 1">
            <a:extLst>
              <a:ext uri="{FF2B5EF4-FFF2-40B4-BE49-F238E27FC236}">
                <a16:creationId xmlns:a16="http://schemas.microsoft.com/office/drawing/2014/main" id="{BB98DE46-BFF8-22C2-0703-F5DAC2C81CD3}"/>
              </a:ext>
            </a:extLst>
          </p:cNvPr>
          <p:cNvSpPr>
            <a:spLocks noGrp="1"/>
          </p:cNvSpPr>
          <p:nvPr>
            <p:ph idx="1"/>
          </p:nvPr>
        </p:nvSpPr>
        <p:spPr>
          <a:xfrm>
            <a:off x="1919546" y="1449344"/>
            <a:ext cx="10147300" cy="4549905"/>
          </a:xfrm>
        </p:spPr>
        <p:txBody>
          <a:bodyPr>
            <a:noAutofit/>
          </a:bodyPr>
          <a:lstStyle/>
          <a:p>
            <a:pPr marL="0" indent="0">
              <a:buNone/>
            </a:pPr>
            <a:endParaRPr lang="en-AU" sz="2400" dirty="0">
              <a:latin typeface="Century Gothic (Textkörper)"/>
              <a:cs typeface="Calibri" panose="020F0502020204030204" pitchFamily="34" charset="0"/>
            </a:endParaRPr>
          </a:p>
          <a:p>
            <a:pPr marL="0" indent="0">
              <a:buNone/>
            </a:pPr>
            <a:endParaRPr lang="en-AU" sz="2400" dirty="0">
              <a:latin typeface="Century Gothic (Textkörper)"/>
              <a:cs typeface="Calibri" panose="020F0502020204030204" pitchFamily="34" charset="0"/>
            </a:endParaRPr>
          </a:p>
          <a:p>
            <a:r>
              <a:rPr lang="en-AU" sz="2400" dirty="0">
                <a:latin typeface="Century Gothic (Textkörper)"/>
                <a:cs typeface="Calibri" panose="020F0502020204030204" pitchFamily="34" charset="0"/>
              </a:rPr>
              <a:t>If difficulties arise within the supervisor-candidate relationship, they must be dealt with in a manner that minimises conflict. </a:t>
            </a:r>
            <a:br>
              <a:rPr lang="en-AU" sz="2400" dirty="0">
                <a:latin typeface="Century Gothic (Textkörper)"/>
                <a:cs typeface="Calibri" panose="020F0502020204030204" pitchFamily="34" charset="0"/>
              </a:rPr>
            </a:br>
            <a:endParaRPr lang="en-AU" sz="2400" dirty="0">
              <a:latin typeface="Century Gothic (Textkörper)"/>
              <a:cs typeface="Calibri" panose="020F0502020204030204" pitchFamily="34" charset="0"/>
            </a:endParaRPr>
          </a:p>
          <a:p>
            <a:r>
              <a:rPr lang="en-AU" sz="2400" dirty="0">
                <a:latin typeface="Century Gothic (Textkörper)"/>
                <a:cs typeface="Calibri" panose="020F0502020204030204" pitchFamily="34" charset="0"/>
              </a:rPr>
              <a:t>Supervisor must know how to deal with candidates from different cultures, special interest groups, and those working at a distance. </a:t>
            </a:r>
            <a:endParaRPr lang="en-US" sz="2400" dirty="0">
              <a:latin typeface="Century Gothic (Textkörper)"/>
              <a:cs typeface="Calibri" panose="020F0502020204030204" pitchFamily="34" charset="0"/>
            </a:endParaRPr>
          </a:p>
        </p:txBody>
      </p:sp>
      <p:sp>
        <p:nvSpPr>
          <p:cNvPr id="3" name="Foliennummernplatzhalter 2">
            <a:extLst>
              <a:ext uri="{FF2B5EF4-FFF2-40B4-BE49-F238E27FC236}">
                <a16:creationId xmlns:a16="http://schemas.microsoft.com/office/drawing/2014/main" id="{2ACB2658-3D6A-8C7A-F4B9-DEFDCF823E60}"/>
              </a:ext>
            </a:extLst>
          </p:cNvPr>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8069867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689391" y="654162"/>
            <a:ext cx="10328438" cy="820064"/>
          </a:xfrm>
        </p:spPr>
        <p:txBody>
          <a:bodyPr vert="horz" lIns="91440" tIns="45720" rIns="91440" bIns="45720" rtlCol="0" anchor="t">
            <a:normAutofit/>
          </a:bodyPr>
          <a:lstStyle/>
          <a:p>
            <a:r>
              <a:rPr lang="en-US" dirty="0"/>
              <a:t>Clarification of expectations</a:t>
            </a:r>
          </a:p>
        </p:txBody>
      </p:sp>
      <p:sp>
        <p:nvSpPr>
          <p:cNvPr id="6" name="Tijdelijke aanduiding voor inhoud 2"/>
          <p:cNvSpPr txBox="1">
            <a:spLocks/>
          </p:cNvSpPr>
          <p:nvPr/>
        </p:nvSpPr>
        <p:spPr>
          <a:xfrm>
            <a:off x="1857833" y="1952251"/>
            <a:ext cx="9525456" cy="45259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457200">
              <a:buClr>
                <a:schemeClr val="accent1"/>
              </a:buClr>
              <a:buNone/>
            </a:pPr>
            <a:r>
              <a:rPr lang="en-US" sz="2600" dirty="0">
                <a:solidFill>
                  <a:schemeClr val="tx1">
                    <a:lumMod val="75000"/>
                    <a:lumOff val="25000"/>
                  </a:schemeClr>
                </a:solidFill>
                <a:latin typeface="Century Gothic (Textkörper)"/>
                <a:ea typeface="Calibri" panose="020F0502020204030204" pitchFamily="34" charset="0"/>
                <a:cs typeface="Calibri" panose="020F0502020204030204" pitchFamily="34" charset="0"/>
              </a:rPr>
              <a:t>Clear expectations are fundamental for </a:t>
            </a:r>
          </a:p>
          <a:p>
            <a:pPr marL="342900" indent="-342900" defTabSz="457200">
              <a:buClr>
                <a:schemeClr val="accent1"/>
              </a:buClr>
              <a:buFont typeface="Wingdings 3" charset="2"/>
              <a:buChar char=""/>
            </a:pPr>
            <a:r>
              <a:rPr lang="en-US" sz="2600" dirty="0">
                <a:solidFill>
                  <a:schemeClr val="tx1">
                    <a:lumMod val="75000"/>
                    <a:lumOff val="25000"/>
                  </a:schemeClr>
                </a:solidFill>
                <a:latin typeface="Century Gothic (Textkörper)"/>
                <a:ea typeface="Calibri" panose="020F0502020204030204" pitchFamily="34" charset="0"/>
                <a:cs typeface="Calibri" panose="020F0502020204030204" pitchFamily="34" charset="0"/>
              </a:rPr>
              <a:t>A productive team supervision</a:t>
            </a:r>
          </a:p>
          <a:p>
            <a:pPr marL="342900" indent="-342900" defTabSz="457200">
              <a:buClr>
                <a:schemeClr val="accent1"/>
              </a:buClr>
              <a:buFont typeface="Wingdings 3" charset="2"/>
              <a:buChar char=""/>
            </a:pPr>
            <a:r>
              <a:rPr lang="en-US" sz="2600" dirty="0">
                <a:solidFill>
                  <a:schemeClr val="tx1">
                    <a:lumMod val="75000"/>
                    <a:lumOff val="25000"/>
                  </a:schemeClr>
                </a:solidFill>
                <a:latin typeface="Century Gothic (Textkörper)"/>
                <a:ea typeface="Calibri" panose="020F0502020204030204" pitchFamily="34" charset="0"/>
                <a:cs typeface="Calibri" panose="020F0502020204030204" pitchFamily="34" charset="0"/>
              </a:rPr>
              <a:t>An evaluation of supervisory practice</a:t>
            </a:r>
            <a:endParaRPr lang="en-US" sz="2600" dirty="0">
              <a:solidFill>
                <a:schemeClr val="tx1">
                  <a:lumMod val="75000"/>
                  <a:lumOff val="25000"/>
                </a:schemeClr>
              </a:solidFill>
            </a:endParaRPr>
          </a:p>
          <a:p>
            <a:pPr marL="342900" indent="-342900" defTabSz="457200">
              <a:buClr>
                <a:schemeClr val="accent1"/>
              </a:buClr>
              <a:buFont typeface="Wingdings 3" charset="2"/>
              <a:buChar char=""/>
            </a:pPr>
            <a:r>
              <a:rPr lang="en-US" sz="2600" dirty="0">
                <a:solidFill>
                  <a:schemeClr val="tx1">
                    <a:lumMod val="75000"/>
                    <a:lumOff val="25000"/>
                  </a:schemeClr>
                </a:solidFill>
              </a:rPr>
              <a:t>Not just relying on tacit knowledge (“rather caught than taught”)</a:t>
            </a:r>
          </a:p>
          <a:p>
            <a:pPr marL="342900" indent="-342900" defTabSz="457200">
              <a:buClr>
                <a:schemeClr val="accent1"/>
              </a:buClr>
              <a:buFont typeface="Wingdings 3" charset="2"/>
              <a:buChar char=""/>
            </a:pPr>
            <a:r>
              <a:rPr lang="en-US" sz="2600" dirty="0">
                <a:solidFill>
                  <a:schemeClr val="tx1">
                    <a:lumMod val="75000"/>
                    <a:lumOff val="25000"/>
                  </a:schemeClr>
                </a:solidFill>
              </a:rPr>
              <a:t>Diminishing frustration</a:t>
            </a:r>
          </a:p>
          <a:p>
            <a:pPr marL="342900" indent="-342900" defTabSz="457200">
              <a:buClr>
                <a:schemeClr val="accent1"/>
              </a:buClr>
              <a:buFont typeface="Wingdings 3" charset="2"/>
              <a:buChar char=""/>
            </a:pPr>
            <a:r>
              <a:rPr lang="en-US" sz="2600" dirty="0">
                <a:solidFill>
                  <a:schemeClr val="tx1">
                    <a:lumMod val="75000"/>
                    <a:lumOff val="25000"/>
                  </a:schemeClr>
                </a:solidFill>
              </a:rPr>
              <a:t>Diminishing uncertainty </a:t>
            </a:r>
          </a:p>
          <a:p>
            <a:pPr marL="342900" indent="-342900" defTabSz="457200">
              <a:buClr>
                <a:schemeClr val="accent1"/>
              </a:buClr>
              <a:buFont typeface="Wingdings 3" charset="2"/>
              <a:buChar char=""/>
            </a:pPr>
            <a:r>
              <a:rPr lang="en-US" sz="2600" dirty="0">
                <a:solidFill>
                  <a:schemeClr val="tx1">
                    <a:lumMod val="75000"/>
                    <a:lumOff val="25000"/>
                  </a:schemeClr>
                </a:solidFill>
              </a:rPr>
              <a:t>A matter of fairness </a:t>
            </a:r>
          </a:p>
          <a:p>
            <a:pPr marL="342900" indent="-342900" defTabSz="457200">
              <a:buClr>
                <a:schemeClr val="accent1"/>
              </a:buClr>
              <a:buFont typeface="Wingdings 3" charset="2"/>
              <a:buChar char=""/>
            </a:pPr>
            <a:endParaRPr lang="en-US" sz="2400" dirty="0">
              <a:solidFill>
                <a:schemeClr val="tx1">
                  <a:lumMod val="75000"/>
                  <a:lumOff val="25000"/>
                </a:schemeClr>
              </a:solidFill>
              <a:latin typeface="Century Gothic (Textkörper)"/>
              <a:ea typeface="Calibri" panose="020F0502020204030204" pitchFamily="34" charset="0"/>
              <a:cs typeface="Calibri" panose="020F0502020204030204" pitchFamily="34" charset="0"/>
            </a:endParaRPr>
          </a:p>
        </p:txBody>
      </p:sp>
      <p:sp>
        <p:nvSpPr>
          <p:cNvPr id="3" name="Foliennummernplatzhalter 2">
            <a:extLst>
              <a:ext uri="{FF2B5EF4-FFF2-40B4-BE49-F238E27FC236}">
                <a16:creationId xmlns:a16="http://schemas.microsoft.com/office/drawing/2014/main" id="{8A93EB48-1F3D-A127-DE2C-45D2E9F94ECE}"/>
              </a:ext>
            </a:extLst>
          </p:cNvPr>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10230420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439331-224D-E44D-5B02-7A1A22545D5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AE81757-5DBF-75F4-BAF3-C00839037219}"/>
              </a:ext>
            </a:extLst>
          </p:cNvPr>
          <p:cNvSpPr>
            <a:spLocks noGrp="1"/>
          </p:cNvSpPr>
          <p:nvPr>
            <p:ph type="title"/>
          </p:nvPr>
        </p:nvSpPr>
        <p:spPr>
          <a:xfrm>
            <a:off x="2029926" y="375428"/>
            <a:ext cx="8132147" cy="820064"/>
          </a:xfrm>
        </p:spPr>
        <p:txBody>
          <a:bodyPr vert="horz" lIns="91440" tIns="45720" rIns="91440" bIns="45720" rtlCol="0" anchor="t">
            <a:normAutofit/>
          </a:bodyPr>
          <a:lstStyle/>
          <a:p>
            <a:r>
              <a:rPr lang="en-US" dirty="0">
                <a:solidFill>
                  <a:srgbClr val="A53010"/>
                </a:solidFill>
              </a:rPr>
              <a:t>Case study: Read the following</a:t>
            </a:r>
          </a:p>
        </p:txBody>
      </p:sp>
      <p:sp>
        <p:nvSpPr>
          <p:cNvPr id="6" name="Tijdelijke aanduiding voor inhoud 2">
            <a:extLst>
              <a:ext uri="{FF2B5EF4-FFF2-40B4-BE49-F238E27FC236}">
                <a16:creationId xmlns:a16="http://schemas.microsoft.com/office/drawing/2014/main" id="{F4DC1B60-9522-A483-C494-90A8A35DC876}"/>
              </a:ext>
            </a:extLst>
          </p:cNvPr>
          <p:cNvSpPr txBox="1">
            <a:spLocks/>
          </p:cNvSpPr>
          <p:nvPr/>
        </p:nvSpPr>
        <p:spPr>
          <a:xfrm>
            <a:off x="2322555" y="1413794"/>
            <a:ext cx="8343440" cy="54458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spcBef>
                <a:spcPts val="0"/>
              </a:spcBef>
              <a:buNone/>
            </a:pPr>
            <a:r>
              <a:rPr lang="en-US" sz="1400" dirty="0">
                <a:solidFill>
                  <a:schemeClr val="tx1">
                    <a:lumMod val="75000"/>
                    <a:lumOff val="25000"/>
                  </a:schemeClr>
                </a:solidFill>
                <a:latin typeface="Century Gothic (Body)"/>
                <a:cs typeface="Calibri" panose="020F0502020204030204" pitchFamily="34" charset="0"/>
              </a:rPr>
              <a:t>Dr. Sara, a seasoned professor in the Department of Psychology at a leading university, is assigned to supervise John, a first-year Ph.D. student specializing in cognitive neuroscience. At the outset of their supervisory relationship, both parties held differing expectations regarding availability and communication. Dr. Sara, while enthusiastic about mentoring John, has a busy schedule filled with research projects, teaching commitments, and administrative responsibilities. She expects John to independently drive his research forward and approach her only when necessary, preferably during scheduled office hours or prearranged meetings. On the other hand, John, eager to make progress on his doctoral thesis, values regular guidance and feedback from Dr. Sara. He assumes that his supervisor will be readily available for impromptu discussions, quick clarifications, and timely feedback on his work, given the nature of their academic partnership. </a:t>
            </a:r>
          </a:p>
          <a:p>
            <a:pPr marL="0" indent="0" algn="just">
              <a:lnSpc>
                <a:spcPct val="150000"/>
              </a:lnSpc>
              <a:spcBef>
                <a:spcPts val="0"/>
              </a:spcBef>
              <a:buNone/>
            </a:pPr>
            <a:r>
              <a:rPr lang="en-US" sz="1400" dirty="0">
                <a:solidFill>
                  <a:schemeClr val="tx1">
                    <a:lumMod val="75000"/>
                    <a:lumOff val="25000"/>
                  </a:schemeClr>
                </a:solidFill>
                <a:latin typeface="Century Gothic (Body)"/>
                <a:cs typeface="Calibri" panose="020F0502020204030204" pitchFamily="34" charset="0"/>
              </a:rPr>
              <a:t>As their supervisory interactions evolve, misalignments in availability expectations become apparent. John finds himself frustrated by what he perceives as Dr. Sara's unavailability, leading to delays in feedback and a sense of disconnection. Meanwhile, Dr. Sara, unaware of John's expectations, feels overwhelmed by the increasing demands on her time and struggles to balance her various commitments effectively.</a:t>
            </a:r>
          </a:p>
          <a:p>
            <a:pPr marL="0" indent="0" algn="just">
              <a:lnSpc>
                <a:spcPct val="150000"/>
              </a:lnSpc>
              <a:spcBef>
                <a:spcPts val="0"/>
              </a:spcBef>
              <a:buNone/>
            </a:pPr>
            <a:endParaRPr lang="en-US" sz="1200" dirty="0">
              <a:latin typeface="Century Gothic (Body)"/>
            </a:endParaRPr>
          </a:p>
        </p:txBody>
      </p:sp>
      <p:sp>
        <p:nvSpPr>
          <p:cNvPr id="3" name="Foliennummernplatzhalter 2">
            <a:extLst>
              <a:ext uri="{FF2B5EF4-FFF2-40B4-BE49-F238E27FC236}">
                <a16:creationId xmlns:a16="http://schemas.microsoft.com/office/drawing/2014/main" id="{8DD896E3-5573-1692-6CE7-CA5E77DFA1AC}"/>
              </a:ext>
            </a:extLst>
          </p:cNvPr>
          <p:cNvSpPr>
            <a:spLocks noGrp="1"/>
          </p:cNvSpPr>
          <p:nvPr>
            <p:ph type="sldNum" sz="quarter" idx="12"/>
          </p:nvPr>
        </p:nvSpPr>
        <p:spPr/>
        <p:txBody>
          <a:bodyPr/>
          <a:lstStyle/>
          <a:p>
            <a:fld id="{D57F1E4F-1CFF-5643-939E-217C01CDF565}" type="slidenum">
              <a:rPr lang="en-US" smtClean="0"/>
              <a:pPr/>
              <a:t>9</a:t>
            </a:fld>
            <a:endParaRPr lang="en-US" dirty="0"/>
          </a:p>
        </p:txBody>
      </p:sp>
      <p:pic>
        <p:nvPicPr>
          <p:cNvPr id="4" name="Grafik 3" descr="Sanduhr 30% mit einfarbiger Füllung">
            <a:extLst>
              <a:ext uri="{FF2B5EF4-FFF2-40B4-BE49-F238E27FC236}">
                <a16:creationId xmlns:a16="http://schemas.microsoft.com/office/drawing/2014/main" id="{8986E8F0-6C00-4F26-7A40-7661F845EDA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36019" y="1413794"/>
            <a:ext cx="662609" cy="662609"/>
          </a:xfrm>
          <a:prstGeom prst="rect">
            <a:avLst/>
          </a:prstGeom>
        </p:spPr>
      </p:pic>
      <p:sp>
        <p:nvSpPr>
          <p:cNvPr id="5" name="Textfeld 4">
            <a:extLst>
              <a:ext uri="{FF2B5EF4-FFF2-40B4-BE49-F238E27FC236}">
                <a16:creationId xmlns:a16="http://schemas.microsoft.com/office/drawing/2014/main" id="{3C87E59B-0A6C-C312-6D65-0183845EAF9B}"/>
              </a:ext>
            </a:extLst>
          </p:cNvPr>
          <p:cNvSpPr txBox="1"/>
          <p:nvPr/>
        </p:nvSpPr>
        <p:spPr>
          <a:xfrm>
            <a:off x="814166" y="1745098"/>
            <a:ext cx="918841" cy="369332"/>
          </a:xfrm>
          <a:prstGeom prst="rect">
            <a:avLst/>
          </a:prstGeom>
          <a:noFill/>
        </p:spPr>
        <p:txBody>
          <a:bodyPr wrap="none" rtlCol="0">
            <a:spAutoFit/>
          </a:bodyPr>
          <a:lstStyle/>
          <a:p>
            <a:r>
              <a:rPr lang="de-AT" b="1" dirty="0"/>
              <a:t>15 min</a:t>
            </a:r>
          </a:p>
        </p:txBody>
      </p:sp>
    </p:spTree>
    <p:extLst>
      <p:ext uri="{BB962C8B-B14F-4D97-AF65-F5344CB8AC3E}">
        <p14:creationId xmlns:p14="http://schemas.microsoft.com/office/powerpoint/2010/main" val="211860630"/>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6043C5F68DD74F4F85CE375AC52B32D2" ma:contentTypeVersion="14" ma:contentTypeDescription="Ein neues Dokument erstellen." ma:contentTypeScope="" ma:versionID="574de9ecdc9e8f59f89e3d10a3c24bdb">
  <xsd:schema xmlns:xsd="http://www.w3.org/2001/XMLSchema" xmlns:xs="http://www.w3.org/2001/XMLSchema" xmlns:p="http://schemas.microsoft.com/office/2006/metadata/properties" xmlns:ns3="db2fd845-fe18-4158-b167-9e7d573efa4a" xmlns:ns4="10641806-eea2-42b9-b77c-207e89808980" targetNamespace="http://schemas.microsoft.com/office/2006/metadata/properties" ma:root="true" ma:fieldsID="a255fb3edb177b49b6bf21afb25f36e0" ns3:_="" ns4:_="">
    <xsd:import namespace="db2fd845-fe18-4158-b167-9e7d573efa4a"/>
    <xsd:import namespace="10641806-eea2-42b9-b77c-207e89808980"/>
    <xsd:element name="properties">
      <xsd:complexType>
        <xsd:sequence>
          <xsd:element name="documentManagement">
            <xsd:complexType>
              <xsd:all>
                <xsd:element ref="ns3:MediaServiceMetadata" minOccurs="0"/>
                <xsd:element ref="ns3:MediaServiceFastMetadata" minOccurs="0"/>
                <xsd:element ref="ns3:_activity" minOccurs="0"/>
                <xsd:element ref="ns4:SharedWithUsers" minOccurs="0"/>
                <xsd:element ref="ns4:SharedWithDetails" minOccurs="0"/>
                <xsd:element ref="ns4:SharingHintHash" minOccurs="0"/>
                <xsd:element ref="ns3:MediaServiceDateTaken" minOccurs="0"/>
                <xsd:element ref="ns3:MediaServiceObjectDetectorVersions" minOccurs="0"/>
                <xsd:element ref="ns3:MediaServiceAutoTags" minOccurs="0"/>
                <xsd:element ref="ns3:MediaServiceOCR" minOccurs="0"/>
                <xsd:element ref="ns3:MediaServiceGenerationTime" minOccurs="0"/>
                <xsd:element ref="ns3:MediaServiceEventHashCode" minOccurs="0"/>
                <xsd:element ref="ns3:MediaServiceSearchProperties" minOccurs="0"/>
                <xsd:element ref="ns3: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2fd845-fe18-4158-b167-9e7d573efa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activity" ma:index="10" nillable="true" ma:displayName="_activity" ma:hidden="true" ma:internalName="_activity">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SystemTags" ma:index="21"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0641806-eea2-42b9-b77c-207e89808980" elementFormDefault="qualified">
    <xsd:import namespace="http://schemas.microsoft.com/office/2006/documentManagement/types"/>
    <xsd:import namespace="http://schemas.microsoft.com/office/infopath/2007/PartnerControls"/>
    <xsd:element name="SharedWithUsers" ma:index="11"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Freigegeben für - Details" ma:internalName="SharedWithDetails" ma:readOnly="true">
      <xsd:simpleType>
        <xsd:restriction base="dms:Note">
          <xsd:maxLength value="255"/>
        </xsd:restriction>
      </xsd:simpleType>
    </xsd:element>
    <xsd:element name="SharingHintHash" ma:index="13" nillable="true" ma:displayName="Freigabehinweis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db2fd845-fe18-4158-b167-9e7d573efa4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4F6D6C2-F7C7-456A-8B34-42B1686B67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2fd845-fe18-4158-b167-9e7d573efa4a"/>
    <ds:schemaRef ds:uri="10641806-eea2-42b9-b77c-207e8980898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CEB4036-DBF4-401D-85BA-4F29C1DC0B81}">
  <ds:schemaRefs>
    <ds:schemaRef ds:uri="http://www.w3.org/XML/1998/namespace"/>
    <ds:schemaRef ds:uri="http://purl.org/dc/terms/"/>
    <ds:schemaRef ds:uri="http://schemas.microsoft.com/office/2006/metadata/properties"/>
    <ds:schemaRef ds:uri="http://purl.org/dc/dcmitype/"/>
    <ds:schemaRef ds:uri="http://schemas.microsoft.com/office/2006/documentManagement/types"/>
    <ds:schemaRef ds:uri="http://schemas.openxmlformats.org/package/2006/metadata/core-properties"/>
    <ds:schemaRef ds:uri="10641806-eea2-42b9-b77c-207e89808980"/>
    <ds:schemaRef ds:uri="http://schemas.microsoft.com/office/infopath/2007/PartnerControls"/>
    <ds:schemaRef ds:uri="db2fd845-fe18-4158-b167-9e7d573efa4a"/>
    <ds:schemaRef ds:uri="http://purl.org/dc/elements/1.1/"/>
  </ds:schemaRefs>
</ds:datastoreItem>
</file>

<file path=customXml/itemProps3.xml><?xml version="1.0" encoding="utf-8"?>
<ds:datastoreItem xmlns:ds="http://schemas.openxmlformats.org/officeDocument/2006/customXml" ds:itemID="{8B27490B-94F9-4172-B000-D4E546B8CD6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Wisp</Template>
  <TotalTime>0</TotalTime>
  <Words>2367</Words>
  <Application>Microsoft Office PowerPoint</Application>
  <PresentationFormat>Widescreen</PresentationFormat>
  <Paragraphs>223</Paragraphs>
  <Slides>26</Slides>
  <Notes>15</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26</vt:i4>
      </vt:variant>
    </vt:vector>
  </HeadingPairs>
  <TitlesOfParts>
    <vt:vector size="39" baseType="lpstr">
      <vt:lpstr>MS Gothic</vt:lpstr>
      <vt:lpstr>Aptos</vt:lpstr>
      <vt:lpstr>Arial</vt:lpstr>
      <vt:lpstr>Calibri</vt:lpstr>
      <vt:lpstr>Calibri Light</vt:lpstr>
      <vt:lpstr>Century Gothic</vt:lpstr>
      <vt:lpstr>Century Gothic (Body)</vt:lpstr>
      <vt:lpstr>Century Gothic (Textkörper)</vt:lpstr>
      <vt:lpstr>Century Gothic (Überschriften)</vt:lpstr>
      <vt:lpstr>Tahoma</vt:lpstr>
      <vt:lpstr>Wingdings</vt:lpstr>
      <vt:lpstr>Wingdings 3</vt:lpstr>
      <vt:lpstr>Wisp</vt:lpstr>
      <vt:lpstr>Module 4 Supervisory Relationships with Candidates</vt:lpstr>
      <vt:lpstr>Module Aim and expected outcome </vt:lpstr>
      <vt:lpstr>What do you see as the most relevant roles and responsibilities of supervisors?</vt:lpstr>
      <vt:lpstr>What do you see as the most relevant roles and responsibilities of supervisors</vt:lpstr>
      <vt:lpstr>Reflection on power relations and hierarchies</vt:lpstr>
      <vt:lpstr>Managing the Relationship</vt:lpstr>
      <vt:lpstr>Managing the Relationship (II)</vt:lpstr>
      <vt:lpstr>Clarification of expectations</vt:lpstr>
      <vt:lpstr>Case study: Read the following</vt:lpstr>
      <vt:lpstr>Case study: group discussion</vt:lpstr>
      <vt:lpstr>Supervisor/Student Alignment Model </vt:lpstr>
      <vt:lpstr>Be aware of what you expect</vt:lpstr>
      <vt:lpstr>Unconscious (mis)concepts by supervisors</vt:lpstr>
      <vt:lpstr>Who appreciates what?  Communication Breakdowns</vt:lpstr>
      <vt:lpstr>How can we promote transparency of expectations?</vt:lpstr>
      <vt:lpstr>What is a Supervision Contract?</vt:lpstr>
      <vt:lpstr>Discussion in the plenary</vt:lpstr>
      <vt:lpstr>Significance of the Supervision Contract</vt:lpstr>
      <vt:lpstr>General principles of supervision</vt:lpstr>
      <vt:lpstr>PowerPoint Presentation</vt:lpstr>
      <vt:lpstr>PowerPoint Presentation</vt:lpstr>
      <vt:lpstr>PowerPoint Presentation</vt:lpstr>
      <vt:lpstr>PowerPoint Presentation</vt:lpstr>
      <vt:lpstr>Key takeaways of Module 4</vt:lpstr>
      <vt:lpstr>PowerPoint Presentation</vt:lpstr>
      <vt:lpstr>Disclaimer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NEED FOR DOCTORAL QUALIFICATIONS IN SUB-SAHARA AFRICA</dc:title>
  <dc:creator>Windows User</dc:creator>
  <cp:lastModifiedBy>Lucas Zinner</cp:lastModifiedBy>
  <cp:revision>131</cp:revision>
  <dcterms:created xsi:type="dcterms:W3CDTF">2024-10-01T08:04:27Z</dcterms:created>
  <dcterms:modified xsi:type="dcterms:W3CDTF">2026-03-27T08:30:33Z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0x0101006043C5F68DD74F4F85CE375AC52B32D2</vt:lpwstr>
  </property>
</Properties>
</file>