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71"/>
  </p:notesMasterIdLst>
  <p:sldIdLst>
    <p:sldId id="256" r:id="rId5"/>
    <p:sldId id="309" r:id="rId6"/>
    <p:sldId id="340" r:id="rId7"/>
    <p:sldId id="394" r:id="rId8"/>
    <p:sldId id="395" r:id="rId9"/>
    <p:sldId id="415" r:id="rId10"/>
    <p:sldId id="392" r:id="rId11"/>
    <p:sldId id="397" r:id="rId12"/>
    <p:sldId id="699" r:id="rId13"/>
    <p:sldId id="700" r:id="rId14"/>
    <p:sldId id="697" r:id="rId15"/>
    <p:sldId id="698" r:id="rId16"/>
    <p:sldId id="345" r:id="rId17"/>
    <p:sldId id="398" r:id="rId18"/>
    <p:sldId id="342" r:id="rId19"/>
    <p:sldId id="343" r:id="rId20"/>
    <p:sldId id="341" r:id="rId21"/>
    <p:sldId id="399" r:id="rId22"/>
    <p:sldId id="401" r:id="rId23"/>
    <p:sldId id="400" r:id="rId24"/>
    <p:sldId id="413" r:id="rId25"/>
    <p:sldId id="414" r:id="rId26"/>
    <p:sldId id="416" r:id="rId27"/>
    <p:sldId id="418" r:id="rId28"/>
    <p:sldId id="420" r:id="rId29"/>
    <p:sldId id="421" r:id="rId30"/>
    <p:sldId id="346" r:id="rId31"/>
    <p:sldId id="347" r:id="rId32"/>
    <p:sldId id="348" r:id="rId33"/>
    <p:sldId id="349" r:id="rId34"/>
    <p:sldId id="350" r:id="rId35"/>
    <p:sldId id="380" r:id="rId36"/>
    <p:sldId id="387" r:id="rId37"/>
    <p:sldId id="412" r:id="rId38"/>
    <p:sldId id="411" r:id="rId39"/>
    <p:sldId id="390" r:id="rId40"/>
    <p:sldId id="417" r:id="rId41"/>
    <p:sldId id="396" r:id="rId42"/>
    <p:sldId id="310" r:id="rId43"/>
    <p:sldId id="311" r:id="rId44"/>
    <p:sldId id="270" r:id="rId45"/>
    <p:sldId id="312" r:id="rId46"/>
    <p:sldId id="313" r:id="rId47"/>
    <p:sldId id="419" r:id="rId48"/>
    <p:sldId id="315" r:id="rId49"/>
    <p:sldId id="316" r:id="rId50"/>
    <p:sldId id="323" r:id="rId51"/>
    <p:sldId id="318" r:id="rId52"/>
    <p:sldId id="262" r:id="rId53"/>
    <p:sldId id="422" r:id="rId54"/>
    <p:sldId id="321" r:id="rId55"/>
    <p:sldId id="393" r:id="rId56"/>
    <p:sldId id="319" r:id="rId57"/>
    <p:sldId id="423" r:id="rId58"/>
    <p:sldId id="402" r:id="rId59"/>
    <p:sldId id="404" r:id="rId60"/>
    <p:sldId id="405" r:id="rId61"/>
    <p:sldId id="406" r:id="rId62"/>
    <p:sldId id="407" r:id="rId63"/>
    <p:sldId id="408" r:id="rId64"/>
    <p:sldId id="409" r:id="rId65"/>
    <p:sldId id="410" r:id="rId66"/>
    <p:sldId id="702" r:id="rId67"/>
    <p:sldId id="696" r:id="rId68"/>
    <p:sldId id="320" r:id="rId69"/>
    <p:sldId id="288" r:id="rId7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660"/>
  </p:normalViewPr>
  <p:slideViewPr>
    <p:cSldViewPr snapToGrid="0">
      <p:cViewPr varScale="1">
        <p:scale>
          <a:sx n="113" d="100"/>
          <a:sy n="113" d="100"/>
        </p:scale>
        <p:origin x="835" y="3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1" d="100"/>
          <a:sy n="121" d="100"/>
        </p:scale>
        <p:origin x="5022"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14CE1B-A303-4CBF-83F5-8A92A314090A}" type="datetimeFigureOut">
              <a:rPr lang="de-AT" smtClean="0"/>
              <a:t>02.04.2026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AE7F13-7422-44C4-873A-C97EA6584B82}" type="slidenum">
              <a:rPr lang="de-AT" smtClean="0"/>
              <a:t>‹#›</a:t>
            </a:fld>
            <a:endParaRPr lang="de-AT"/>
          </a:p>
        </p:txBody>
      </p:sp>
    </p:spTree>
    <p:extLst>
      <p:ext uri="{BB962C8B-B14F-4D97-AF65-F5344CB8AC3E}">
        <p14:creationId xmlns:p14="http://schemas.microsoft.com/office/powerpoint/2010/main" val="1417804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a:t>
            </a:fld>
            <a:endParaRPr lang="en-US"/>
          </a:p>
        </p:txBody>
      </p:sp>
    </p:spTree>
    <p:extLst>
      <p:ext uri="{BB962C8B-B14F-4D97-AF65-F5344CB8AC3E}">
        <p14:creationId xmlns:p14="http://schemas.microsoft.com/office/powerpoint/2010/main" val="74600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CCAF6-9C64-5B49-3969-EF344D7FA8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0354758-C0E7-592A-264C-8835B73DD5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E25AA7F-9B4A-AB73-FCDA-607CBDBE7F7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3365B984-AB2E-10E0-F270-EA2EF58D0C09}"/>
              </a:ext>
            </a:extLst>
          </p:cNvPr>
          <p:cNvSpPr>
            <a:spLocks noGrp="1"/>
          </p:cNvSpPr>
          <p:nvPr>
            <p:ph type="sldNum" sz="quarter" idx="10"/>
          </p:nvPr>
        </p:nvSpPr>
        <p:spPr/>
        <p:txBody>
          <a:bodyPr/>
          <a:lstStyle/>
          <a:p>
            <a:fld id="{CB31C46C-973B-4041-B560-41FFD96E4783}" type="slidenum">
              <a:rPr lang="en-US" smtClean="0"/>
              <a:t>14</a:t>
            </a:fld>
            <a:endParaRPr lang="en-US"/>
          </a:p>
        </p:txBody>
      </p:sp>
    </p:spTree>
    <p:extLst>
      <p:ext uri="{BB962C8B-B14F-4D97-AF65-F5344CB8AC3E}">
        <p14:creationId xmlns:p14="http://schemas.microsoft.com/office/powerpoint/2010/main" val="93039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15</a:t>
            </a:fld>
            <a:endParaRPr lang="en-US"/>
          </a:p>
        </p:txBody>
      </p:sp>
    </p:spTree>
    <p:extLst>
      <p:ext uri="{BB962C8B-B14F-4D97-AF65-F5344CB8AC3E}">
        <p14:creationId xmlns:p14="http://schemas.microsoft.com/office/powerpoint/2010/main" val="2957714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16</a:t>
            </a:fld>
            <a:endParaRPr lang="en-US"/>
          </a:p>
        </p:txBody>
      </p:sp>
    </p:spTree>
    <p:extLst>
      <p:ext uri="{BB962C8B-B14F-4D97-AF65-F5344CB8AC3E}">
        <p14:creationId xmlns:p14="http://schemas.microsoft.com/office/powerpoint/2010/main" val="3038207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17</a:t>
            </a:fld>
            <a:endParaRPr lang="en-US"/>
          </a:p>
        </p:txBody>
      </p:sp>
    </p:spTree>
    <p:extLst>
      <p:ext uri="{BB962C8B-B14F-4D97-AF65-F5344CB8AC3E}">
        <p14:creationId xmlns:p14="http://schemas.microsoft.com/office/powerpoint/2010/main" val="3682356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BE857-C0D1-C85A-5982-A041B70C84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16E47BE-BBCA-3B62-2B17-425D427F69A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BE914C3-2A62-3DB9-4D0F-1402A0AF7E6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4E89B1B-3938-D340-8B63-4AE2075EC9D5}"/>
              </a:ext>
            </a:extLst>
          </p:cNvPr>
          <p:cNvSpPr>
            <a:spLocks noGrp="1"/>
          </p:cNvSpPr>
          <p:nvPr>
            <p:ph type="sldNum" sz="quarter" idx="10"/>
          </p:nvPr>
        </p:nvSpPr>
        <p:spPr/>
        <p:txBody>
          <a:bodyPr/>
          <a:lstStyle/>
          <a:p>
            <a:fld id="{CB31C46C-973B-4041-B560-41FFD96E4783}" type="slidenum">
              <a:rPr lang="en-US" smtClean="0"/>
              <a:t>18</a:t>
            </a:fld>
            <a:endParaRPr lang="en-US"/>
          </a:p>
        </p:txBody>
      </p:sp>
    </p:spTree>
    <p:extLst>
      <p:ext uri="{BB962C8B-B14F-4D97-AF65-F5344CB8AC3E}">
        <p14:creationId xmlns:p14="http://schemas.microsoft.com/office/powerpoint/2010/main" val="326632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EF743-E380-8E06-3C6C-7A1F25E6AFF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525BC60-E866-A543-C27D-3BBED97C7D1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F29E407-2D92-D466-972D-CDC95FE29665}"/>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A77A42A9-C47A-9C69-4611-BCAFE60A8226}"/>
              </a:ext>
            </a:extLst>
          </p:cNvPr>
          <p:cNvSpPr>
            <a:spLocks noGrp="1"/>
          </p:cNvSpPr>
          <p:nvPr>
            <p:ph type="sldNum" sz="quarter" idx="10"/>
          </p:nvPr>
        </p:nvSpPr>
        <p:spPr/>
        <p:txBody>
          <a:bodyPr/>
          <a:lstStyle/>
          <a:p>
            <a:fld id="{CB31C46C-973B-4041-B560-41FFD96E4783}" type="slidenum">
              <a:rPr lang="en-US" smtClean="0"/>
              <a:t>19</a:t>
            </a:fld>
            <a:endParaRPr lang="en-US"/>
          </a:p>
        </p:txBody>
      </p:sp>
    </p:spTree>
    <p:extLst>
      <p:ext uri="{BB962C8B-B14F-4D97-AF65-F5344CB8AC3E}">
        <p14:creationId xmlns:p14="http://schemas.microsoft.com/office/powerpoint/2010/main" val="1885907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6B22-92EA-FAC6-7962-75F58FAD5C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6F575F-AC00-3F61-52F2-1A932AD884B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3E247E9-7A11-0928-86AF-D50EAD1C8D4E}"/>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2A2DC99D-FB05-CBD0-D4AB-63526A4FB78E}"/>
              </a:ext>
            </a:extLst>
          </p:cNvPr>
          <p:cNvSpPr>
            <a:spLocks noGrp="1"/>
          </p:cNvSpPr>
          <p:nvPr>
            <p:ph type="sldNum" sz="quarter" idx="10"/>
          </p:nvPr>
        </p:nvSpPr>
        <p:spPr/>
        <p:txBody>
          <a:bodyPr/>
          <a:lstStyle/>
          <a:p>
            <a:fld id="{CB31C46C-973B-4041-B560-41FFD96E4783}" type="slidenum">
              <a:rPr lang="en-US" smtClean="0"/>
              <a:t>20</a:t>
            </a:fld>
            <a:endParaRPr lang="en-US"/>
          </a:p>
        </p:txBody>
      </p:sp>
    </p:spTree>
    <p:extLst>
      <p:ext uri="{BB962C8B-B14F-4D97-AF65-F5344CB8AC3E}">
        <p14:creationId xmlns:p14="http://schemas.microsoft.com/office/powerpoint/2010/main" val="1140088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9D4F4-AECC-01C3-E647-705B4C48078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0AFE38-10F6-009A-6DAB-DA135AC42D8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5EC164-7BFD-F58B-745F-B76D80A6E85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9E8F222-D860-0601-8AFE-9BC54102DFC4}"/>
              </a:ext>
            </a:extLst>
          </p:cNvPr>
          <p:cNvSpPr>
            <a:spLocks noGrp="1"/>
          </p:cNvSpPr>
          <p:nvPr>
            <p:ph type="sldNum" sz="quarter" idx="10"/>
          </p:nvPr>
        </p:nvSpPr>
        <p:spPr/>
        <p:txBody>
          <a:bodyPr/>
          <a:lstStyle/>
          <a:p>
            <a:fld id="{CB31C46C-973B-4041-B560-41FFD96E4783}" type="slidenum">
              <a:rPr lang="en-US" smtClean="0"/>
              <a:t>21</a:t>
            </a:fld>
            <a:endParaRPr lang="en-US"/>
          </a:p>
        </p:txBody>
      </p:sp>
    </p:spTree>
    <p:extLst>
      <p:ext uri="{BB962C8B-B14F-4D97-AF65-F5344CB8AC3E}">
        <p14:creationId xmlns:p14="http://schemas.microsoft.com/office/powerpoint/2010/main" val="1146591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84065-53DA-ECF1-0A81-7929F136555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F6340F-8585-0ECB-1B16-C9CB965DE33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7D1668-4181-3E1F-0EFF-9B513E79B542}"/>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1DE3362-0512-B245-8BB4-BC0E5EDB4674}"/>
              </a:ext>
            </a:extLst>
          </p:cNvPr>
          <p:cNvSpPr>
            <a:spLocks noGrp="1"/>
          </p:cNvSpPr>
          <p:nvPr>
            <p:ph type="sldNum" sz="quarter" idx="10"/>
          </p:nvPr>
        </p:nvSpPr>
        <p:spPr/>
        <p:txBody>
          <a:bodyPr/>
          <a:lstStyle/>
          <a:p>
            <a:fld id="{CB31C46C-973B-4041-B560-41FFD96E4783}" type="slidenum">
              <a:rPr lang="en-US" smtClean="0"/>
              <a:t>22</a:t>
            </a:fld>
            <a:endParaRPr lang="en-US"/>
          </a:p>
        </p:txBody>
      </p:sp>
    </p:spTree>
    <p:extLst>
      <p:ext uri="{BB962C8B-B14F-4D97-AF65-F5344CB8AC3E}">
        <p14:creationId xmlns:p14="http://schemas.microsoft.com/office/powerpoint/2010/main" val="943182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5EEFF-5C11-5553-C518-62031784E2D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7520666-F500-2D02-5C75-CD6F69819AC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B1EE5E3-8C86-DF07-BCBA-5C509F35C8AB}"/>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BCE13555-2CC6-01C1-EE74-48AF257BF13A}"/>
              </a:ext>
            </a:extLst>
          </p:cNvPr>
          <p:cNvSpPr>
            <a:spLocks noGrp="1"/>
          </p:cNvSpPr>
          <p:nvPr>
            <p:ph type="sldNum" sz="quarter" idx="10"/>
          </p:nvPr>
        </p:nvSpPr>
        <p:spPr/>
        <p:txBody>
          <a:bodyPr/>
          <a:lstStyle/>
          <a:p>
            <a:fld id="{CB31C46C-973B-4041-B560-41FFD96E4783}" type="slidenum">
              <a:rPr lang="en-US" smtClean="0"/>
              <a:t>23</a:t>
            </a:fld>
            <a:endParaRPr lang="en-US"/>
          </a:p>
        </p:txBody>
      </p:sp>
    </p:spTree>
    <p:extLst>
      <p:ext uri="{BB962C8B-B14F-4D97-AF65-F5344CB8AC3E}">
        <p14:creationId xmlns:p14="http://schemas.microsoft.com/office/powerpoint/2010/main" val="246681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A4C94-0F81-24FA-1E3E-3F9BFC7789C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7C65273-3B18-143A-7651-9911D22D55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9933654-368E-0C0F-112F-15B013353E66}"/>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744A9A46-EA1A-4642-ED20-BBD51572DEA4}"/>
              </a:ext>
            </a:extLst>
          </p:cNvPr>
          <p:cNvSpPr>
            <a:spLocks noGrp="1"/>
          </p:cNvSpPr>
          <p:nvPr>
            <p:ph type="sldNum" sz="quarter" idx="10"/>
          </p:nvPr>
        </p:nvSpPr>
        <p:spPr/>
        <p:txBody>
          <a:bodyPr/>
          <a:lstStyle/>
          <a:p>
            <a:fld id="{CB31C46C-973B-4041-B560-41FFD96E4783}" type="slidenum">
              <a:rPr lang="en-US" smtClean="0"/>
              <a:t>4</a:t>
            </a:fld>
            <a:endParaRPr lang="en-US"/>
          </a:p>
        </p:txBody>
      </p:sp>
    </p:spTree>
    <p:extLst>
      <p:ext uri="{BB962C8B-B14F-4D97-AF65-F5344CB8AC3E}">
        <p14:creationId xmlns:p14="http://schemas.microsoft.com/office/powerpoint/2010/main" val="2641612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54067-51E8-3B17-CF0A-B056D9F2FE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F4E7AE4-D840-CC3F-A02C-1C13B460D00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C9AE52C-1E7A-699A-0C05-63F4616DC787}"/>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B4E8B98-3F62-8E14-0FD3-7061165683AA}"/>
              </a:ext>
            </a:extLst>
          </p:cNvPr>
          <p:cNvSpPr>
            <a:spLocks noGrp="1"/>
          </p:cNvSpPr>
          <p:nvPr>
            <p:ph type="sldNum" sz="quarter" idx="10"/>
          </p:nvPr>
        </p:nvSpPr>
        <p:spPr/>
        <p:txBody>
          <a:bodyPr/>
          <a:lstStyle/>
          <a:p>
            <a:fld id="{CB31C46C-973B-4041-B560-41FFD96E4783}" type="slidenum">
              <a:rPr lang="en-US" smtClean="0"/>
              <a:t>24</a:t>
            </a:fld>
            <a:endParaRPr lang="en-US"/>
          </a:p>
        </p:txBody>
      </p:sp>
    </p:spTree>
    <p:extLst>
      <p:ext uri="{BB962C8B-B14F-4D97-AF65-F5344CB8AC3E}">
        <p14:creationId xmlns:p14="http://schemas.microsoft.com/office/powerpoint/2010/main" val="502936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7761E-CFF9-D8A4-11AE-B338C2F04F7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5BBC6B3-BB80-7957-3DE9-2D536AE9237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E35CBB0-960F-E163-69C1-D193D4E65BE7}"/>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6B8189F-50D0-7C1B-F8A3-139F60EF6869}"/>
              </a:ext>
            </a:extLst>
          </p:cNvPr>
          <p:cNvSpPr>
            <a:spLocks noGrp="1"/>
          </p:cNvSpPr>
          <p:nvPr>
            <p:ph type="sldNum" sz="quarter" idx="10"/>
          </p:nvPr>
        </p:nvSpPr>
        <p:spPr/>
        <p:txBody>
          <a:bodyPr/>
          <a:lstStyle/>
          <a:p>
            <a:fld id="{CB31C46C-973B-4041-B560-41FFD96E4783}" type="slidenum">
              <a:rPr lang="en-US" smtClean="0"/>
              <a:t>25</a:t>
            </a:fld>
            <a:endParaRPr lang="en-US"/>
          </a:p>
        </p:txBody>
      </p:sp>
    </p:spTree>
    <p:extLst>
      <p:ext uri="{BB962C8B-B14F-4D97-AF65-F5344CB8AC3E}">
        <p14:creationId xmlns:p14="http://schemas.microsoft.com/office/powerpoint/2010/main" val="24655932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8E38A-BD6F-00C7-74A0-64AF1AA837C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BB74B42-04DC-3946-28F0-F44FEABB4E8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36EC70C-5476-DFDE-22FA-5662D00A5D3B}"/>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B1098C6E-B882-3C7C-0EA6-1FC91494235D}"/>
              </a:ext>
            </a:extLst>
          </p:cNvPr>
          <p:cNvSpPr>
            <a:spLocks noGrp="1"/>
          </p:cNvSpPr>
          <p:nvPr>
            <p:ph type="sldNum" sz="quarter" idx="10"/>
          </p:nvPr>
        </p:nvSpPr>
        <p:spPr/>
        <p:txBody>
          <a:bodyPr/>
          <a:lstStyle/>
          <a:p>
            <a:fld id="{CB31C46C-973B-4041-B560-41FFD96E4783}" type="slidenum">
              <a:rPr lang="en-US" smtClean="0"/>
              <a:t>26</a:t>
            </a:fld>
            <a:endParaRPr lang="en-US"/>
          </a:p>
        </p:txBody>
      </p:sp>
    </p:spTree>
    <p:extLst>
      <p:ext uri="{BB962C8B-B14F-4D97-AF65-F5344CB8AC3E}">
        <p14:creationId xmlns:p14="http://schemas.microsoft.com/office/powerpoint/2010/main" val="3179758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27</a:t>
            </a:fld>
            <a:endParaRPr lang="en-US"/>
          </a:p>
        </p:txBody>
      </p:sp>
    </p:spTree>
    <p:extLst>
      <p:ext uri="{BB962C8B-B14F-4D97-AF65-F5344CB8AC3E}">
        <p14:creationId xmlns:p14="http://schemas.microsoft.com/office/powerpoint/2010/main" val="2342304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28</a:t>
            </a:fld>
            <a:endParaRPr lang="en-US"/>
          </a:p>
        </p:txBody>
      </p:sp>
    </p:spTree>
    <p:extLst>
      <p:ext uri="{BB962C8B-B14F-4D97-AF65-F5344CB8AC3E}">
        <p14:creationId xmlns:p14="http://schemas.microsoft.com/office/powerpoint/2010/main" val="3765951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29</a:t>
            </a:fld>
            <a:endParaRPr lang="en-US"/>
          </a:p>
        </p:txBody>
      </p:sp>
    </p:spTree>
    <p:extLst>
      <p:ext uri="{BB962C8B-B14F-4D97-AF65-F5344CB8AC3E}">
        <p14:creationId xmlns:p14="http://schemas.microsoft.com/office/powerpoint/2010/main" val="1914670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30</a:t>
            </a:fld>
            <a:endParaRPr lang="en-US"/>
          </a:p>
        </p:txBody>
      </p:sp>
    </p:spTree>
    <p:extLst>
      <p:ext uri="{BB962C8B-B14F-4D97-AF65-F5344CB8AC3E}">
        <p14:creationId xmlns:p14="http://schemas.microsoft.com/office/powerpoint/2010/main" val="12386548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31</a:t>
            </a:fld>
            <a:endParaRPr lang="en-US"/>
          </a:p>
        </p:txBody>
      </p:sp>
    </p:spTree>
    <p:extLst>
      <p:ext uri="{BB962C8B-B14F-4D97-AF65-F5344CB8AC3E}">
        <p14:creationId xmlns:p14="http://schemas.microsoft.com/office/powerpoint/2010/main" val="1002149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32</a:t>
            </a:fld>
            <a:endParaRPr lang="en-US"/>
          </a:p>
        </p:txBody>
      </p:sp>
    </p:spTree>
    <p:extLst>
      <p:ext uri="{BB962C8B-B14F-4D97-AF65-F5344CB8AC3E}">
        <p14:creationId xmlns:p14="http://schemas.microsoft.com/office/powerpoint/2010/main" val="611967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33</a:t>
            </a:fld>
            <a:endParaRPr lang="en-US"/>
          </a:p>
        </p:txBody>
      </p:sp>
    </p:spTree>
    <p:extLst>
      <p:ext uri="{BB962C8B-B14F-4D97-AF65-F5344CB8AC3E}">
        <p14:creationId xmlns:p14="http://schemas.microsoft.com/office/powerpoint/2010/main" val="1090705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0AA50-DB77-5E9D-3DBD-6814F4AEE2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3FDDA0-138B-745E-C020-C753D08396E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EEA9FC-D62C-D468-9B74-B9C96977FB4B}"/>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2640D98-7AD4-C30E-F1BB-6D104DA06059}"/>
              </a:ext>
            </a:extLst>
          </p:cNvPr>
          <p:cNvSpPr>
            <a:spLocks noGrp="1"/>
          </p:cNvSpPr>
          <p:nvPr>
            <p:ph type="sldNum" sz="quarter" idx="10"/>
          </p:nvPr>
        </p:nvSpPr>
        <p:spPr/>
        <p:txBody>
          <a:bodyPr/>
          <a:lstStyle/>
          <a:p>
            <a:fld id="{CB31C46C-973B-4041-B560-41FFD96E4783}" type="slidenum">
              <a:rPr lang="en-US" smtClean="0"/>
              <a:t>5</a:t>
            </a:fld>
            <a:endParaRPr lang="en-US"/>
          </a:p>
        </p:txBody>
      </p:sp>
    </p:spTree>
    <p:extLst>
      <p:ext uri="{BB962C8B-B14F-4D97-AF65-F5344CB8AC3E}">
        <p14:creationId xmlns:p14="http://schemas.microsoft.com/office/powerpoint/2010/main" val="1954713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83B23-AA13-8065-7781-CDEECFF1F16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A599AB-C59D-72CD-8AA4-63C52D697E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F8C1220-F2D2-B121-D6D8-6F7484945F09}"/>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659EE16B-7FA7-B3D7-1330-EB61D347BCB0}"/>
              </a:ext>
            </a:extLst>
          </p:cNvPr>
          <p:cNvSpPr>
            <a:spLocks noGrp="1"/>
          </p:cNvSpPr>
          <p:nvPr>
            <p:ph type="sldNum" sz="quarter" idx="10"/>
          </p:nvPr>
        </p:nvSpPr>
        <p:spPr/>
        <p:txBody>
          <a:bodyPr/>
          <a:lstStyle/>
          <a:p>
            <a:fld id="{CB31C46C-973B-4041-B560-41FFD96E4783}" type="slidenum">
              <a:rPr lang="en-US" smtClean="0"/>
              <a:t>34</a:t>
            </a:fld>
            <a:endParaRPr lang="en-US"/>
          </a:p>
        </p:txBody>
      </p:sp>
    </p:spTree>
    <p:extLst>
      <p:ext uri="{BB962C8B-B14F-4D97-AF65-F5344CB8AC3E}">
        <p14:creationId xmlns:p14="http://schemas.microsoft.com/office/powerpoint/2010/main" val="8750692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5AC8F-E2B2-FB55-F39D-1488020540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D1C858-AD04-854D-E02E-79020E46FBF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9D642C5-CE09-F0B4-EADD-40B904730BFC}"/>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E5A6B21A-89F5-C152-3053-1053761524C8}"/>
              </a:ext>
            </a:extLst>
          </p:cNvPr>
          <p:cNvSpPr>
            <a:spLocks noGrp="1"/>
          </p:cNvSpPr>
          <p:nvPr>
            <p:ph type="sldNum" sz="quarter" idx="10"/>
          </p:nvPr>
        </p:nvSpPr>
        <p:spPr/>
        <p:txBody>
          <a:bodyPr/>
          <a:lstStyle/>
          <a:p>
            <a:fld id="{CB31C46C-973B-4041-B560-41FFD96E4783}" type="slidenum">
              <a:rPr lang="en-US" smtClean="0"/>
              <a:t>35</a:t>
            </a:fld>
            <a:endParaRPr lang="en-US"/>
          </a:p>
        </p:txBody>
      </p:sp>
    </p:spTree>
    <p:extLst>
      <p:ext uri="{BB962C8B-B14F-4D97-AF65-F5344CB8AC3E}">
        <p14:creationId xmlns:p14="http://schemas.microsoft.com/office/powerpoint/2010/main" val="1445948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36</a:t>
            </a:fld>
            <a:endParaRPr lang="en-US"/>
          </a:p>
        </p:txBody>
      </p:sp>
    </p:spTree>
    <p:extLst>
      <p:ext uri="{BB962C8B-B14F-4D97-AF65-F5344CB8AC3E}">
        <p14:creationId xmlns:p14="http://schemas.microsoft.com/office/powerpoint/2010/main" val="2171030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82AEF-82EE-B5F2-93B4-E75E9645422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64CB4EE-62DF-EE17-A332-D6E6E369738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99915F7-619B-0CE0-30D6-5532974C0C58}"/>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E1027A66-5244-BC34-94C0-0FE3B5C94220}"/>
              </a:ext>
            </a:extLst>
          </p:cNvPr>
          <p:cNvSpPr>
            <a:spLocks noGrp="1"/>
          </p:cNvSpPr>
          <p:nvPr>
            <p:ph type="sldNum" sz="quarter" idx="10"/>
          </p:nvPr>
        </p:nvSpPr>
        <p:spPr/>
        <p:txBody>
          <a:bodyPr/>
          <a:lstStyle/>
          <a:p>
            <a:fld id="{CB31C46C-973B-4041-B560-41FFD96E4783}" type="slidenum">
              <a:rPr lang="en-US" smtClean="0"/>
              <a:t>37</a:t>
            </a:fld>
            <a:endParaRPr lang="en-US"/>
          </a:p>
        </p:txBody>
      </p:sp>
    </p:spTree>
    <p:extLst>
      <p:ext uri="{BB962C8B-B14F-4D97-AF65-F5344CB8AC3E}">
        <p14:creationId xmlns:p14="http://schemas.microsoft.com/office/powerpoint/2010/main" val="3534016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List the responses on a flipchart for future use</a:t>
            </a:r>
          </a:p>
          <a:p>
            <a:endParaRPr lang="de-DE" dirty="0"/>
          </a:p>
        </p:txBody>
      </p:sp>
      <p:sp>
        <p:nvSpPr>
          <p:cNvPr id="4" name="Foliennummernplatzhalter 3"/>
          <p:cNvSpPr>
            <a:spLocks noGrp="1"/>
          </p:cNvSpPr>
          <p:nvPr>
            <p:ph type="sldNum" sz="quarter" idx="5"/>
          </p:nvPr>
        </p:nvSpPr>
        <p:spPr/>
        <p:txBody>
          <a:bodyPr/>
          <a:lstStyle/>
          <a:p>
            <a:fld id="{F9B1B62C-6B3B-450A-8581-16CF86232A6A}" type="slidenum">
              <a:rPr lang="de-DE" smtClean="0"/>
              <a:t>39</a:t>
            </a:fld>
            <a:endParaRPr lang="de-DE"/>
          </a:p>
        </p:txBody>
      </p:sp>
    </p:spTree>
    <p:extLst>
      <p:ext uri="{BB962C8B-B14F-4D97-AF65-F5344CB8AC3E}">
        <p14:creationId xmlns:p14="http://schemas.microsoft.com/office/powerpoint/2010/main" val="4280682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DCAE7F13-7422-44C4-873A-C97EA6584B82}" type="slidenum">
              <a:rPr lang="de-AT" smtClean="0"/>
              <a:t>45</a:t>
            </a:fld>
            <a:endParaRPr lang="de-AT"/>
          </a:p>
        </p:txBody>
      </p:sp>
    </p:spTree>
    <p:extLst>
      <p:ext uri="{BB962C8B-B14F-4D97-AF65-F5344CB8AC3E}">
        <p14:creationId xmlns:p14="http://schemas.microsoft.com/office/powerpoint/2010/main" val="19134018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dirty="0"/>
              <a:t>Select to two pairs (if nobody volunteers) and ask them to role-play scenarios of providing feedback to a student who has missed a deadline or delivered work below expectations. In each pair, let one participant play as a student, and the other as the supervisor. </a:t>
            </a:r>
          </a:p>
          <a:p>
            <a:endParaRPr lang="en-US" sz="1200" dirty="0"/>
          </a:p>
          <a:p>
            <a:endParaRPr lang="en-US" dirty="0"/>
          </a:p>
          <a:p>
            <a:r>
              <a:rPr lang="en-US" sz="1200" dirty="0"/>
              <a:t>Without letting know the audience, ask pair 1 to play a situation where a supervisor is giving a non-constructive feedback, and pair 2 a situation with a constructive and supportive feedback.</a:t>
            </a:r>
          </a:p>
          <a:p>
            <a:endParaRPr lang="de-DE" dirty="0"/>
          </a:p>
        </p:txBody>
      </p:sp>
      <p:sp>
        <p:nvSpPr>
          <p:cNvPr id="4" name="Foliennummernplatzhalter 3"/>
          <p:cNvSpPr>
            <a:spLocks noGrp="1"/>
          </p:cNvSpPr>
          <p:nvPr>
            <p:ph type="sldNum" sz="quarter" idx="5"/>
          </p:nvPr>
        </p:nvSpPr>
        <p:spPr/>
        <p:txBody>
          <a:bodyPr/>
          <a:lstStyle/>
          <a:p>
            <a:fld id="{F9B1B62C-6B3B-450A-8581-16CF86232A6A}" type="slidenum">
              <a:rPr lang="de-DE" smtClean="0"/>
              <a:t>48</a:t>
            </a:fld>
            <a:endParaRPr lang="de-DE"/>
          </a:p>
        </p:txBody>
      </p:sp>
    </p:spTree>
    <p:extLst>
      <p:ext uri="{BB962C8B-B14F-4D97-AF65-F5344CB8AC3E}">
        <p14:creationId xmlns:p14="http://schemas.microsoft.com/office/powerpoint/2010/main" val="3171868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9AD11-9B11-0358-9F96-8FDFBEBBC7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4E8618-F110-5329-61CA-5831921BAA8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185092-C55A-A1F8-CB3B-570E155EB485}"/>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59BADD1E-E250-B6CE-5B29-C7708E1AB281}"/>
              </a:ext>
            </a:extLst>
          </p:cNvPr>
          <p:cNvSpPr>
            <a:spLocks noGrp="1"/>
          </p:cNvSpPr>
          <p:nvPr>
            <p:ph type="sldNum" sz="quarter" idx="10"/>
          </p:nvPr>
        </p:nvSpPr>
        <p:spPr/>
        <p:txBody>
          <a:bodyPr/>
          <a:lstStyle/>
          <a:p>
            <a:fld id="{CB31C46C-973B-4041-B560-41FFD96E4783}" type="slidenum">
              <a:rPr lang="en-US" smtClean="0"/>
              <a:t>6</a:t>
            </a:fld>
            <a:endParaRPr lang="en-US"/>
          </a:p>
        </p:txBody>
      </p:sp>
    </p:spTree>
    <p:extLst>
      <p:ext uri="{BB962C8B-B14F-4D97-AF65-F5344CB8AC3E}">
        <p14:creationId xmlns:p14="http://schemas.microsoft.com/office/powerpoint/2010/main" val="3635923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A52F9-D7A6-75F2-1C60-BE6B0618A87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C936A17-4930-4229-F704-BE9B729D323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46C3F98-A2F6-C1CE-AB33-1D9F099B330F}"/>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844BF5A6-B1DE-7B7D-2742-6EACF0335962}"/>
              </a:ext>
            </a:extLst>
          </p:cNvPr>
          <p:cNvSpPr>
            <a:spLocks noGrp="1"/>
          </p:cNvSpPr>
          <p:nvPr>
            <p:ph type="sldNum" sz="quarter" idx="10"/>
          </p:nvPr>
        </p:nvSpPr>
        <p:spPr/>
        <p:txBody>
          <a:bodyPr/>
          <a:lstStyle/>
          <a:p>
            <a:fld id="{CB31C46C-973B-4041-B560-41FFD96E4783}" type="slidenum">
              <a:rPr lang="en-US" smtClean="0"/>
              <a:t>8</a:t>
            </a:fld>
            <a:endParaRPr lang="en-US"/>
          </a:p>
        </p:txBody>
      </p:sp>
    </p:spTree>
    <p:extLst>
      <p:ext uri="{BB962C8B-B14F-4D97-AF65-F5344CB8AC3E}">
        <p14:creationId xmlns:p14="http://schemas.microsoft.com/office/powerpoint/2010/main" val="337025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42C45-1543-0358-C0AB-D6BBD78CF2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EB07001-2447-5EDA-9DE9-459E8D858D8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EFC67A-D611-3DE9-55C3-1F9565A096A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B58A0AF4-26A5-33B8-3187-04D9FCAE2CCF}"/>
              </a:ext>
            </a:extLst>
          </p:cNvPr>
          <p:cNvSpPr>
            <a:spLocks noGrp="1"/>
          </p:cNvSpPr>
          <p:nvPr>
            <p:ph type="sldNum" sz="quarter" idx="10"/>
          </p:nvPr>
        </p:nvSpPr>
        <p:spPr/>
        <p:txBody>
          <a:bodyPr/>
          <a:lstStyle/>
          <a:p>
            <a:fld id="{CB31C46C-973B-4041-B560-41FFD96E4783}" type="slidenum">
              <a:rPr lang="en-US" smtClean="0"/>
              <a:t>9</a:t>
            </a:fld>
            <a:endParaRPr lang="en-US"/>
          </a:p>
        </p:txBody>
      </p:sp>
    </p:spTree>
    <p:extLst>
      <p:ext uri="{BB962C8B-B14F-4D97-AF65-F5344CB8AC3E}">
        <p14:creationId xmlns:p14="http://schemas.microsoft.com/office/powerpoint/2010/main" val="1690430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D2557-2366-24A9-2E92-BE14A391B2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301748-1306-FCFD-30DC-36E351725F3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CEEC0E-40E9-3A72-BAF5-4E0F2017564F}"/>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BD5B7021-57EC-3111-E56C-755C27CA263F}"/>
              </a:ext>
            </a:extLst>
          </p:cNvPr>
          <p:cNvSpPr>
            <a:spLocks noGrp="1"/>
          </p:cNvSpPr>
          <p:nvPr>
            <p:ph type="sldNum" sz="quarter" idx="10"/>
          </p:nvPr>
        </p:nvSpPr>
        <p:spPr/>
        <p:txBody>
          <a:bodyPr/>
          <a:lstStyle/>
          <a:p>
            <a:fld id="{CB31C46C-973B-4041-B560-41FFD96E4783}" type="slidenum">
              <a:rPr lang="en-US" smtClean="0"/>
              <a:t>10</a:t>
            </a:fld>
            <a:endParaRPr lang="en-US"/>
          </a:p>
        </p:txBody>
      </p:sp>
    </p:spTree>
    <p:extLst>
      <p:ext uri="{BB962C8B-B14F-4D97-AF65-F5344CB8AC3E}">
        <p14:creationId xmlns:p14="http://schemas.microsoft.com/office/powerpoint/2010/main" val="1354498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348AF-11FB-AA1A-4139-0DF00513DF2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4571EAF-B71D-1F25-771D-3E103813C3E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0B2E529-62E0-15A2-406A-FD85EE8A040A}"/>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17B2F756-9CB3-7F99-D916-C7EA2B25142E}"/>
              </a:ext>
            </a:extLst>
          </p:cNvPr>
          <p:cNvSpPr>
            <a:spLocks noGrp="1"/>
          </p:cNvSpPr>
          <p:nvPr>
            <p:ph type="sldNum" sz="quarter" idx="10"/>
          </p:nvPr>
        </p:nvSpPr>
        <p:spPr/>
        <p:txBody>
          <a:bodyPr/>
          <a:lstStyle/>
          <a:p>
            <a:fld id="{CB31C46C-973B-4041-B560-41FFD96E4783}" type="slidenum">
              <a:rPr lang="en-US" smtClean="0"/>
              <a:t>12</a:t>
            </a:fld>
            <a:endParaRPr lang="en-US"/>
          </a:p>
        </p:txBody>
      </p:sp>
    </p:spTree>
    <p:extLst>
      <p:ext uri="{BB962C8B-B14F-4D97-AF65-F5344CB8AC3E}">
        <p14:creationId xmlns:p14="http://schemas.microsoft.com/office/powerpoint/2010/main" val="3085468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13</a:t>
            </a:fld>
            <a:endParaRPr lang="en-US"/>
          </a:p>
        </p:txBody>
      </p:sp>
    </p:spTree>
    <p:extLst>
      <p:ext uri="{BB962C8B-B14F-4D97-AF65-F5344CB8AC3E}">
        <p14:creationId xmlns:p14="http://schemas.microsoft.com/office/powerpoint/2010/main" val="1753609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7C88FF-8D4D-4A7A-A905-3838A77F32A3}"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108A4843-956C-164C-00E3-9D7F950A032E}"/>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BD98147-CB07-41B9-9EFE-5C6AAFF3F5B4}"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340480F-D640-4FE4-8138-F6B1E568BE63}"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FDDC29C3-13BF-4432-B12C-FC28A2D094A3}"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11842560-8EEB-4151-A947-148A92E6E5E5}"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99FF79A-772D-47D2-A176-0E11A5FD6BD8}"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DE9F7F-B3B2-42E3-ABF7-3A566CC79DEE}"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BC85BF-3E42-442C-89DA-EAD311B7BB6A}"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A97B4B-A04D-41C7-AF6A-993FE98A406F}"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9" name="Textfeld 8">
            <a:extLst>
              <a:ext uri="{FF2B5EF4-FFF2-40B4-BE49-F238E27FC236}">
                <a16:creationId xmlns:a16="http://schemas.microsoft.com/office/drawing/2014/main" id="{2E000A5C-8FEE-AC7F-330E-223AE45D63DF}"/>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F12039-C69A-4CE2-AD8C-4E06176148CD}" type="datetime1">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4DF0FEF6-6677-136F-E898-004A5C17FF4A}"/>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A1EB08-8036-4E95-BA14-8F5F5ADE1B49}"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D8D35684-A89F-5BB5-CF5B-A198E5C91117}"/>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34D1D3A-165B-4A33-B456-4EC6A7F2B445}" type="datetime1">
              <a:rPr lang="en-US" smtClean="0"/>
              <a:t>4/2/2026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64136984-3F32-ED9C-01CC-B3CEB90A4C78}"/>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E30ED5-176A-4E3F-8C40-6E6E908FBE1F}" type="datetime1">
              <a:rPr lang="en-US" smtClean="0"/>
              <a:t>4/2/2026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2398B9F3-CC9D-4DD5-ACF9-AD4EBEFF37DC}"/>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6745D4-A231-4ECB-84ED-D1F0869BE878}" type="datetime1">
              <a:rPr lang="en-US" smtClean="0"/>
              <a:t>4/2/2026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37C495B-B49E-4077-9B38-A70D60FB6B32}"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24AB6D7-C35E-4EA6-A7F5-CD6C8FA47A5A}" type="datetime1">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608F75F2-B613-492D-8ECA-649D04011BF4}" type="datetime1">
              <a:rPr lang="en-US" smtClean="0"/>
              <a:t>4/2/2026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sv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doi.org/10.1080/03075079.2011.596526" TargetMode="External"/><Relationship Id="rId2" Type="http://schemas.openxmlformats.org/officeDocument/2006/relationships/hyperlink" Target="https://www.bournemouth.ac.uk/sites/default/files/asset/document/7.1-Setting-your-goals-V.Final_.pdf" TargetMode="External"/><Relationship Id="rId1" Type="http://schemas.openxmlformats.org/officeDocument/2006/relationships/slideLayout" Target="../slideLayouts/slideLayout2.xml"/><Relationship Id="rId4" Type="http://schemas.openxmlformats.org/officeDocument/2006/relationships/hyperlink" Target="https://doi.org/10.1080/0729436052000318550" TargetMode="External"/></Relationships>
</file>

<file path=ppt/slides/_rels/slide66.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1160" y="2949042"/>
            <a:ext cx="8915399" cy="2262781"/>
          </a:xfrm>
        </p:spPr>
        <p:txBody>
          <a:bodyPr>
            <a:normAutofit/>
          </a:bodyPr>
          <a:lstStyle/>
          <a:p>
            <a:r>
              <a:rPr lang="en-US" b="1" dirty="0"/>
              <a:t>Module 5</a:t>
            </a:r>
            <a:br>
              <a:rPr lang="en-US" dirty="0"/>
            </a:br>
            <a:r>
              <a:rPr lang="en-US" dirty="0"/>
              <a:t>The Research Journey</a:t>
            </a:r>
          </a:p>
        </p:txBody>
      </p:sp>
      <p:pic>
        <p:nvPicPr>
          <p:cNvPr id="4" name="Grafik 3">
            <a:extLst>
              <a:ext uri="{FF2B5EF4-FFF2-40B4-BE49-F238E27FC236}">
                <a16:creationId xmlns:a16="http://schemas.microsoft.com/office/drawing/2014/main" id="{7DC4E055-214C-243A-D8CE-CC505D5B58BC}"/>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D223D2A9-076A-AD00-7F78-210ABD06DAC9}"/>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09DB3867-C95D-3A6C-6858-A8744A08FA75}"/>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F12A1218-9921-15EC-2851-62D4AFCFE58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0B2DA813-DBE6-B34A-E6C0-2EA7E96C3813}"/>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1B81D-E814-6761-32EA-A50D2B112A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BF23250-FB01-B624-898C-7B74F6B468A8}"/>
              </a:ext>
            </a:extLst>
          </p:cNvPr>
          <p:cNvSpPr>
            <a:spLocks noGrp="1"/>
          </p:cNvSpPr>
          <p:nvPr>
            <p:ph type="title"/>
          </p:nvPr>
        </p:nvSpPr>
        <p:spPr>
          <a:xfrm>
            <a:off x="1826307" y="666681"/>
            <a:ext cx="7691261" cy="820064"/>
          </a:xfrm>
        </p:spPr>
        <p:txBody>
          <a:bodyPr vert="horz" lIns="91440" tIns="45720" rIns="91440" bIns="45720" rtlCol="0" anchor="t">
            <a:noAutofit/>
          </a:bodyPr>
          <a:lstStyle/>
          <a:p>
            <a:r>
              <a:rPr lang="en-US" sz="3200" dirty="0">
                <a:solidFill>
                  <a:srgbClr val="A53010"/>
                </a:solidFill>
              </a:rPr>
              <a:t>Mapping the doctoral journey ahead</a:t>
            </a:r>
            <a:endParaRPr lang="en-US" sz="3200" dirty="0">
              <a:solidFill>
                <a:srgbClr val="A53010"/>
              </a:solidFill>
              <a:cs typeface="Tahoma" panose="020B0604030504040204" pitchFamily="34" charset="0"/>
            </a:endParaRPr>
          </a:p>
        </p:txBody>
      </p:sp>
      <p:sp>
        <p:nvSpPr>
          <p:cNvPr id="3" name="Foliennummernplatzhalter 2">
            <a:extLst>
              <a:ext uri="{FF2B5EF4-FFF2-40B4-BE49-F238E27FC236}">
                <a16:creationId xmlns:a16="http://schemas.microsoft.com/office/drawing/2014/main" id="{E82286FE-5FB3-98A1-6612-DE9B4CA1D3A9}"/>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4" name="Grafik 3" descr="Sanduhr 30% mit einfarbiger Füllung">
            <a:extLst>
              <a:ext uri="{FF2B5EF4-FFF2-40B4-BE49-F238E27FC236}">
                <a16:creationId xmlns:a16="http://schemas.microsoft.com/office/drawing/2014/main" id="{ECCF59AB-A30F-E235-A233-894482A35B7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4">
            <a:extLst>
              <a:ext uri="{FF2B5EF4-FFF2-40B4-BE49-F238E27FC236}">
                <a16:creationId xmlns:a16="http://schemas.microsoft.com/office/drawing/2014/main" id="{9BFA9889-B861-1B0D-CECA-216F722F5984}"/>
              </a:ext>
            </a:extLst>
          </p:cNvPr>
          <p:cNvSpPr txBox="1"/>
          <p:nvPr/>
        </p:nvSpPr>
        <p:spPr>
          <a:xfrm>
            <a:off x="735961" y="1560432"/>
            <a:ext cx="918841" cy="369332"/>
          </a:xfrm>
          <a:prstGeom prst="rect">
            <a:avLst/>
          </a:prstGeom>
          <a:noFill/>
        </p:spPr>
        <p:txBody>
          <a:bodyPr wrap="none" rtlCol="0">
            <a:spAutoFit/>
          </a:bodyPr>
          <a:lstStyle/>
          <a:p>
            <a:r>
              <a:rPr lang="de-AT" b="1" dirty="0"/>
              <a:t>45 min</a:t>
            </a:r>
          </a:p>
        </p:txBody>
      </p:sp>
      <p:pic>
        <p:nvPicPr>
          <p:cNvPr id="7" name="Graphic 6" descr="Meeting with solid fill">
            <a:extLst>
              <a:ext uri="{FF2B5EF4-FFF2-40B4-BE49-F238E27FC236}">
                <a16:creationId xmlns:a16="http://schemas.microsoft.com/office/drawing/2014/main" id="{BEE81332-1D17-542E-88D5-1ACBD17D9BE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1812" y="2445734"/>
            <a:ext cx="914400" cy="914400"/>
          </a:xfrm>
          <a:prstGeom prst="rect">
            <a:avLst/>
          </a:prstGeom>
        </p:spPr>
      </p:pic>
      <p:cxnSp>
        <p:nvCxnSpPr>
          <p:cNvPr id="11" name="Straight Connector 10">
            <a:extLst>
              <a:ext uri="{FF2B5EF4-FFF2-40B4-BE49-F238E27FC236}">
                <a16:creationId xmlns:a16="http://schemas.microsoft.com/office/drawing/2014/main" id="{A07D0FC8-976F-5A6F-21E3-773083BAD2DB}"/>
              </a:ext>
            </a:extLst>
          </p:cNvPr>
          <p:cNvCxnSpPr>
            <a:cxnSpLocks/>
            <a:endCxn id="12" idx="1"/>
          </p:cNvCxnSpPr>
          <p:nvPr/>
        </p:nvCxnSpPr>
        <p:spPr>
          <a:xfrm>
            <a:off x="1519336" y="5811514"/>
            <a:ext cx="9211733" cy="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2" name="Flowchart: Decision 11">
            <a:extLst>
              <a:ext uri="{FF2B5EF4-FFF2-40B4-BE49-F238E27FC236}">
                <a16:creationId xmlns:a16="http://schemas.microsoft.com/office/drawing/2014/main" id="{93620BF7-CFB8-3F95-FEC6-500870828CE4}"/>
              </a:ext>
            </a:extLst>
          </p:cNvPr>
          <p:cNvSpPr/>
          <p:nvPr/>
        </p:nvSpPr>
        <p:spPr>
          <a:xfrm>
            <a:off x="10731069" y="5682821"/>
            <a:ext cx="243840" cy="257387"/>
          </a:xfrm>
          <a:prstGeom prst="flowChartDecision">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de-DE"/>
          </a:p>
        </p:txBody>
      </p:sp>
      <p:cxnSp>
        <p:nvCxnSpPr>
          <p:cNvPr id="13" name="Straight Connector 12">
            <a:extLst>
              <a:ext uri="{FF2B5EF4-FFF2-40B4-BE49-F238E27FC236}">
                <a16:creationId xmlns:a16="http://schemas.microsoft.com/office/drawing/2014/main" id="{99F48F3A-84F5-7FA8-7C01-FA21335E91CC}"/>
              </a:ext>
            </a:extLst>
          </p:cNvPr>
          <p:cNvCxnSpPr>
            <a:cxnSpLocks/>
          </p:cNvCxnSpPr>
          <p:nvPr/>
        </p:nvCxnSpPr>
        <p:spPr>
          <a:xfrm>
            <a:off x="657907" y="5811516"/>
            <a:ext cx="1168400" cy="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66632F0-5070-8E10-5E6F-28D2202A0F36}"/>
              </a:ext>
            </a:extLst>
          </p:cNvPr>
          <p:cNvCxnSpPr>
            <a:cxnSpLocks/>
          </p:cNvCxnSpPr>
          <p:nvPr/>
        </p:nvCxnSpPr>
        <p:spPr>
          <a:xfrm>
            <a:off x="11023600" y="5811515"/>
            <a:ext cx="1168400" cy="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311D4B4-3D43-977E-AE98-44C55A07C01F}"/>
              </a:ext>
            </a:extLst>
          </p:cNvPr>
          <p:cNvSpPr txBox="1"/>
          <p:nvPr/>
        </p:nvSpPr>
        <p:spPr>
          <a:xfrm rot="16200000">
            <a:off x="10253678" y="4848551"/>
            <a:ext cx="1170513" cy="369332"/>
          </a:xfrm>
          <a:prstGeom prst="rect">
            <a:avLst/>
          </a:prstGeom>
          <a:noFill/>
        </p:spPr>
        <p:txBody>
          <a:bodyPr wrap="none" rtlCol="0">
            <a:spAutoFit/>
          </a:bodyPr>
          <a:lstStyle/>
          <a:p>
            <a:r>
              <a:rPr lang="de-DE" dirty="0"/>
              <a:t>Defence</a:t>
            </a:r>
          </a:p>
        </p:txBody>
      </p:sp>
      <p:sp>
        <p:nvSpPr>
          <p:cNvPr id="19" name="Flowchart: Decision 18">
            <a:extLst>
              <a:ext uri="{FF2B5EF4-FFF2-40B4-BE49-F238E27FC236}">
                <a16:creationId xmlns:a16="http://schemas.microsoft.com/office/drawing/2014/main" id="{A11268AC-D0F9-71FF-B7E1-F162418FC412}"/>
              </a:ext>
            </a:extLst>
          </p:cNvPr>
          <p:cNvSpPr/>
          <p:nvPr/>
        </p:nvSpPr>
        <p:spPr>
          <a:xfrm>
            <a:off x="1641641" y="5682820"/>
            <a:ext cx="243840" cy="257387"/>
          </a:xfrm>
          <a:prstGeom prst="flowChartDecision">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20" name="TextBox 19">
            <a:extLst>
              <a:ext uri="{FF2B5EF4-FFF2-40B4-BE49-F238E27FC236}">
                <a16:creationId xmlns:a16="http://schemas.microsoft.com/office/drawing/2014/main" id="{F8E5DF4B-B701-F8D5-B42F-5B14CED89E4D}"/>
              </a:ext>
            </a:extLst>
          </p:cNvPr>
          <p:cNvSpPr txBox="1"/>
          <p:nvPr/>
        </p:nvSpPr>
        <p:spPr>
          <a:xfrm rot="16200000">
            <a:off x="672455" y="4367610"/>
            <a:ext cx="2182213" cy="369332"/>
          </a:xfrm>
          <a:prstGeom prst="rect">
            <a:avLst/>
          </a:prstGeom>
          <a:noFill/>
        </p:spPr>
        <p:txBody>
          <a:bodyPr wrap="square" rtlCol="0">
            <a:spAutoFit/>
          </a:bodyPr>
          <a:lstStyle/>
          <a:p>
            <a:r>
              <a:rPr lang="de-DE" dirty="0"/>
              <a:t>Day 1 </a:t>
            </a:r>
            <a:r>
              <a:rPr lang="de-DE" dirty="0" err="1"/>
              <a:t>of</a:t>
            </a:r>
            <a:r>
              <a:rPr lang="de-DE" dirty="0"/>
              <a:t> </a:t>
            </a:r>
            <a:r>
              <a:rPr lang="de-DE" dirty="0" err="1"/>
              <a:t>the</a:t>
            </a:r>
            <a:r>
              <a:rPr lang="de-DE" dirty="0"/>
              <a:t> PhD</a:t>
            </a:r>
          </a:p>
        </p:txBody>
      </p:sp>
      <p:sp>
        <p:nvSpPr>
          <p:cNvPr id="21" name="TextBox 20">
            <a:extLst>
              <a:ext uri="{FF2B5EF4-FFF2-40B4-BE49-F238E27FC236}">
                <a16:creationId xmlns:a16="http://schemas.microsoft.com/office/drawing/2014/main" id="{C187751B-C117-6308-6F9A-D2EAADAFB9D1}"/>
              </a:ext>
            </a:extLst>
          </p:cNvPr>
          <p:cNvSpPr txBox="1"/>
          <p:nvPr/>
        </p:nvSpPr>
        <p:spPr>
          <a:xfrm>
            <a:off x="2528495" y="1628800"/>
            <a:ext cx="9131693" cy="2862322"/>
          </a:xfrm>
          <a:prstGeom prst="rect">
            <a:avLst/>
          </a:prstGeom>
          <a:noFill/>
        </p:spPr>
        <p:txBody>
          <a:bodyPr wrap="square" rtlCol="0">
            <a:spAutoFit/>
          </a:bodyPr>
          <a:lstStyle/>
          <a:p>
            <a:r>
              <a:rPr lang="en-US" sz="2000" dirty="0"/>
              <a:t>Think about some of the following checkpoints if helpful. Please choose only those that fit your context and add your own.</a:t>
            </a:r>
          </a:p>
          <a:p>
            <a:endParaRPr lang="en-US" sz="2000" dirty="0"/>
          </a:p>
          <a:p>
            <a:r>
              <a:rPr lang="en-US" sz="2000" dirty="0"/>
              <a:t>With respect to early foundations, e.g. topic identified, topic refined and fixed or supervision agreement in place, with respect to research and progress e.g. </a:t>
            </a:r>
            <a:r>
              <a:rPr lang="de-DE" sz="2000" dirty="0" err="1"/>
              <a:t>data</a:t>
            </a:r>
            <a:r>
              <a:rPr lang="de-DE" sz="2000" dirty="0"/>
              <a:t> </a:t>
            </a:r>
            <a:r>
              <a:rPr lang="de-DE" sz="2000" dirty="0" err="1"/>
              <a:t>collection</a:t>
            </a:r>
            <a:r>
              <a:rPr lang="de-DE" sz="2000" dirty="0"/>
              <a:t> </a:t>
            </a:r>
            <a:r>
              <a:rPr lang="de-DE" sz="2000" dirty="0" err="1"/>
              <a:t>completed</a:t>
            </a:r>
            <a:r>
              <a:rPr lang="de-DE" sz="2000" dirty="0"/>
              <a:t> </a:t>
            </a:r>
            <a:r>
              <a:rPr lang="de-DE" sz="2000" dirty="0" err="1"/>
              <a:t>or</a:t>
            </a:r>
            <a:r>
              <a:rPr lang="de-DE" sz="2000" dirty="0"/>
              <a:t> </a:t>
            </a:r>
            <a:r>
              <a:rPr lang="de-DE" sz="2000" dirty="0" err="1"/>
              <a:t>first</a:t>
            </a:r>
            <a:r>
              <a:rPr lang="de-DE" sz="2000" dirty="0"/>
              <a:t> </a:t>
            </a:r>
            <a:r>
              <a:rPr lang="de-DE" sz="2000" dirty="0" err="1"/>
              <a:t>teaching</a:t>
            </a:r>
            <a:r>
              <a:rPr lang="de-DE" sz="2000" dirty="0"/>
              <a:t> </a:t>
            </a:r>
            <a:r>
              <a:rPr lang="de-DE" sz="2000" dirty="0" err="1"/>
              <a:t>prepared</a:t>
            </a:r>
            <a:r>
              <a:rPr lang="de-DE" sz="2000" dirty="0"/>
              <a:t> </a:t>
            </a:r>
            <a:r>
              <a:rPr lang="de-DE" sz="2000" dirty="0" err="1"/>
              <a:t>or</a:t>
            </a:r>
            <a:r>
              <a:rPr lang="de-DE" sz="2000" dirty="0"/>
              <a:t> </a:t>
            </a:r>
            <a:r>
              <a:rPr lang="de-DE" sz="2000" dirty="0" err="1"/>
              <a:t>first</a:t>
            </a:r>
            <a:r>
              <a:rPr lang="de-DE" sz="2000" dirty="0"/>
              <a:t> </a:t>
            </a:r>
            <a:r>
              <a:rPr lang="de-DE" sz="2000" dirty="0" err="1"/>
              <a:t>chapter</a:t>
            </a:r>
            <a:r>
              <a:rPr lang="de-DE" sz="2000" dirty="0"/>
              <a:t> draft </a:t>
            </a:r>
            <a:r>
              <a:rPr lang="de-DE" sz="2000" dirty="0" err="1"/>
              <a:t>completed</a:t>
            </a:r>
            <a:r>
              <a:rPr lang="de-DE" sz="2000" dirty="0"/>
              <a:t> </a:t>
            </a:r>
            <a:r>
              <a:rPr lang="de-DE" sz="2000" dirty="0" err="1"/>
              <a:t>or</a:t>
            </a:r>
            <a:r>
              <a:rPr lang="de-DE" sz="2000" dirty="0"/>
              <a:t> </a:t>
            </a:r>
            <a:r>
              <a:rPr lang="de-DE" sz="2000" dirty="0" err="1"/>
              <a:t>first</a:t>
            </a:r>
            <a:r>
              <a:rPr lang="de-DE" sz="2000" dirty="0"/>
              <a:t> </a:t>
            </a:r>
            <a:r>
              <a:rPr lang="de-DE" sz="2000" dirty="0" err="1"/>
              <a:t>conference</a:t>
            </a:r>
            <a:r>
              <a:rPr lang="de-DE" sz="2000" dirty="0"/>
              <a:t> </a:t>
            </a:r>
            <a:r>
              <a:rPr lang="de-DE" sz="2000" dirty="0" err="1"/>
              <a:t>attended</a:t>
            </a:r>
            <a:r>
              <a:rPr lang="de-DE" sz="2000" dirty="0"/>
              <a:t>, </a:t>
            </a:r>
            <a:r>
              <a:rPr lang="de-DE" sz="2000" dirty="0" err="1"/>
              <a:t>with</a:t>
            </a:r>
            <a:r>
              <a:rPr lang="de-DE" sz="2000" dirty="0"/>
              <a:t> </a:t>
            </a:r>
            <a:r>
              <a:rPr lang="de-DE" sz="2000" dirty="0" err="1"/>
              <a:t>respect</a:t>
            </a:r>
            <a:r>
              <a:rPr lang="de-DE" sz="2000" dirty="0"/>
              <a:t> </a:t>
            </a:r>
            <a:r>
              <a:rPr lang="de-DE" sz="2000" dirty="0" err="1"/>
              <a:t>to</a:t>
            </a:r>
            <a:r>
              <a:rPr lang="de-DE" sz="2000" dirty="0"/>
              <a:t> </a:t>
            </a:r>
            <a:r>
              <a:rPr lang="de-DE" sz="2000" dirty="0" err="1"/>
              <a:t>completion</a:t>
            </a:r>
            <a:r>
              <a:rPr lang="de-DE" sz="2000" dirty="0"/>
              <a:t> e.g. </a:t>
            </a:r>
            <a:r>
              <a:rPr lang="de-DE" sz="2000" dirty="0" err="1"/>
              <a:t>thesis</a:t>
            </a:r>
            <a:r>
              <a:rPr lang="de-DE" sz="2000" dirty="0"/>
              <a:t> </a:t>
            </a:r>
            <a:r>
              <a:rPr lang="de-DE" sz="2000" dirty="0" err="1"/>
              <a:t>ready</a:t>
            </a:r>
            <a:r>
              <a:rPr lang="de-DE" sz="2000" dirty="0"/>
              <a:t> </a:t>
            </a:r>
            <a:r>
              <a:rPr lang="de-DE" sz="2000" dirty="0" err="1"/>
              <a:t>for</a:t>
            </a:r>
            <a:r>
              <a:rPr lang="de-DE" sz="2000" dirty="0"/>
              <a:t> </a:t>
            </a:r>
            <a:r>
              <a:rPr lang="de-DE" sz="2000" dirty="0" err="1"/>
              <a:t>submission</a:t>
            </a:r>
            <a:r>
              <a:rPr lang="de-DE" sz="2000" dirty="0"/>
              <a:t> </a:t>
            </a:r>
            <a:r>
              <a:rPr lang="de-DE" sz="2000" dirty="0" err="1"/>
              <a:t>or</a:t>
            </a:r>
            <a:r>
              <a:rPr lang="de-DE" sz="2000" dirty="0"/>
              <a:t> </a:t>
            </a:r>
            <a:r>
              <a:rPr lang="de-DE" sz="2000" dirty="0" err="1"/>
              <a:t>mock</a:t>
            </a:r>
            <a:r>
              <a:rPr lang="de-DE" sz="2000" dirty="0"/>
              <a:t> </a:t>
            </a:r>
            <a:r>
              <a:rPr lang="de-DE" sz="2000" dirty="0" err="1"/>
              <a:t>defense</a:t>
            </a:r>
            <a:r>
              <a:rPr lang="de-DE" sz="2000" dirty="0"/>
              <a:t> </a:t>
            </a:r>
            <a:r>
              <a:rPr lang="de-DE" sz="2000" dirty="0" err="1"/>
              <a:t>completed</a:t>
            </a:r>
            <a:endParaRPr lang="en-US" sz="2000" dirty="0"/>
          </a:p>
        </p:txBody>
      </p:sp>
      <p:cxnSp>
        <p:nvCxnSpPr>
          <p:cNvPr id="23" name="Straight Connector 22">
            <a:extLst>
              <a:ext uri="{FF2B5EF4-FFF2-40B4-BE49-F238E27FC236}">
                <a16:creationId xmlns:a16="http://schemas.microsoft.com/office/drawing/2014/main" id="{0BB858C5-4B94-0202-203F-D154A1E52124}"/>
              </a:ext>
            </a:extLst>
          </p:cNvPr>
          <p:cNvCxnSpPr/>
          <p:nvPr/>
        </p:nvCxnSpPr>
        <p:spPr>
          <a:xfrm>
            <a:off x="3711787" y="5643383"/>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FFE3075-0ED0-1D13-C3BD-EEB2E16020E4}"/>
              </a:ext>
            </a:extLst>
          </p:cNvPr>
          <p:cNvSpPr txBox="1"/>
          <p:nvPr/>
        </p:nvSpPr>
        <p:spPr>
          <a:xfrm>
            <a:off x="3266793" y="6004555"/>
            <a:ext cx="889987" cy="369332"/>
          </a:xfrm>
          <a:prstGeom prst="rect">
            <a:avLst/>
          </a:prstGeom>
          <a:noFill/>
        </p:spPr>
        <p:txBody>
          <a:bodyPr wrap="none" rtlCol="0">
            <a:spAutoFit/>
          </a:bodyPr>
          <a:lstStyle/>
          <a:p>
            <a:r>
              <a:rPr lang="de-DE" dirty="0"/>
              <a:t>Year 1</a:t>
            </a:r>
          </a:p>
        </p:txBody>
      </p:sp>
      <p:cxnSp>
        <p:nvCxnSpPr>
          <p:cNvPr id="25" name="Straight Connector 24">
            <a:extLst>
              <a:ext uri="{FF2B5EF4-FFF2-40B4-BE49-F238E27FC236}">
                <a16:creationId xmlns:a16="http://schemas.microsoft.com/office/drawing/2014/main" id="{F01BE095-701F-4F2C-8B55-5EE2427E3A8B}"/>
              </a:ext>
            </a:extLst>
          </p:cNvPr>
          <p:cNvCxnSpPr/>
          <p:nvPr/>
        </p:nvCxnSpPr>
        <p:spPr>
          <a:xfrm>
            <a:off x="6194214" y="5624843"/>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21931B2-D287-0783-B6DB-18E104E3A4C2}"/>
              </a:ext>
            </a:extLst>
          </p:cNvPr>
          <p:cNvSpPr txBox="1"/>
          <p:nvPr/>
        </p:nvSpPr>
        <p:spPr>
          <a:xfrm>
            <a:off x="5749220" y="5986015"/>
            <a:ext cx="889987" cy="369332"/>
          </a:xfrm>
          <a:prstGeom prst="rect">
            <a:avLst/>
          </a:prstGeom>
          <a:noFill/>
        </p:spPr>
        <p:txBody>
          <a:bodyPr wrap="none" rtlCol="0">
            <a:spAutoFit/>
          </a:bodyPr>
          <a:lstStyle/>
          <a:p>
            <a:r>
              <a:rPr lang="de-DE" dirty="0"/>
              <a:t>Year 2</a:t>
            </a:r>
          </a:p>
        </p:txBody>
      </p:sp>
      <p:cxnSp>
        <p:nvCxnSpPr>
          <p:cNvPr id="27" name="Straight Connector 26">
            <a:extLst>
              <a:ext uri="{FF2B5EF4-FFF2-40B4-BE49-F238E27FC236}">
                <a16:creationId xmlns:a16="http://schemas.microsoft.com/office/drawing/2014/main" id="{7EAB9919-C2CB-31DE-3272-9FF78400ED52}"/>
              </a:ext>
            </a:extLst>
          </p:cNvPr>
          <p:cNvCxnSpPr/>
          <p:nvPr/>
        </p:nvCxnSpPr>
        <p:spPr>
          <a:xfrm>
            <a:off x="8541174" y="5637014"/>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252C843-9818-C7AF-B481-E481FB6C074F}"/>
              </a:ext>
            </a:extLst>
          </p:cNvPr>
          <p:cNvSpPr txBox="1"/>
          <p:nvPr/>
        </p:nvSpPr>
        <p:spPr>
          <a:xfrm>
            <a:off x="8096180" y="5998186"/>
            <a:ext cx="889987" cy="369332"/>
          </a:xfrm>
          <a:prstGeom prst="rect">
            <a:avLst/>
          </a:prstGeom>
          <a:noFill/>
        </p:spPr>
        <p:txBody>
          <a:bodyPr wrap="none" rtlCol="0">
            <a:spAutoFit/>
          </a:bodyPr>
          <a:lstStyle/>
          <a:p>
            <a:r>
              <a:rPr lang="de-DE" dirty="0"/>
              <a:t>Year 3</a:t>
            </a:r>
          </a:p>
        </p:txBody>
      </p:sp>
      <p:sp>
        <p:nvSpPr>
          <p:cNvPr id="29" name="TextBox 28">
            <a:extLst>
              <a:ext uri="{FF2B5EF4-FFF2-40B4-BE49-F238E27FC236}">
                <a16:creationId xmlns:a16="http://schemas.microsoft.com/office/drawing/2014/main" id="{EE6F9324-4845-4E6E-B53E-A94310EED42F}"/>
              </a:ext>
            </a:extLst>
          </p:cNvPr>
          <p:cNvSpPr txBox="1"/>
          <p:nvPr/>
        </p:nvSpPr>
        <p:spPr>
          <a:xfrm>
            <a:off x="1381313" y="6004555"/>
            <a:ext cx="683200" cy="369332"/>
          </a:xfrm>
          <a:prstGeom prst="rect">
            <a:avLst/>
          </a:prstGeom>
          <a:noFill/>
        </p:spPr>
        <p:txBody>
          <a:bodyPr wrap="none" rtlCol="0">
            <a:spAutoFit/>
          </a:bodyPr>
          <a:lstStyle/>
          <a:p>
            <a:r>
              <a:rPr lang="de-DE" dirty="0"/>
              <a:t>Start</a:t>
            </a:r>
          </a:p>
        </p:txBody>
      </p:sp>
    </p:spTree>
    <p:extLst>
      <p:ext uri="{BB962C8B-B14F-4D97-AF65-F5344CB8AC3E}">
        <p14:creationId xmlns:p14="http://schemas.microsoft.com/office/powerpoint/2010/main" val="3384607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10E1A-F848-1FEF-C749-561A5C7D7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52467-B1FF-3172-845A-03233D155EE6}"/>
              </a:ext>
            </a:extLst>
          </p:cNvPr>
          <p:cNvSpPr>
            <a:spLocks noGrp="1"/>
          </p:cNvSpPr>
          <p:nvPr>
            <p:ph type="ctrTitle"/>
          </p:nvPr>
        </p:nvSpPr>
        <p:spPr>
          <a:xfrm>
            <a:off x="2355127" y="4265597"/>
            <a:ext cx="8915399" cy="893010"/>
          </a:xfrm>
        </p:spPr>
        <p:txBody>
          <a:bodyPr>
            <a:normAutofit fontScale="90000"/>
          </a:bodyPr>
          <a:lstStyle/>
          <a:p>
            <a:r>
              <a:rPr lang="en-US" dirty="0"/>
              <a:t>Promoting transparency</a:t>
            </a:r>
          </a:p>
        </p:txBody>
      </p:sp>
      <p:sp>
        <p:nvSpPr>
          <p:cNvPr id="3" name="Foliennummernplatzhalter 2">
            <a:extLst>
              <a:ext uri="{FF2B5EF4-FFF2-40B4-BE49-F238E27FC236}">
                <a16:creationId xmlns:a16="http://schemas.microsoft.com/office/drawing/2014/main" id="{10BF3B9B-A5A9-0B03-D32F-4D2F2AAE8258}"/>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808880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4F8D9-70A7-EB97-C99D-021025BDD28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1DB3133-3C29-C802-EE77-B67C4C1F8B9D}"/>
              </a:ext>
            </a:extLst>
          </p:cNvPr>
          <p:cNvSpPr>
            <a:spLocks noGrp="1"/>
          </p:cNvSpPr>
          <p:nvPr>
            <p:ph type="title"/>
          </p:nvPr>
        </p:nvSpPr>
        <p:spPr>
          <a:xfrm>
            <a:off x="1608526" y="375428"/>
            <a:ext cx="10765953"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
        <p:nvSpPr>
          <p:cNvPr id="5" name="Inhaltsplatzhalter 1">
            <a:extLst>
              <a:ext uri="{FF2B5EF4-FFF2-40B4-BE49-F238E27FC236}">
                <a16:creationId xmlns:a16="http://schemas.microsoft.com/office/drawing/2014/main" id="{BE9D43C5-2DB2-5A10-9426-71BE8F9AC0C8}"/>
              </a:ext>
            </a:extLst>
          </p:cNvPr>
          <p:cNvSpPr>
            <a:spLocks noGrp="1"/>
          </p:cNvSpPr>
          <p:nvPr>
            <p:ph idx="1"/>
          </p:nvPr>
        </p:nvSpPr>
        <p:spPr>
          <a:xfrm>
            <a:off x="1826307" y="1851586"/>
            <a:ext cx="9706593" cy="4878397"/>
          </a:xfrm>
        </p:spPr>
        <p:txBody>
          <a:bodyPr>
            <a:noAutofit/>
          </a:bodyPr>
          <a:lstStyle/>
          <a:p>
            <a:pPr marL="0" indent="0">
              <a:buClr>
                <a:srgbClr val="FF0000"/>
              </a:buClr>
              <a:buNone/>
            </a:pPr>
            <a:r>
              <a:rPr lang="en-US" sz="2600" dirty="0">
                <a:latin typeface="Century Gothic (Textkörper)"/>
              </a:rPr>
              <a:t>Transparency improves when the PhD is treated as a series of explicit phases with decisions, outputs, and check-ins, rather than one long, vague journey.</a:t>
            </a:r>
          </a:p>
          <a:p>
            <a:pPr marL="0" indent="0">
              <a:buClr>
                <a:srgbClr val="FF0000"/>
              </a:buClr>
              <a:buNone/>
            </a:pPr>
            <a:endParaRPr lang="en-US" sz="1200" dirty="0">
              <a:latin typeface="Century Gothic (Textkörper)"/>
            </a:endParaRPr>
          </a:p>
          <a:p>
            <a:r>
              <a:rPr lang="en-US" sz="2600" b="1" dirty="0"/>
              <a:t>Chunk the PhD trajectory down in phases!</a:t>
            </a:r>
            <a:endParaRPr lang="en-US" sz="2600" b="1" dirty="0">
              <a:solidFill>
                <a:srgbClr val="C00000"/>
              </a:solidFill>
              <a:latin typeface="Century Gothic (Textkörper)"/>
            </a:endParaRPr>
          </a:p>
          <a:p>
            <a:r>
              <a:rPr lang="en-US" sz="2600" b="1" dirty="0"/>
              <a:t>Start with establishing the foundations: essential candidate–supervisor decisions”</a:t>
            </a:r>
          </a:p>
          <a:p>
            <a:r>
              <a:rPr lang="en-US" sz="2600" b="1" dirty="0"/>
              <a:t>Key message:</a:t>
            </a:r>
            <a:br>
              <a:rPr lang="en-US" sz="2600" dirty="0"/>
            </a:br>
            <a:r>
              <a:rPr lang="en-US" sz="2600" dirty="0"/>
              <a:t>The first meetings should produce a </a:t>
            </a:r>
            <a:r>
              <a:rPr lang="en-US" sz="2600" b="1" dirty="0"/>
              <a:t>supervision agreement</a:t>
            </a:r>
            <a:r>
              <a:rPr lang="en-US" sz="2600" dirty="0"/>
              <a:t> (even if informal) that answers the question: </a:t>
            </a:r>
            <a:r>
              <a:rPr lang="en-US" sz="2600" b="1" dirty="0">
                <a:solidFill>
                  <a:srgbClr val="A53010"/>
                </a:solidFill>
              </a:rPr>
              <a:t>“How will we work together?”</a:t>
            </a:r>
            <a:endParaRPr lang="en-US" sz="2600" dirty="0">
              <a:latin typeface="Century Gothic (Textkörper)"/>
            </a:endParaRPr>
          </a:p>
          <a:p>
            <a:endParaRPr lang="de-DE" sz="2600" dirty="0">
              <a:latin typeface="Century Gothic (Textkörper)"/>
            </a:endParaRPr>
          </a:p>
          <a:p>
            <a:pPr marL="0" indent="0">
              <a:buNone/>
            </a:pPr>
            <a:endParaRPr lang="de-AT" sz="2600" dirty="0">
              <a:latin typeface="Century Gothic (Textkörper)"/>
            </a:endParaRPr>
          </a:p>
          <a:p>
            <a:pPr lvl="1"/>
            <a:endParaRPr lang="de-AT" sz="2600" dirty="0">
              <a:latin typeface="Century Gothic (Textkörper)"/>
            </a:endParaRPr>
          </a:p>
        </p:txBody>
      </p:sp>
      <p:sp>
        <p:nvSpPr>
          <p:cNvPr id="3" name="Foliennummernplatzhalter 2">
            <a:extLst>
              <a:ext uri="{FF2B5EF4-FFF2-40B4-BE49-F238E27FC236}">
                <a16:creationId xmlns:a16="http://schemas.microsoft.com/office/drawing/2014/main" id="{2690C894-7FE2-AECD-8065-F6AD67B5EB2B}"/>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358423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967825" y="1851587"/>
            <a:ext cx="9663050" cy="4944234"/>
          </a:xfrm>
        </p:spPr>
        <p:txBody>
          <a:bodyPr>
            <a:normAutofit/>
          </a:bodyPr>
          <a:lstStyle/>
          <a:p>
            <a:pPr marL="0" indent="0">
              <a:buClr>
                <a:srgbClr val="FF0000"/>
              </a:buClr>
              <a:buNone/>
            </a:pPr>
            <a:r>
              <a:rPr lang="en-US" sz="2400" b="1" dirty="0">
                <a:solidFill>
                  <a:srgbClr val="C00000"/>
                </a:solidFill>
                <a:latin typeface="Century Gothic (Textkörper)"/>
              </a:rPr>
              <a:t>Start with establishing the foundations</a:t>
            </a:r>
          </a:p>
          <a:p>
            <a:pPr marL="0" indent="0">
              <a:buNone/>
            </a:pPr>
            <a:r>
              <a:rPr lang="en-US" sz="2400" b="1" dirty="0">
                <a:latin typeface="Century Gothic (Textkörper)"/>
              </a:rPr>
              <a:t>Essential candidate-supervisor decisions!</a:t>
            </a:r>
          </a:p>
          <a:p>
            <a:r>
              <a:rPr lang="en-US" sz="2400" dirty="0">
                <a:solidFill>
                  <a:schemeClr val="tx1"/>
                </a:solidFill>
                <a:latin typeface="Century Gothic (Textkörper)"/>
              </a:rPr>
              <a:t>The frequency and timing of supervision meetings</a:t>
            </a:r>
          </a:p>
          <a:p>
            <a:r>
              <a:rPr lang="en-US" sz="2400" dirty="0">
                <a:latin typeface="Century Gothic (Textkörper)"/>
              </a:rPr>
              <a:t>Research ethics</a:t>
            </a:r>
          </a:p>
          <a:p>
            <a:r>
              <a:rPr lang="en-US" sz="2400" dirty="0">
                <a:latin typeface="Century Gothic (Textkörper)"/>
              </a:rPr>
              <a:t>Data handling</a:t>
            </a:r>
          </a:p>
          <a:p>
            <a:r>
              <a:rPr lang="en-US" sz="2400" dirty="0">
                <a:latin typeface="Century Gothic (Textkörper)"/>
              </a:rPr>
              <a:t>Intellectual property arrangements (if appropriate)</a:t>
            </a:r>
          </a:p>
          <a:p>
            <a:r>
              <a:rPr lang="en-US" sz="2400" dirty="0">
                <a:latin typeface="Century Gothic (Textkörper)"/>
              </a:rPr>
              <a:t>Resource needs – what is essential, what is available, what can reasonably be expected</a:t>
            </a:r>
          </a:p>
          <a:p>
            <a:r>
              <a:rPr lang="en-US" sz="2400" dirty="0">
                <a:latin typeface="Century Gothic (Textkörper)"/>
              </a:rPr>
              <a:t>Candidates’ time commitments</a:t>
            </a:r>
          </a:p>
          <a:p>
            <a:pPr marL="0" indent="0">
              <a:buNone/>
            </a:pPr>
            <a:r>
              <a:rPr lang="de-DE" sz="2400" b="1" dirty="0">
                <a:latin typeface="Century Gothic (Textkörper)"/>
              </a:rPr>
              <a:t>Target: </a:t>
            </a:r>
            <a:r>
              <a:rPr lang="en-US" sz="2400" b="1" dirty="0">
                <a:latin typeface="Century Gothic (Textkörper)"/>
              </a:rPr>
              <a:t>proposal for the research project</a:t>
            </a:r>
            <a:endParaRPr lang="en-US" sz="2400" dirty="0">
              <a:solidFill>
                <a:srgbClr val="0070C0"/>
              </a:solidFill>
              <a:latin typeface="Century Gothic (Textkörper)"/>
            </a:endParaRPr>
          </a:p>
          <a:p>
            <a:pPr marL="0" indent="0">
              <a:buFontTx/>
              <a:buNone/>
              <a:defRPr/>
            </a:pPr>
            <a:endParaRPr lang="en-US" sz="2400" dirty="0">
              <a:latin typeface="Century Gothic (Textkörper)"/>
            </a:endParaRPr>
          </a:p>
          <a:p>
            <a:endParaRPr lang="de-DE" sz="2400" dirty="0">
              <a:latin typeface="Century Gothic (Textkörper)"/>
            </a:endParaRPr>
          </a:p>
          <a:p>
            <a:pPr marL="0" indent="0">
              <a:buNone/>
            </a:pPr>
            <a:endParaRPr lang="de-AT" sz="2400" dirty="0">
              <a:latin typeface="Century Gothic (Textkörper)"/>
            </a:endParaRPr>
          </a:p>
          <a:p>
            <a:pPr lvl="1"/>
            <a:endParaRPr lang="de-AT" sz="2400" dirty="0">
              <a:latin typeface="Century Gothic (Textkörper)"/>
            </a:endParaRPr>
          </a:p>
        </p:txBody>
      </p:sp>
      <p:sp>
        <p:nvSpPr>
          <p:cNvPr id="2" name="Foliennummernplatzhalter 1">
            <a:extLst>
              <a:ext uri="{FF2B5EF4-FFF2-40B4-BE49-F238E27FC236}">
                <a16:creationId xmlns:a16="http://schemas.microsoft.com/office/drawing/2014/main" id="{2C05D862-A1AF-C5AE-20D7-3A137624B9A4}"/>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
        <p:nvSpPr>
          <p:cNvPr id="3" name="Titel 1">
            <a:extLst>
              <a:ext uri="{FF2B5EF4-FFF2-40B4-BE49-F238E27FC236}">
                <a16:creationId xmlns:a16="http://schemas.microsoft.com/office/drawing/2014/main" id="{5D768BA9-F507-EAE5-F7C0-28899021E5DA}"/>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836061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2B921-578E-B0BD-2B1E-9C912C78228F}"/>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D331DAEB-7A28-F147-0F20-C84372C6C7C6}"/>
              </a:ext>
            </a:extLst>
          </p:cNvPr>
          <p:cNvSpPr>
            <a:spLocks noGrp="1"/>
          </p:cNvSpPr>
          <p:nvPr>
            <p:ph idx="1"/>
          </p:nvPr>
        </p:nvSpPr>
        <p:spPr>
          <a:xfrm>
            <a:off x="1653690" y="1851587"/>
            <a:ext cx="9911867" cy="4329400"/>
          </a:xfrm>
        </p:spPr>
        <p:txBody>
          <a:bodyPr>
            <a:normAutofit/>
          </a:bodyPr>
          <a:lstStyle/>
          <a:p>
            <a:pPr marL="0" indent="0">
              <a:buClr>
                <a:srgbClr val="FF0000"/>
              </a:buClr>
              <a:buNone/>
            </a:pPr>
            <a:r>
              <a:rPr lang="en-GB" sz="2400" b="1" dirty="0"/>
              <a:t>Frequency of meetings</a:t>
            </a:r>
            <a:endParaRPr lang="en-US" sz="2400" b="1" dirty="0">
              <a:latin typeface="Calibri" pitchFamily="34" charset="0"/>
            </a:endParaRPr>
          </a:p>
          <a:p>
            <a:r>
              <a:rPr lang="en-GB" sz="2400" dirty="0"/>
              <a:t>How often does the student expect to meet with you?</a:t>
            </a:r>
          </a:p>
          <a:p>
            <a:r>
              <a:rPr lang="en-GB" sz="2400" dirty="0"/>
              <a:t>Do meetings always have to take place face to face, or can they be by phone, Skype or email?</a:t>
            </a:r>
          </a:p>
          <a:p>
            <a:r>
              <a:rPr lang="en-GB" sz="2400" dirty="0"/>
              <a:t>Who will call the meeting?</a:t>
            </a:r>
          </a:p>
          <a:p>
            <a:r>
              <a:rPr lang="en-GB" sz="2400" dirty="0"/>
              <a:t>On what basis can meetings be cancelled?</a:t>
            </a:r>
          </a:p>
          <a:p>
            <a:endParaRPr lang="en-US" sz="2400" dirty="0">
              <a:solidFill>
                <a:srgbClr val="0070C0"/>
              </a:solidFill>
            </a:endParaRPr>
          </a:p>
          <a:p>
            <a:pPr marL="0" indent="0">
              <a:buFontTx/>
              <a:buNone/>
              <a:defRPr/>
            </a:pPr>
            <a:endParaRPr lang="en-US" sz="2400" dirty="0">
              <a:latin typeface="Source Sans Pro Light (Textkörper)"/>
            </a:endParaRPr>
          </a:p>
          <a:p>
            <a:endParaRPr lang="de-DE" sz="2400" dirty="0">
              <a:latin typeface="Source Sans Pro Light (Textkörper)"/>
            </a:endParaRPr>
          </a:p>
          <a:p>
            <a:pPr marL="0" indent="0">
              <a:buNone/>
            </a:pPr>
            <a:endParaRPr lang="de-AT" sz="2400" dirty="0">
              <a:latin typeface="Source Sans Pro Light (Textkörper)"/>
            </a:endParaRPr>
          </a:p>
          <a:p>
            <a:pPr lvl="1"/>
            <a:endParaRPr lang="de-AT" sz="2400" dirty="0">
              <a:latin typeface="Source Sans Pro Light (Textkörper)"/>
            </a:endParaRPr>
          </a:p>
        </p:txBody>
      </p:sp>
      <p:sp>
        <p:nvSpPr>
          <p:cNvPr id="3" name="Foliennummernplatzhalter 2">
            <a:extLst>
              <a:ext uri="{FF2B5EF4-FFF2-40B4-BE49-F238E27FC236}">
                <a16:creationId xmlns:a16="http://schemas.microsoft.com/office/drawing/2014/main" id="{DA615F53-2AD6-DDFC-3D29-1D3BDE2884C7}"/>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
        <p:nvSpPr>
          <p:cNvPr id="7" name="Titel 1">
            <a:extLst>
              <a:ext uri="{FF2B5EF4-FFF2-40B4-BE49-F238E27FC236}">
                <a16:creationId xmlns:a16="http://schemas.microsoft.com/office/drawing/2014/main" id="{BA57DA41-9001-26A2-0ACB-1834BD14FAFA}"/>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Meetings</a:t>
            </a:r>
          </a:p>
        </p:txBody>
      </p:sp>
      <p:sp>
        <p:nvSpPr>
          <p:cNvPr id="4" name="Rectangle: Rounded Corners 3">
            <a:extLst>
              <a:ext uri="{FF2B5EF4-FFF2-40B4-BE49-F238E27FC236}">
                <a16:creationId xmlns:a16="http://schemas.microsoft.com/office/drawing/2014/main" id="{EF7EBCF6-2187-55E0-05DC-CC35749355A0}"/>
              </a:ext>
            </a:extLst>
          </p:cNvPr>
          <p:cNvSpPr/>
          <p:nvPr/>
        </p:nvSpPr>
        <p:spPr>
          <a:xfrm>
            <a:off x="95098" y="1719072"/>
            <a:ext cx="1294790" cy="651053"/>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Meetings</a:t>
            </a:r>
          </a:p>
        </p:txBody>
      </p:sp>
    </p:spTree>
    <p:extLst>
      <p:ext uri="{BB962C8B-B14F-4D97-AF65-F5344CB8AC3E}">
        <p14:creationId xmlns:p14="http://schemas.microsoft.com/office/powerpoint/2010/main" val="3002465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803918" y="1851587"/>
            <a:ext cx="9650610" cy="4329400"/>
          </a:xfrm>
        </p:spPr>
        <p:txBody>
          <a:bodyPr>
            <a:normAutofit/>
          </a:bodyPr>
          <a:lstStyle/>
          <a:p>
            <a:pPr marL="0" indent="0">
              <a:buClr>
                <a:srgbClr val="FF0000"/>
              </a:buClr>
              <a:buNone/>
            </a:pPr>
            <a:r>
              <a:rPr lang="en-GB" sz="2400" b="1" dirty="0"/>
              <a:t>Pre-work before supervision meetings</a:t>
            </a:r>
          </a:p>
          <a:p>
            <a:r>
              <a:rPr lang="en-GB" sz="2400" dirty="0"/>
              <a:t>What does the supervisor expect the student to do in terms of pre-work prior to a meeting?</a:t>
            </a:r>
          </a:p>
          <a:p>
            <a:r>
              <a:rPr lang="en-GB" sz="2400" dirty="0"/>
              <a:t>What does the student expect from the supervisor?</a:t>
            </a:r>
          </a:p>
          <a:p>
            <a:r>
              <a:rPr lang="en-GB" sz="2400" dirty="0"/>
              <a:t>What timeframes are required to make this happen (e.g. if the student expects a supervisor to read work, then agree on the length of work to be submitted regularly and on the number of days prior to the meeting that it needs to be submitted)?</a:t>
            </a:r>
          </a:p>
          <a:p>
            <a:pPr marL="0" indent="0">
              <a:buFontTx/>
              <a:buNone/>
              <a:defRPr/>
            </a:pPr>
            <a:endParaRPr lang="en-US" sz="2400" dirty="0">
              <a:latin typeface="Source Sans Pro Light (Textkörper)"/>
            </a:endParaRPr>
          </a:p>
          <a:p>
            <a:endParaRPr lang="de-DE" sz="2400" dirty="0">
              <a:latin typeface="Source Sans Pro Light (Textkörper)"/>
            </a:endParaRPr>
          </a:p>
          <a:p>
            <a:pPr marL="0" indent="0">
              <a:buNone/>
            </a:pPr>
            <a:endParaRPr lang="de-AT" sz="2400" dirty="0">
              <a:latin typeface="Source Sans Pro Light (Textkörper)"/>
            </a:endParaRPr>
          </a:p>
          <a:p>
            <a:pPr lvl="1"/>
            <a:endParaRPr lang="de-AT" sz="2400" dirty="0">
              <a:latin typeface="Source Sans Pro Light (Textkörper)"/>
            </a:endParaRPr>
          </a:p>
        </p:txBody>
      </p:sp>
      <p:sp>
        <p:nvSpPr>
          <p:cNvPr id="2" name="Foliennummernplatzhalter 1">
            <a:extLst>
              <a:ext uri="{FF2B5EF4-FFF2-40B4-BE49-F238E27FC236}">
                <a16:creationId xmlns:a16="http://schemas.microsoft.com/office/drawing/2014/main" id="{550B1625-4A89-5241-DE33-340B4FB36C87}"/>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
        <p:nvSpPr>
          <p:cNvPr id="3" name="Titel 1">
            <a:extLst>
              <a:ext uri="{FF2B5EF4-FFF2-40B4-BE49-F238E27FC236}">
                <a16:creationId xmlns:a16="http://schemas.microsoft.com/office/drawing/2014/main" id="{AB1E4217-6838-C974-945F-E7C8D8DB76D7}"/>
              </a:ext>
            </a:extLst>
          </p:cNvPr>
          <p:cNvSpPr>
            <a:spLocks noGrp="1"/>
          </p:cNvSpPr>
          <p:nvPr>
            <p:ph type="title"/>
          </p:nvPr>
        </p:nvSpPr>
        <p:spPr>
          <a:xfrm>
            <a:off x="1608526" y="38164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Meetings</a:t>
            </a:r>
          </a:p>
        </p:txBody>
      </p:sp>
      <p:sp>
        <p:nvSpPr>
          <p:cNvPr id="4" name="Rectangle: Rounded Corners 3">
            <a:extLst>
              <a:ext uri="{FF2B5EF4-FFF2-40B4-BE49-F238E27FC236}">
                <a16:creationId xmlns:a16="http://schemas.microsoft.com/office/drawing/2014/main" id="{8BBFAA52-5416-2704-E0BB-1B8E00615347}"/>
              </a:ext>
            </a:extLst>
          </p:cNvPr>
          <p:cNvSpPr/>
          <p:nvPr/>
        </p:nvSpPr>
        <p:spPr>
          <a:xfrm>
            <a:off x="95098" y="1719072"/>
            <a:ext cx="1294790" cy="651053"/>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Meetings</a:t>
            </a:r>
          </a:p>
        </p:txBody>
      </p:sp>
    </p:spTree>
    <p:extLst>
      <p:ext uri="{BB962C8B-B14F-4D97-AF65-F5344CB8AC3E}">
        <p14:creationId xmlns:p14="http://schemas.microsoft.com/office/powerpoint/2010/main" val="26919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870788" y="1688301"/>
            <a:ext cx="9681712" cy="4878895"/>
          </a:xfrm>
        </p:spPr>
        <p:txBody>
          <a:bodyPr>
            <a:noAutofit/>
          </a:bodyPr>
          <a:lstStyle/>
          <a:p>
            <a:pPr marL="0" indent="0">
              <a:buNone/>
            </a:pPr>
            <a:r>
              <a:rPr lang="en-GB" sz="2400" b="1" dirty="0"/>
              <a:t>Agenda for meetings  </a:t>
            </a:r>
          </a:p>
          <a:p>
            <a:r>
              <a:rPr lang="en-GB" sz="2400" dirty="0"/>
              <a:t>Who sets the agenda?</a:t>
            </a:r>
          </a:p>
          <a:p>
            <a:r>
              <a:rPr lang="en-GB" sz="2400" dirty="0"/>
              <a:t>How far in advance is the agenda circulated, or is it agreed at the meeting?</a:t>
            </a:r>
          </a:p>
          <a:p>
            <a:r>
              <a:rPr lang="en-GB" sz="2400" dirty="0"/>
              <a:t>Has a meeting get cancelled if neither party has any agenda items?</a:t>
            </a:r>
          </a:p>
          <a:p>
            <a:pPr marL="0" indent="0">
              <a:buNone/>
            </a:pPr>
            <a:r>
              <a:rPr lang="en-GB" sz="2400" b="1" dirty="0"/>
              <a:t>Note-taking and reflections</a:t>
            </a:r>
          </a:p>
          <a:p>
            <a:r>
              <a:rPr lang="en-GB" sz="2400" dirty="0"/>
              <a:t>Who will take notes?</a:t>
            </a:r>
          </a:p>
          <a:p>
            <a:r>
              <a:rPr lang="en-GB" sz="2400" dirty="0"/>
              <a:t>Will the student be expected to write a summary of the meeting for the supervisors?</a:t>
            </a:r>
          </a:p>
          <a:p>
            <a:r>
              <a:rPr lang="en-GB" sz="2400" dirty="0"/>
              <a:t>How will reflections on the meeting be captured and shared?</a:t>
            </a:r>
          </a:p>
          <a:p>
            <a:pPr marL="0" indent="0">
              <a:buNone/>
            </a:pPr>
            <a:endParaRPr lang="en-GB" sz="2400" dirty="0"/>
          </a:p>
          <a:p>
            <a:pPr marL="0" indent="0">
              <a:buFontTx/>
              <a:buNone/>
              <a:defRPr/>
            </a:pPr>
            <a:endParaRPr lang="en-US" sz="2400" dirty="0">
              <a:latin typeface="Source Sans Pro Light (Textkörper)"/>
            </a:endParaRPr>
          </a:p>
          <a:p>
            <a:endParaRPr lang="de-DE" sz="2400" dirty="0">
              <a:latin typeface="Source Sans Pro Light (Textkörper)"/>
            </a:endParaRPr>
          </a:p>
          <a:p>
            <a:pPr marL="0" indent="0">
              <a:buNone/>
            </a:pPr>
            <a:endParaRPr lang="de-AT" sz="2400" dirty="0">
              <a:latin typeface="Source Sans Pro Light (Textkörper)"/>
            </a:endParaRPr>
          </a:p>
          <a:p>
            <a:pPr lvl="1"/>
            <a:endParaRPr lang="de-AT" sz="2400" dirty="0">
              <a:latin typeface="Source Sans Pro Light (Textkörper)"/>
            </a:endParaRPr>
          </a:p>
        </p:txBody>
      </p:sp>
      <p:sp>
        <p:nvSpPr>
          <p:cNvPr id="3" name="Foliennummernplatzhalter 2">
            <a:extLst>
              <a:ext uri="{FF2B5EF4-FFF2-40B4-BE49-F238E27FC236}">
                <a16:creationId xmlns:a16="http://schemas.microsoft.com/office/drawing/2014/main" id="{407089C0-3DA9-1482-FF1D-9D6E8D10CDBF}"/>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
        <p:nvSpPr>
          <p:cNvPr id="7" name="Titel 1">
            <a:extLst>
              <a:ext uri="{FF2B5EF4-FFF2-40B4-BE49-F238E27FC236}">
                <a16:creationId xmlns:a16="http://schemas.microsoft.com/office/drawing/2014/main" id="{3D6E970F-7A1C-DCE0-6AA7-5AE9066D59F2}"/>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Meetings</a:t>
            </a:r>
          </a:p>
        </p:txBody>
      </p:sp>
      <p:sp>
        <p:nvSpPr>
          <p:cNvPr id="2" name="Rectangle: Rounded Corners 1">
            <a:extLst>
              <a:ext uri="{FF2B5EF4-FFF2-40B4-BE49-F238E27FC236}">
                <a16:creationId xmlns:a16="http://schemas.microsoft.com/office/drawing/2014/main" id="{366AFDAA-2B50-8718-EEAA-4D80FCA9B227}"/>
              </a:ext>
            </a:extLst>
          </p:cNvPr>
          <p:cNvSpPr/>
          <p:nvPr/>
        </p:nvSpPr>
        <p:spPr>
          <a:xfrm>
            <a:off x="95098" y="1719072"/>
            <a:ext cx="1294790" cy="651053"/>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Meetings</a:t>
            </a:r>
          </a:p>
        </p:txBody>
      </p:sp>
    </p:spTree>
    <p:extLst>
      <p:ext uri="{BB962C8B-B14F-4D97-AF65-F5344CB8AC3E}">
        <p14:creationId xmlns:p14="http://schemas.microsoft.com/office/powerpoint/2010/main" val="3905846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653690" y="1851587"/>
            <a:ext cx="9911867" cy="4329400"/>
          </a:xfrm>
        </p:spPr>
        <p:txBody>
          <a:bodyPr>
            <a:normAutofit/>
          </a:bodyPr>
          <a:lstStyle/>
          <a:p>
            <a:r>
              <a:rPr lang="en-US" sz="2400" b="1" dirty="0"/>
              <a:t>Research ethics</a:t>
            </a:r>
            <a:r>
              <a:rPr lang="en-US" sz="2400" dirty="0"/>
              <a:t> is not only “getting approval.” It’s doing responsible research throughout the whole project lifecycle: designing, collecting, storing, </a:t>
            </a:r>
            <a:r>
              <a:rPr lang="en-US" sz="2400" dirty="0" err="1"/>
              <a:t>analysing</a:t>
            </a:r>
            <a:r>
              <a:rPr lang="en-US" sz="2400" dirty="0"/>
              <a:t>, publishing, and communicating.</a:t>
            </a:r>
          </a:p>
          <a:p>
            <a:r>
              <a:rPr lang="en-US" sz="2400" dirty="0"/>
              <a:t>Supervisors don’t “own” ethics compliance alone—but they do have </a:t>
            </a:r>
            <a:r>
              <a:rPr lang="en-US" sz="2400" b="1" dirty="0"/>
              <a:t>a duty to create the conditions for ethical practice</a:t>
            </a:r>
            <a:r>
              <a:rPr lang="en-US" sz="2400" dirty="0"/>
              <a:t>: clear standards, timely checks, and a safe space for raising concerns.</a:t>
            </a:r>
            <a:endParaRPr lang="en-US" sz="2400" dirty="0">
              <a:solidFill>
                <a:srgbClr val="0070C0"/>
              </a:solidFill>
            </a:endParaRPr>
          </a:p>
          <a:p>
            <a:pPr marL="0" indent="0">
              <a:buFontTx/>
              <a:buNone/>
              <a:defRPr/>
            </a:pPr>
            <a:endParaRPr lang="en-US" sz="2400" dirty="0">
              <a:latin typeface="Source Sans Pro Light (Textkörper)"/>
            </a:endParaRPr>
          </a:p>
          <a:p>
            <a:endParaRPr lang="de-DE" sz="2400" dirty="0">
              <a:latin typeface="Source Sans Pro Light (Textkörper)"/>
            </a:endParaRPr>
          </a:p>
          <a:p>
            <a:pPr marL="0" indent="0">
              <a:buNone/>
            </a:pPr>
            <a:endParaRPr lang="de-AT" sz="2400" dirty="0">
              <a:latin typeface="Source Sans Pro Light (Textkörper)"/>
            </a:endParaRPr>
          </a:p>
          <a:p>
            <a:pPr lvl="1"/>
            <a:endParaRPr lang="de-AT" sz="2400" dirty="0">
              <a:latin typeface="Source Sans Pro Light (Textkörper)"/>
            </a:endParaRPr>
          </a:p>
        </p:txBody>
      </p:sp>
      <p:sp>
        <p:nvSpPr>
          <p:cNvPr id="3" name="Foliennummernplatzhalter 2">
            <a:extLst>
              <a:ext uri="{FF2B5EF4-FFF2-40B4-BE49-F238E27FC236}">
                <a16:creationId xmlns:a16="http://schemas.microsoft.com/office/drawing/2014/main" id="{A5D8AED6-A336-290B-2938-52A1F880591A}"/>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
        <p:nvSpPr>
          <p:cNvPr id="7" name="Titel 1">
            <a:extLst>
              <a:ext uri="{FF2B5EF4-FFF2-40B4-BE49-F238E27FC236}">
                <a16:creationId xmlns:a16="http://schemas.microsoft.com/office/drawing/2014/main" id="{3A401437-C0D1-8E35-B4C8-3F8AD062928E}"/>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Ethical issues</a:t>
            </a:r>
          </a:p>
        </p:txBody>
      </p:sp>
      <p:sp>
        <p:nvSpPr>
          <p:cNvPr id="4" name="Rectangle: Rounded Corners 3">
            <a:extLst>
              <a:ext uri="{FF2B5EF4-FFF2-40B4-BE49-F238E27FC236}">
                <a16:creationId xmlns:a16="http://schemas.microsoft.com/office/drawing/2014/main" id="{4841C80F-9A71-D109-4D9F-458B74004F9E}"/>
              </a:ext>
            </a:extLst>
          </p:cNvPr>
          <p:cNvSpPr/>
          <p:nvPr/>
        </p:nvSpPr>
        <p:spPr>
          <a:xfrm>
            <a:off x="95098" y="1719072"/>
            <a:ext cx="1294790" cy="651053"/>
          </a:xfrm>
          <a:prstGeom prst="roundRect">
            <a:avLst/>
          </a:prstGeom>
          <a:solidFill>
            <a:schemeClr val="accent5"/>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err="1"/>
              <a:t>Ethics</a:t>
            </a:r>
            <a:endParaRPr lang="de-AT" dirty="0"/>
          </a:p>
        </p:txBody>
      </p:sp>
    </p:spTree>
    <p:extLst>
      <p:ext uri="{BB962C8B-B14F-4D97-AF65-F5344CB8AC3E}">
        <p14:creationId xmlns:p14="http://schemas.microsoft.com/office/powerpoint/2010/main" val="4044314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8649F-84A8-2427-275A-0C323B0F992B}"/>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0827D24F-396F-D98F-80AF-A2D043E68652}"/>
              </a:ext>
            </a:extLst>
          </p:cNvPr>
          <p:cNvSpPr>
            <a:spLocks noGrp="1"/>
          </p:cNvSpPr>
          <p:nvPr>
            <p:ph idx="1"/>
          </p:nvPr>
        </p:nvSpPr>
        <p:spPr>
          <a:xfrm>
            <a:off x="1682951" y="1719072"/>
            <a:ext cx="10413951" cy="5006413"/>
          </a:xfrm>
        </p:spPr>
        <p:txBody>
          <a:bodyPr>
            <a:normAutofit/>
          </a:bodyPr>
          <a:lstStyle/>
          <a:p>
            <a:pPr marL="0" indent="0">
              <a:buNone/>
            </a:pPr>
            <a:r>
              <a:rPr lang="en-US" sz="2400" b="1" dirty="0"/>
              <a:t>Ethics approvals and permissions</a:t>
            </a:r>
          </a:p>
          <a:p>
            <a:r>
              <a:rPr lang="en-US" sz="2400" dirty="0"/>
              <a:t>Does the project require ethics committee approval? </a:t>
            </a:r>
          </a:p>
          <a:p>
            <a:r>
              <a:rPr lang="en-US" sz="2400" dirty="0"/>
              <a:t>Which committee (institutional, national, partner institution)?</a:t>
            </a:r>
          </a:p>
          <a:p>
            <a:r>
              <a:rPr lang="en-US" sz="2400" dirty="0"/>
              <a:t>What is the timeline for approval (and what work may start before approval vs must wait)?</a:t>
            </a:r>
          </a:p>
          <a:p>
            <a:r>
              <a:rPr lang="en-US" sz="2400" dirty="0"/>
              <a:t>Are there local permissions needed (ministries, hospitals, schools, community leaders, parks authorities, etc.)?</a:t>
            </a:r>
          </a:p>
          <a:p>
            <a:r>
              <a:rPr lang="en-US" sz="2400" dirty="0"/>
              <a:t>If the research crosses institutions/countries: do you need dual approvals?</a:t>
            </a:r>
            <a:endParaRPr lang="de-AT" sz="2400" dirty="0">
              <a:latin typeface="Source Sans Pro Light (Textkörper)"/>
            </a:endParaRPr>
          </a:p>
        </p:txBody>
      </p:sp>
      <p:sp>
        <p:nvSpPr>
          <p:cNvPr id="3" name="Foliennummernplatzhalter 2">
            <a:extLst>
              <a:ext uri="{FF2B5EF4-FFF2-40B4-BE49-F238E27FC236}">
                <a16:creationId xmlns:a16="http://schemas.microsoft.com/office/drawing/2014/main" id="{A342D13D-FDC1-2ACB-7862-E5C0E0FD8921}"/>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
        <p:nvSpPr>
          <p:cNvPr id="7" name="Titel 1">
            <a:extLst>
              <a:ext uri="{FF2B5EF4-FFF2-40B4-BE49-F238E27FC236}">
                <a16:creationId xmlns:a16="http://schemas.microsoft.com/office/drawing/2014/main" id="{85B6D266-9606-4399-5F4A-1DEB4300ACD9}"/>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Ethical issues</a:t>
            </a:r>
          </a:p>
        </p:txBody>
      </p:sp>
      <p:sp>
        <p:nvSpPr>
          <p:cNvPr id="4" name="Rectangle: Rounded Corners 3">
            <a:extLst>
              <a:ext uri="{FF2B5EF4-FFF2-40B4-BE49-F238E27FC236}">
                <a16:creationId xmlns:a16="http://schemas.microsoft.com/office/drawing/2014/main" id="{4EF73144-479A-82B9-1348-6F5CB34C14E0}"/>
              </a:ext>
            </a:extLst>
          </p:cNvPr>
          <p:cNvSpPr/>
          <p:nvPr/>
        </p:nvSpPr>
        <p:spPr>
          <a:xfrm>
            <a:off x="95098" y="1719072"/>
            <a:ext cx="1294790" cy="651053"/>
          </a:xfrm>
          <a:prstGeom prst="roundRect">
            <a:avLst/>
          </a:prstGeom>
          <a:solidFill>
            <a:schemeClr val="accent5"/>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err="1"/>
              <a:t>Ethics</a:t>
            </a:r>
            <a:endParaRPr lang="de-AT" dirty="0"/>
          </a:p>
        </p:txBody>
      </p:sp>
    </p:spTree>
    <p:extLst>
      <p:ext uri="{BB962C8B-B14F-4D97-AF65-F5344CB8AC3E}">
        <p14:creationId xmlns:p14="http://schemas.microsoft.com/office/powerpoint/2010/main" val="2949517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484E1-5236-48B6-6BEE-CA9B3C04006B}"/>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06E4A6F3-8869-D2F2-8444-2148E6E5AC20}"/>
              </a:ext>
            </a:extLst>
          </p:cNvPr>
          <p:cNvSpPr>
            <a:spLocks noGrp="1"/>
          </p:cNvSpPr>
          <p:nvPr>
            <p:ph idx="1"/>
          </p:nvPr>
        </p:nvSpPr>
        <p:spPr>
          <a:xfrm>
            <a:off x="1682951" y="1719072"/>
            <a:ext cx="10413951" cy="5006413"/>
          </a:xfrm>
        </p:spPr>
        <p:txBody>
          <a:bodyPr>
            <a:normAutofit/>
          </a:bodyPr>
          <a:lstStyle/>
          <a:p>
            <a:pPr marL="0" indent="0">
              <a:buNone/>
            </a:pPr>
            <a:r>
              <a:rPr lang="en-US" sz="2400" b="1" dirty="0"/>
              <a:t>Informed consent and participant protection</a:t>
            </a:r>
          </a:p>
          <a:p>
            <a:r>
              <a:rPr lang="en-US" sz="2400" dirty="0"/>
              <a:t>Who are the participants (adults, minors, vulnerable groups)?</a:t>
            </a:r>
          </a:p>
          <a:p>
            <a:r>
              <a:rPr lang="en-US" sz="2400" dirty="0"/>
              <a:t>What consent model is appropriate: written, verbal, ongoing consent, assent for minors, consent in local language?</a:t>
            </a:r>
          </a:p>
          <a:p>
            <a:r>
              <a:rPr lang="en-US" sz="2400" dirty="0"/>
              <a:t>How will you avoid undue influence (payments, power relations, recruitment through supervisors/employers)?</a:t>
            </a:r>
          </a:p>
          <a:p>
            <a:r>
              <a:rPr lang="en-US" sz="2400" dirty="0"/>
              <a:t>How will you handle distress, safeguarding, referrals, and complaints?</a:t>
            </a:r>
            <a:endParaRPr lang="en-US" sz="2400" dirty="0">
              <a:latin typeface="Source Sans Pro Light (Textkörper)"/>
            </a:endParaRPr>
          </a:p>
          <a:p>
            <a:endParaRPr lang="de-DE" sz="2400" dirty="0">
              <a:latin typeface="Source Sans Pro Light (Textkörper)"/>
            </a:endParaRPr>
          </a:p>
          <a:p>
            <a:pPr marL="0" indent="0">
              <a:buNone/>
            </a:pPr>
            <a:endParaRPr lang="de-AT" sz="2400" dirty="0">
              <a:latin typeface="Source Sans Pro Light (Textkörper)"/>
            </a:endParaRPr>
          </a:p>
          <a:p>
            <a:pPr lvl="1"/>
            <a:endParaRPr lang="de-AT" sz="2400" dirty="0">
              <a:latin typeface="Source Sans Pro Light (Textkörper)"/>
            </a:endParaRPr>
          </a:p>
        </p:txBody>
      </p:sp>
      <p:sp>
        <p:nvSpPr>
          <p:cNvPr id="3" name="Foliennummernplatzhalter 2">
            <a:extLst>
              <a:ext uri="{FF2B5EF4-FFF2-40B4-BE49-F238E27FC236}">
                <a16:creationId xmlns:a16="http://schemas.microsoft.com/office/drawing/2014/main" id="{AE92C04B-5E48-C029-19AE-CA9E6E6D365A}"/>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
        <p:nvSpPr>
          <p:cNvPr id="7" name="Titel 1">
            <a:extLst>
              <a:ext uri="{FF2B5EF4-FFF2-40B4-BE49-F238E27FC236}">
                <a16:creationId xmlns:a16="http://schemas.microsoft.com/office/drawing/2014/main" id="{EBB93A67-17EC-3E5C-B903-973C9CB81DE4}"/>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Ethical issues</a:t>
            </a:r>
          </a:p>
        </p:txBody>
      </p:sp>
      <p:sp>
        <p:nvSpPr>
          <p:cNvPr id="4" name="Rectangle: Rounded Corners 3">
            <a:extLst>
              <a:ext uri="{FF2B5EF4-FFF2-40B4-BE49-F238E27FC236}">
                <a16:creationId xmlns:a16="http://schemas.microsoft.com/office/drawing/2014/main" id="{DD4B95E4-9AFD-1945-A218-9425FF203D83}"/>
              </a:ext>
            </a:extLst>
          </p:cNvPr>
          <p:cNvSpPr/>
          <p:nvPr/>
        </p:nvSpPr>
        <p:spPr>
          <a:xfrm>
            <a:off x="95098" y="1719072"/>
            <a:ext cx="1294790" cy="651053"/>
          </a:xfrm>
          <a:prstGeom prst="roundRect">
            <a:avLst/>
          </a:prstGeom>
          <a:solidFill>
            <a:schemeClr val="accent5"/>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err="1"/>
              <a:t>Ethics</a:t>
            </a:r>
            <a:endParaRPr lang="de-AT" dirty="0"/>
          </a:p>
        </p:txBody>
      </p:sp>
    </p:spTree>
    <p:extLst>
      <p:ext uri="{BB962C8B-B14F-4D97-AF65-F5344CB8AC3E}">
        <p14:creationId xmlns:p14="http://schemas.microsoft.com/office/powerpoint/2010/main" val="1339805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1921D-392A-4161-8342-917CFA248691}"/>
              </a:ext>
            </a:extLst>
          </p:cNvPr>
          <p:cNvSpPr>
            <a:spLocks noGrp="1"/>
          </p:cNvSpPr>
          <p:nvPr>
            <p:ph type="title"/>
          </p:nvPr>
        </p:nvSpPr>
        <p:spPr>
          <a:xfrm>
            <a:off x="2613131" y="679139"/>
            <a:ext cx="10515600" cy="733549"/>
          </a:xfrm>
        </p:spPr>
        <p:txBody>
          <a:bodyPr/>
          <a:lstStyle/>
          <a:p>
            <a:r>
              <a:rPr lang="en-GB" dirty="0"/>
              <a:t>Aim and Expected Outcomes</a:t>
            </a:r>
            <a:endParaRPr lang="en-UG" dirty="0"/>
          </a:p>
        </p:txBody>
      </p:sp>
      <p:sp>
        <p:nvSpPr>
          <p:cNvPr id="3" name="Content Placeholder 2">
            <a:extLst>
              <a:ext uri="{FF2B5EF4-FFF2-40B4-BE49-F238E27FC236}">
                <a16:creationId xmlns:a16="http://schemas.microsoft.com/office/drawing/2014/main" id="{9E656759-2BDA-48CF-9C21-4959D27A4ECD}"/>
              </a:ext>
            </a:extLst>
          </p:cNvPr>
          <p:cNvSpPr>
            <a:spLocks noGrp="1"/>
          </p:cNvSpPr>
          <p:nvPr>
            <p:ph idx="1"/>
          </p:nvPr>
        </p:nvSpPr>
        <p:spPr>
          <a:xfrm>
            <a:off x="2613131" y="1658111"/>
            <a:ext cx="9274069" cy="4918253"/>
          </a:xfrm>
        </p:spPr>
        <p:txBody>
          <a:bodyPr>
            <a:noAutofit/>
          </a:bodyPr>
          <a:lstStyle/>
          <a:p>
            <a:pPr marL="0" indent="0">
              <a:buNone/>
            </a:pPr>
            <a:r>
              <a:rPr lang="en-US" sz="2400" b="1" dirty="0"/>
              <a:t>Aim</a:t>
            </a:r>
            <a:r>
              <a:rPr lang="en-US" sz="2400" dirty="0"/>
              <a:t>: This module equips doctoral supervisors with skills to clarify expectation, steer doctoral research, and monitor student progress effectively and efficiently. </a:t>
            </a:r>
          </a:p>
          <a:p>
            <a:pPr marL="0" indent="0">
              <a:buNone/>
            </a:pPr>
            <a:r>
              <a:rPr lang="en-US" sz="2400" u="sng" dirty="0"/>
              <a:t>Supervisors will be able to</a:t>
            </a:r>
            <a:r>
              <a:rPr lang="en-US" sz="2400" dirty="0"/>
              <a:t>:</a:t>
            </a:r>
          </a:p>
          <a:p>
            <a:r>
              <a:rPr lang="en-US" sz="2400" dirty="0"/>
              <a:t>Clarify the working relationship</a:t>
            </a:r>
          </a:p>
          <a:p>
            <a:r>
              <a:rPr lang="en-US" sz="2400" dirty="0"/>
              <a:t>Assist students in setting and adjusting research goals</a:t>
            </a:r>
          </a:p>
          <a:p>
            <a:r>
              <a:rPr lang="en-US" sz="2400" dirty="0"/>
              <a:t>Develop and utilize timelines for consistent progress</a:t>
            </a:r>
          </a:p>
          <a:p>
            <a:r>
              <a:rPr lang="en-US" sz="2400" dirty="0"/>
              <a:t>Provide constructive feedback</a:t>
            </a:r>
          </a:p>
          <a:p>
            <a:r>
              <a:rPr lang="en-US" sz="2400" dirty="0"/>
              <a:t>Detect and address research challenges with practical solutions</a:t>
            </a:r>
          </a:p>
          <a:p>
            <a:r>
              <a:rPr lang="en-US" sz="2400" dirty="0"/>
              <a:t>Identify and mitigate risks during the doctoral journey</a:t>
            </a:r>
          </a:p>
        </p:txBody>
      </p:sp>
      <p:sp>
        <p:nvSpPr>
          <p:cNvPr id="4" name="Foliennummernplatzhalter 3">
            <a:extLst>
              <a:ext uri="{FF2B5EF4-FFF2-40B4-BE49-F238E27FC236}">
                <a16:creationId xmlns:a16="http://schemas.microsoft.com/office/drawing/2014/main" id="{DC099E3E-2529-62B0-31C7-96FB8E0BC4F7}"/>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059476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C50A1-2AF2-8B5A-E986-589C0CB129E3}"/>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35CEC32F-CE41-CD93-11DD-7306FAD1E74A}"/>
              </a:ext>
            </a:extLst>
          </p:cNvPr>
          <p:cNvSpPr>
            <a:spLocks noGrp="1"/>
          </p:cNvSpPr>
          <p:nvPr>
            <p:ph idx="1"/>
          </p:nvPr>
        </p:nvSpPr>
        <p:spPr>
          <a:xfrm>
            <a:off x="1682951" y="1719072"/>
            <a:ext cx="10413951" cy="5006413"/>
          </a:xfrm>
        </p:spPr>
        <p:txBody>
          <a:bodyPr>
            <a:noAutofit/>
          </a:bodyPr>
          <a:lstStyle/>
          <a:p>
            <a:pPr marL="0" indent="0">
              <a:buNone/>
            </a:pPr>
            <a:r>
              <a:rPr lang="en-US" sz="2200" dirty="0"/>
              <a:t>DMP is related to decisions, not paperwork. It is recommended to treat a </a:t>
            </a:r>
            <a:r>
              <a:rPr lang="en-US" sz="2200" dirty="0" err="1"/>
              <a:t>DMPlan</a:t>
            </a:r>
            <a:r>
              <a:rPr lang="en-US" sz="2200" dirty="0"/>
              <a:t> as a supervision tool that reduces risk and saves time.</a:t>
            </a:r>
            <a:br>
              <a:rPr lang="en-US" sz="2200" dirty="0"/>
            </a:br>
            <a:r>
              <a:rPr lang="en-US" sz="2200" b="1" dirty="0"/>
              <a:t>Core components to clarify</a:t>
            </a:r>
          </a:p>
          <a:p>
            <a:pPr>
              <a:spcBef>
                <a:spcPts val="600"/>
              </a:spcBef>
            </a:pPr>
            <a:r>
              <a:rPr lang="en-US" sz="2200" dirty="0"/>
              <a:t>Data description (what you will create/collect and in what formats)</a:t>
            </a:r>
          </a:p>
          <a:p>
            <a:pPr>
              <a:spcBef>
                <a:spcPts val="600"/>
              </a:spcBef>
            </a:pPr>
            <a:r>
              <a:rPr lang="en-US" sz="2200" dirty="0"/>
              <a:t>Storage &amp; security (where, how protected, access control)</a:t>
            </a:r>
          </a:p>
          <a:p>
            <a:pPr>
              <a:spcBef>
                <a:spcPts val="600"/>
              </a:spcBef>
            </a:pPr>
            <a:r>
              <a:rPr lang="en-US" sz="2200" dirty="0" err="1"/>
              <a:t>Organisation</a:t>
            </a:r>
            <a:r>
              <a:rPr lang="en-US" sz="2200" dirty="0"/>
              <a:t> (file naming, versioning, backups, lab notebooks/logs)</a:t>
            </a:r>
          </a:p>
          <a:p>
            <a:pPr>
              <a:spcBef>
                <a:spcPts val="600"/>
              </a:spcBef>
            </a:pPr>
            <a:r>
              <a:rPr lang="en-US" sz="2200" dirty="0"/>
              <a:t>Documentation (metadata, codebooks, readme files)</a:t>
            </a:r>
          </a:p>
          <a:p>
            <a:pPr>
              <a:spcBef>
                <a:spcPts val="600"/>
              </a:spcBef>
            </a:pPr>
            <a:r>
              <a:rPr lang="en-US" sz="2200" dirty="0"/>
              <a:t>Sharing &amp; publication (what will be shared, when, under what conditions)</a:t>
            </a:r>
          </a:p>
          <a:p>
            <a:pPr>
              <a:spcBef>
                <a:spcPts val="600"/>
              </a:spcBef>
            </a:pPr>
            <a:r>
              <a:rPr lang="en-US" sz="2200" dirty="0"/>
              <a:t>Retention &amp; disposal (how long kept, how destroyed/archived)</a:t>
            </a:r>
          </a:p>
          <a:p>
            <a:pPr>
              <a:spcBef>
                <a:spcPts val="600"/>
              </a:spcBef>
            </a:pPr>
            <a:r>
              <a:rPr lang="en-US" sz="2200" dirty="0"/>
              <a:t>Responsibilities (who does what: candidate, supervisor, PI, IT support)</a:t>
            </a:r>
          </a:p>
          <a:p>
            <a:pPr marL="57150" indent="0">
              <a:buNone/>
            </a:pPr>
            <a:r>
              <a:rPr lang="en-US" sz="2200" b="1" dirty="0"/>
              <a:t>Supervisor practice tip: Ask for a one-page DMP in the first 8–12 weeks and revisit it at each milestone.</a:t>
            </a:r>
          </a:p>
          <a:p>
            <a:pPr lvl="1"/>
            <a:endParaRPr lang="de-AT" sz="2200" dirty="0">
              <a:latin typeface="Source Sans Pro Light (Textkörper)"/>
            </a:endParaRPr>
          </a:p>
        </p:txBody>
      </p:sp>
      <p:sp>
        <p:nvSpPr>
          <p:cNvPr id="3" name="Foliennummernplatzhalter 2">
            <a:extLst>
              <a:ext uri="{FF2B5EF4-FFF2-40B4-BE49-F238E27FC236}">
                <a16:creationId xmlns:a16="http://schemas.microsoft.com/office/drawing/2014/main" id="{B342A1FB-695B-B6CE-EEC5-0A530294964B}"/>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
        <p:nvSpPr>
          <p:cNvPr id="7" name="Titel 1">
            <a:extLst>
              <a:ext uri="{FF2B5EF4-FFF2-40B4-BE49-F238E27FC236}">
                <a16:creationId xmlns:a16="http://schemas.microsoft.com/office/drawing/2014/main" id="{1348E632-BE49-3836-E208-D7EB393CB5B5}"/>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Data management planning (DMP)</a:t>
            </a:r>
          </a:p>
        </p:txBody>
      </p:sp>
      <p:sp>
        <p:nvSpPr>
          <p:cNvPr id="4" name="Rectangle: Rounded Corners 3">
            <a:extLst>
              <a:ext uri="{FF2B5EF4-FFF2-40B4-BE49-F238E27FC236}">
                <a16:creationId xmlns:a16="http://schemas.microsoft.com/office/drawing/2014/main" id="{84DCD7C6-93F6-DA16-8E2B-0DBA2844C68B}"/>
              </a:ext>
            </a:extLst>
          </p:cNvPr>
          <p:cNvSpPr/>
          <p:nvPr/>
        </p:nvSpPr>
        <p:spPr>
          <a:xfrm>
            <a:off x="95098" y="1719072"/>
            <a:ext cx="1294790" cy="651053"/>
          </a:xfrm>
          <a:prstGeom prst="roundRect">
            <a:avLst/>
          </a:prstGeom>
          <a:solidFill>
            <a:schemeClr val="accent6"/>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Data</a:t>
            </a:r>
          </a:p>
        </p:txBody>
      </p:sp>
    </p:spTree>
    <p:extLst>
      <p:ext uri="{BB962C8B-B14F-4D97-AF65-F5344CB8AC3E}">
        <p14:creationId xmlns:p14="http://schemas.microsoft.com/office/powerpoint/2010/main" val="2011608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51AD3-B8F8-CE6B-B65F-F7BED67D939C}"/>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1F64EEE1-2827-A899-C768-87EF904DBF01}"/>
              </a:ext>
            </a:extLst>
          </p:cNvPr>
          <p:cNvSpPr>
            <a:spLocks noGrp="1"/>
          </p:cNvSpPr>
          <p:nvPr>
            <p:ph idx="1"/>
          </p:nvPr>
        </p:nvSpPr>
        <p:spPr>
          <a:xfrm>
            <a:off x="1682951" y="1719072"/>
            <a:ext cx="10413951" cy="5006413"/>
          </a:xfrm>
        </p:spPr>
        <p:txBody>
          <a:bodyPr>
            <a:noAutofit/>
          </a:bodyPr>
          <a:lstStyle/>
          <a:p>
            <a:pPr marL="0" indent="0">
              <a:buNone/>
            </a:pPr>
            <a:r>
              <a:rPr lang="en-US" sz="2400" dirty="0"/>
              <a:t>What to </a:t>
            </a:r>
            <a:r>
              <a:rPr lang="en-US" sz="2400" dirty="0" err="1"/>
              <a:t>standardise</a:t>
            </a:r>
            <a:r>
              <a:rPr lang="en-US" sz="2400" dirty="0"/>
              <a:t> (generic)</a:t>
            </a:r>
          </a:p>
          <a:p>
            <a:r>
              <a:rPr lang="en-US" sz="2400" dirty="0"/>
              <a:t>Access principle: “least privilege” (only those who need it get it)</a:t>
            </a:r>
          </a:p>
          <a:p>
            <a:r>
              <a:rPr lang="en-US" sz="2400" dirty="0"/>
              <a:t>Where data lives: approved storage locations vs personal devices</a:t>
            </a:r>
          </a:p>
          <a:p>
            <a:r>
              <a:rPr lang="en-US" sz="2400" dirty="0"/>
              <a:t>Backups: automated + tested restores</a:t>
            </a:r>
          </a:p>
          <a:p>
            <a:r>
              <a:rPr lang="en-US" sz="2400" dirty="0"/>
              <a:t>Audit trail: research logs, decisions, approvals, changes to protocols</a:t>
            </a:r>
          </a:p>
          <a:p>
            <a:r>
              <a:rPr lang="en-US" sz="2400" dirty="0"/>
              <a:t>Incident response: what happens if data is lost, leaked, or corrupted</a:t>
            </a:r>
          </a:p>
          <a:p>
            <a:pPr marL="0" indent="0">
              <a:buNone/>
            </a:pPr>
            <a:r>
              <a:rPr lang="en-US" sz="2400" b="1" dirty="0"/>
              <a:t>Common supervision problem: “Data is on the student’s laptop.”</a:t>
            </a:r>
          </a:p>
          <a:p>
            <a:pPr marL="0" indent="0">
              <a:buNone/>
            </a:pPr>
            <a:r>
              <a:rPr lang="en-US" sz="2400" b="1" dirty="0"/>
              <a:t>Simple rule: “If the laptop is stolen tomorrow, can we continue ethically and scientifically?”</a:t>
            </a:r>
            <a:endParaRPr lang="de-AT" sz="2400" b="1" dirty="0">
              <a:latin typeface="Source Sans Pro Light (Textkörper)"/>
            </a:endParaRPr>
          </a:p>
        </p:txBody>
      </p:sp>
      <p:sp>
        <p:nvSpPr>
          <p:cNvPr id="3" name="Foliennummernplatzhalter 2">
            <a:extLst>
              <a:ext uri="{FF2B5EF4-FFF2-40B4-BE49-F238E27FC236}">
                <a16:creationId xmlns:a16="http://schemas.microsoft.com/office/drawing/2014/main" id="{E4BAEEC0-C9DC-D6D9-5FD5-208EDBCAE16E}"/>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
        <p:nvSpPr>
          <p:cNvPr id="7" name="Titel 1">
            <a:extLst>
              <a:ext uri="{FF2B5EF4-FFF2-40B4-BE49-F238E27FC236}">
                <a16:creationId xmlns:a16="http://schemas.microsoft.com/office/drawing/2014/main" id="{FE4EEF3C-5C30-B3AC-A202-2376C7D3EF96}"/>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Data governance: access, security, and audit trail</a:t>
            </a:r>
          </a:p>
        </p:txBody>
      </p:sp>
      <p:sp>
        <p:nvSpPr>
          <p:cNvPr id="4" name="Rectangle: Rounded Corners 3">
            <a:extLst>
              <a:ext uri="{FF2B5EF4-FFF2-40B4-BE49-F238E27FC236}">
                <a16:creationId xmlns:a16="http://schemas.microsoft.com/office/drawing/2014/main" id="{68527C3B-D028-19E8-2BF9-08EF3945193F}"/>
              </a:ext>
            </a:extLst>
          </p:cNvPr>
          <p:cNvSpPr/>
          <p:nvPr/>
        </p:nvSpPr>
        <p:spPr>
          <a:xfrm>
            <a:off x="95098" y="1719072"/>
            <a:ext cx="1294790" cy="651053"/>
          </a:xfrm>
          <a:prstGeom prst="roundRect">
            <a:avLst/>
          </a:prstGeom>
          <a:solidFill>
            <a:schemeClr val="accent6"/>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Data</a:t>
            </a:r>
          </a:p>
        </p:txBody>
      </p:sp>
      <p:pic>
        <p:nvPicPr>
          <p:cNvPr id="2" name="Grafik 4" descr="Nach rechts zeigender Finger, Handrücken Silhouette">
            <a:extLst>
              <a:ext uri="{FF2B5EF4-FFF2-40B4-BE49-F238E27FC236}">
                <a16:creationId xmlns:a16="http://schemas.microsoft.com/office/drawing/2014/main" id="{17EC8115-DD94-B651-AEEF-2D69F2A3B5D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94126" y="5313652"/>
            <a:ext cx="914400" cy="914400"/>
          </a:xfrm>
          <a:prstGeom prst="rect">
            <a:avLst/>
          </a:prstGeom>
        </p:spPr>
      </p:pic>
    </p:spTree>
    <p:extLst>
      <p:ext uri="{BB962C8B-B14F-4D97-AF65-F5344CB8AC3E}">
        <p14:creationId xmlns:p14="http://schemas.microsoft.com/office/powerpoint/2010/main" val="3710527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E6A2F-5174-E523-CEBF-8F49D88DD8B1}"/>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B4C95752-DC5C-D6E7-1EE8-6DE9931BA377}"/>
              </a:ext>
            </a:extLst>
          </p:cNvPr>
          <p:cNvSpPr>
            <a:spLocks noGrp="1"/>
          </p:cNvSpPr>
          <p:nvPr>
            <p:ph idx="1"/>
          </p:nvPr>
        </p:nvSpPr>
        <p:spPr>
          <a:xfrm>
            <a:off x="1682951" y="1719072"/>
            <a:ext cx="10413951" cy="5006413"/>
          </a:xfrm>
        </p:spPr>
        <p:txBody>
          <a:bodyPr>
            <a:noAutofit/>
          </a:bodyPr>
          <a:lstStyle/>
          <a:p>
            <a:pPr marL="0" indent="0">
              <a:buNone/>
            </a:pPr>
            <a:r>
              <a:rPr lang="en-GB" sz="2400" dirty="0"/>
              <a:t>Data integrity and quality is essential and preventing questionable practices starts even before the collection of data begins.</a:t>
            </a:r>
            <a:endParaRPr lang="de-AT" sz="2400" dirty="0"/>
          </a:p>
          <a:p>
            <a:pPr marL="0" indent="0">
              <a:buNone/>
            </a:pPr>
            <a:r>
              <a:rPr lang="de-AT" sz="2400" b="1" dirty="0"/>
              <a:t>Clarify </a:t>
            </a:r>
            <a:r>
              <a:rPr lang="de-AT" sz="2400" b="1" dirty="0" err="1"/>
              <a:t>expectations</a:t>
            </a:r>
            <a:endParaRPr lang="de-AT" sz="2400" dirty="0"/>
          </a:p>
          <a:p>
            <a:pPr lvl="0"/>
            <a:r>
              <a:rPr lang="en-GB" sz="2400" dirty="0"/>
              <a:t>preregistration or analysis plans where relevant (discipline-dependent)</a:t>
            </a:r>
            <a:endParaRPr lang="de-AT" sz="2400" dirty="0"/>
          </a:p>
          <a:p>
            <a:pPr lvl="0"/>
            <a:r>
              <a:rPr lang="en-GB" sz="2400" dirty="0"/>
              <a:t>rules for exclusions/outliers, negative results, and “data cleaning”</a:t>
            </a:r>
            <a:endParaRPr lang="de-AT" sz="2400" dirty="0"/>
          </a:p>
          <a:p>
            <a:pPr lvl="0"/>
            <a:r>
              <a:rPr lang="en-GB" sz="2400" dirty="0"/>
              <a:t>reproducibility: code, scripts, and documentation standards</a:t>
            </a:r>
            <a:endParaRPr lang="de-AT" sz="2400" dirty="0"/>
          </a:p>
          <a:p>
            <a:pPr lvl="0"/>
            <a:r>
              <a:rPr lang="en-GB" sz="2400" dirty="0"/>
              <a:t>handling errors: correction culture vs blame culture</a:t>
            </a:r>
            <a:endParaRPr lang="de-AT" sz="2400" dirty="0"/>
          </a:p>
          <a:p>
            <a:pPr marL="0" indent="0">
              <a:buNone/>
            </a:pPr>
            <a:r>
              <a:rPr lang="en-GB" sz="2400" b="1" dirty="0"/>
              <a:t>Supervisor anchor:</a:t>
            </a:r>
            <a:r>
              <a:rPr lang="en-GB" sz="2400" dirty="0"/>
              <a:t> “We don’t only manage data; we manage credibility.”</a:t>
            </a:r>
            <a:endParaRPr lang="de-AT" sz="2400" dirty="0"/>
          </a:p>
        </p:txBody>
      </p:sp>
      <p:sp>
        <p:nvSpPr>
          <p:cNvPr id="3" name="Foliennummernplatzhalter 2">
            <a:extLst>
              <a:ext uri="{FF2B5EF4-FFF2-40B4-BE49-F238E27FC236}">
                <a16:creationId xmlns:a16="http://schemas.microsoft.com/office/drawing/2014/main" id="{2DB8AFFA-74D7-E2D3-0922-0F8AF41E7E87}"/>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
        <p:nvSpPr>
          <p:cNvPr id="7" name="Titel 1">
            <a:extLst>
              <a:ext uri="{FF2B5EF4-FFF2-40B4-BE49-F238E27FC236}">
                <a16:creationId xmlns:a16="http://schemas.microsoft.com/office/drawing/2014/main" id="{119CFDB6-DDCB-1558-0CFA-041CF0EE175D}"/>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a:t>
            </a:r>
            <a:br>
              <a:rPr lang="en-US" sz="3200" dirty="0">
                <a:solidFill>
                  <a:schemeClr val="tx1"/>
                </a:solidFill>
                <a:cs typeface="Tahoma" panose="020B0604030504040204" pitchFamily="34" charset="0"/>
              </a:rPr>
            </a:br>
            <a:r>
              <a:rPr lang="en-GB" sz="3200" dirty="0"/>
              <a:t>Data integrity and quality</a:t>
            </a:r>
            <a:br>
              <a:rPr lang="en-US" sz="3200" dirty="0">
                <a:solidFill>
                  <a:schemeClr val="tx1"/>
                </a:solidFill>
                <a:cs typeface="Tahoma" panose="020B0604030504040204" pitchFamily="34" charset="0"/>
              </a:rPr>
            </a:br>
            <a:endParaRPr lang="en-US" sz="3200" dirty="0">
              <a:solidFill>
                <a:schemeClr val="tx1"/>
              </a:solidFill>
              <a:cs typeface="Tahoma" panose="020B0604030504040204" pitchFamily="34" charset="0"/>
            </a:endParaRPr>
          </a:p>
        </p:txBody>
      </p:sp>
      <p:sp>
        <p:nvSpPr>
          <p:cNvPr id="4" name="Rectangle: Rounded Corners 3">
            <a:extLst>
              <a:ext uri="{FF2B5EF4-FFF2-40B4-BE49-F238E27FC236}">
                <a16:creationId xmlns:a16="http://schemas.microsoft.com/office/drawing/2014/main" id="{0BA571AA-7C2C-5DD5-2CAB-D0C0D9404A15}"/>
              </a:ext>
            </a:extLst>
          </p:cNvPr>
          <p:cNvSpPr/>
          <p:nvPr/>
        </p:nvSpPr>
        <p:spPr>
          <a:xfrm>
            <a:off x="95098" y="1719072"/>
            <a:ext cx="1294790" cy="651053"/>
          </a:xfrm>
          <a:prstGeom prst="roundRect">
            <a:avLst/>
          </a:prstGeom>
          <a:solidFill>
            <a:schemeClr val="accent6"/>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Data</a:t>
            </a:r>
          </a:p>
        </p:txBody>
      </p:sp>
      <p:pic>
        <p:nvPicPr>
          <p:cNvPr id="2" name="Grafik 4" descr="Nach rechts zeigender Finger, Handrücken Silhouette">
            <a:extLst>
              <a:ext uri="{FF2B5EF4-FFF2-40B4-BE49-F238E27FC236}">
                <a16:creationId xmlns:a16="http://schemas.microsoft.com/office/drawing/2014/main" id="{F6419C92-4525-E2F9-2D90-189B2AD7CEF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94126" y="5313652"/>
            <a:ext cx="914400" cy="914400"/>
          </a:xfrm>
          <a:prstGeom prst="rect">
            <a:avLst/>
          </a:prstGeom>
        </p:spPr>
      </p:pic>
    </p:spTree>
    <p:extLst>
      <p:ext uri="{BB962C8B-B14F-4D97-AF65-F5344CB8AC3E}">
        <p14:creationId xmlns:p14="http://schemas.microsoft.com/office/powerpoint/2010/main" val="11887223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3C917-F72C-4BD7-35D9-8AD261968728}"/>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C2C5EF2D-0725-B525-73C3-3B9E27EC877B}"/>
              </a:ext>
            </a:extLst>
          </p:cNvPr>
          <p:cNvSpPr>
            <a:spLocks noGrp="1"/>
          </p:cNvSpPr>
          <p:nvPr>
            <p:ph idx="1"/>
          </p:nvPr>
        </p:nvSpPr>
        <p:spPr>
          <a:xfrm>
            <a:off x="1682951" y="1719072"/>
            <a:ext cx="10413951" cy="5006413"/>
          </a:xfrm>
        </p:spPr>
        <p:txBody>
          <a:bodyPr>
            <a:noAutofit/>
          </a:bodyPr>
          <a:lstStyle/>
          <a:p>
            <a:pPr lvl="0"/>
            <a:r>
              <a:rPr lang="en-US" sz="2400" dirty="0"/>
              <a:t>Some projects may raise intellectual property (IP) issues.</a:t>
            </a:r>
          </a:p>
          <a:p>
            <a:pPr lvl="0"/>
            <a:r>
              <a:rPr lang="en-US" sz="2400" dirty="0"/>
              <a:t>This is especially relevant where external partners, proprietary materials, software, inventions, or commercial potential are involved.</a:t>
            </a:r>
          </a:p>
          <a:p>
            <a:pPr lvl="0"/>
            <a:r>
              <a:rPr lang="en-US" sz="2400" dirty="0"/>
              <a:t>Potential IP questions should be identified and discussed early.</a:t>
            </a:r>
          </a:p>
          <a:p>
            <a:pPr lvl="0"/>
            <a:r>
              <a:rPr lang="en-US" sz="2400" dirty="0"/>
              <a:t>Supervisors should know when to involve the appropriate institutional support.</a:t>
            </a:r>
          </a:p>
          <a:p>
            <a:pPr marL="0" lvl="0" indent="0">
              <a:buNone/>
            </a:pPr>
            <a:endParaRPr lang="en-US" sz="2400" b="1"/>
          </a:p>
          <a:p>
            <a:pPr marL="0" lvl="0" indent="0">
              <a:buNone/>
            </a:pPr>
            <a:r>
              <a:rPr lang="en-US" sz="2400" b="1"/>
              <a:t>Early </a:t>
            </a:r>
            <a:r>
              <a:rPr lang="en-US" sz="2400" b="1" dirty="0"/>
              <a:t>clarification helps avoid later misunderstandings about ownership, publication, confidentiality, and use of results.</a:t>
            </a:r>
            <a:endParaRPr lang="de-AT" sz="2400" b="1" dirty="0"/>
          </a:p>
        </p:txBody>
      </p:sp>
      <p:sp>
        <p:nvSpPr>
          <p:cNvPr id="3" name="Foliennummernplatzhalter 2">
            <a:extLst>
              <a:ext uri="{FF2B5EF4-FFF2-40B4-BE49-F238E27FC236}">
                <a16:creationId xmlns:a16="http://schemas.microsoft.com/office/drawing/2014/main" id="{1882FCEC-DB05-5B1D-0C13-24BF5DBA4344}"/>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
        <p:nvSpPr>
          <p:cNvPr id="7" name="Titel 1">
            <a:extLst>
              <a:ext uri="{FF2B5EF4-FFF2-40B4-BE49-F238E27FC236}">
                <a16:creationId xmlns:a16="http://schemas.microsoft.com/office/drawing/2014/main" id="{8422E662-8D15-FC87-EB0F-DAFA55258F37}"/>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a:t>
            </a:r>
            <a:br>
              <a:rPr lang="en-US" sz="3200" dirty="0">
                <a:solidFill>
                  <a:schemeClr val="tx1"/>
                </a:solidFill>
                <a:cs typeface="Tahoma" panose="020B0604030504040204" pitchFamily="34" charset="0"/>
              </a:rPr>
            </a:br>
            <a:r>
              <a:rPr lang="de-DE" sz="3200" dirty="0"/>
              <a:t>Potential IP </a:t>
            </a:r>
            <a:r>
              <a:rPr lang="de-DE" sz="3200" dirty="0" err="1"/>
              <a:t>Issues</a:t>
            </a:r>
            <a:br>
              <a:rPr lang="en-US" sz="3200" dirty="0">
                <a:solidFill>
                  <a:schemeClr val="tx1"/>
                </a:solidFill>
                <a:cs typeface="Tahoma" panose="020B0604030504040204" pitchFamily="34" charset="0"/>
              </a:rPr>
            </a:br>
            <a:endParaRPr lang="en-US" sz="3200" dirty="0">
              <a:solidFill>
                <a:schemeClr val="tx1"/>
              </a:solidFill>
              <a:cs typeface="Tahoma" panose="020B0604030504040204" pitchFamily="34" charset="0"/>
            </a:endParaRPr>
          </a:p>
        </p:txBody>
      </p:sp>
      <p:sp>
        <p:nvSpPr>
          <p:cNvPr id="4" name="Rectangle: Rounded Corners 3">
            <a:extLst>
              <a:ext uri="{FF2B5EF4-FFF2-40B4-BE49-F238E27FC236}">
                <a16:creationId xmlns:a16="http://schemas.microsoft.com/office/drawing/2014/main" id="{03807B6C-586B-71DA-7F74-2F7F72AAFACA}"/>
              </a:ext>
            </a:extLst>
          </p:cNvPr>
          <p:cNvSpPr/>
          <p:nvPr/>
        </p:nvSpPr>
        <p:spPr>
          <a:xfrm>
            <a:off x="95098" y="1719072"/>
            <a:ext cx="1294790" cy="651053"/>
          </a:xfrm>
          <a:prstGeom prst="roundRect">
            <a:avLst/>
          </a:prstGeom>
          <a:solidFill>
            <a:schemeClr val="accent1">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dirty="0"/>
              <a:t>IPR</a:t>
            </a:r>
          </a:p>
        </p:txBody>
      </p:sp>
      <p:pic>
        <p:nvPicPr>
          <p:cNvPr id="2" name="Grafik 4" descr="Nach rechts zeigender Finger, Handrücken Silhouette">
            <a:extLst>
              <a:ext uri="{FF2B5EF4-FFF2-40B4-BE49-F238E27FC236}">
                <a16:creationId xmlns:a16="http://schemas.microsoft.com/office/drawing/2014/main" id="{98C1BB03-6C69-A5A9-F84C-C6C8AB12B55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94126" y="5313652"/>
            <a:ext cx="914400" cy="914400"/>
          </a:xfrm>
          <a:prstGeom prst="rect">
            <a:avLst/>
          </a:prstGeom>
        </p:spPr>
      </p:pic>
    </p:spTree>
    <p:extLst>
      <p:ext uri="{BB962C8B-B14F-4D97-AF65-F5344CB8AC3E}">
        <p14:creationId xmlns:p14="http://schemas.microsoft.com/office/powerpoint/2010/main" val="2884364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9294D-59CD-58AD-4421-7D18DB14D63B}"/>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179B0F8D-8CB6-8B01-A7E2-939FBAFCCE7B}"/>
              </a:ext>
            </a:extLst>
          </p:cNvPr>
          <p:cNvSpPr>
            <a:spLocks noGrp="1"/>
          </p:cNvSpPr>
          <p:nvPr>
            <p:ph idx="1"/>
          </p:nvPr>
        </p:nvSpPr>
        <p:spPr>
          <a:xfrm>
            <a:off x="1682951" y="1719072"/>
            <a:ext cx="10413951" cy="5006413"/>
          </a:xfrm>
        </p:spPr>
        <p:txBody>
          <a:bodyPr>
            <a:noAutofit/>
          </a:bodyPr>
          <a:lstStyle/>
          <a:p>
            <a:pPr lvl="0"/>
            <a:r>
              <a:rPr lang="en-US" sz="2200" dirty="0"/>
              <a:t>Discuss authorship expectations early, especially in collaborative or team-based research.</a:t>
            </a:r>
          </a:p>
          <a:p>
            <a:pPr lvl="0"/>
            <a:r>
              <a:rPr lang="en-US" sz="2200" dirty="0"/>
              <a:t>Clarify what kinds of contribution may justify authorship in the relevant context.</a:t>
            </a:r>
          </a:p>
          <a:p>
            <a:pPr lvl="0"/>
            <a:r>
              <a:rPr lang="en-US" sz="2200" dirty="0"/>
              <a:t>Revisit authorship arrangements as the project develops and contributions become clearer.</a:t>
            </a:r>
          </a:p>
          <a:p>
            <a:pPr lvl="0"/>
            <a:r>
              <a:rPr lang="en-US" sz="2200" dirty="0"/>
              <a:t>Be aware that authorship norms can differ significantly across disciplines and research cultures.</a:t>
            </a:r>
          </a:p>
          <a:p>
            <a:pPr lvl="0"/>
            <a:r>
              <a:rPr lang="en-US" sz="2200" dirty="0"/>
              <a:t>Promote fair, transparent, and responsible practice in line with relevant disciplinary and institutional guidance</a:t>
            </a:r>
            <a:endParaRPr lang="en-US" sz="2200" b="1" dirty="0"/>
          </a:p>
          <a:p>
            <a:pPr marL="0" lvl="0" indent="0">
              <a:buNone/>
            </a:pPr>
            <a:r>
              <a:rPr lang="en-US" sz="2200" b="1" dirty="0"/>
              <a:t>Do not leave authorship to assumptions — early and open discussion helps prevent misunderstanding and supports fair recognition of contributions.</a:t>
            </a:r>
            <a:endParaRPr lang="de-AT" sz="2200" b="1" dirty="0"/>
          </a:p>
        </p:txBody>
      </p:sp>
      <p:sp>
        <p:nvSpPr>
          <p:cNvPr id="3" name="Foliennummernplatzhalter 2">
            <a:extLst>
              <a:ext uri="{FF2B5EF4-FFF2-40B4-BE49-F238E27FC236}">
                <a16:creationId xmlns:a16="http://schemas.microsoft.com/office/drawing/2014/main" id="{BA091CE8-52D5-7D48-EE47-786DFAD4AD9A}"/>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
        <p:nvSpPr>
          <p:cNvPr id="7" name="Titel 1">
            <a:extLst>
              <a:ext uri="{FF2B5EF4-FFF2-40B4-BE49-F238E27FC236}">
                <a16:creationId xmlns:a16="http://schemas.microsoft.com/office/drawing/2014/main" id="{C21B117C-0A79-0378-13DD-07C9FC8F4DB0}"/>
              </a:ext>
            </a:extLst>
          </p:cNvPr>
          <p:cNvSpPr>
            <a:spLocks noGrp="1"/>
          </p:cNvSpPr>
          <p:nvPr>
            <p:ph type="title"/>
          </p:nvPr>
        </p:nvSpPr>
        <p:spPr>
          <a:xfrm>
            <a:off x="1608527" y="375428"/>
            <a:ext cx="10732216" cy="914400"/>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a:t>
            </a:r>
            <a:br>
              <a:rPr lang="en-US" sz="3200" dirty="0">
                <a:solidFill>
                  <a:schemeClr val="tx1"/>
                </a:solidFill>
                <a:cs typeface="Tahoma" panose="020B0604030504040204" pitchFamily="34" charset="0"/>
              </a:rPr>
            </a:br>
            <a:r>
              <a:rPr lang="de-DE" sz="3200" dirty="0" err="1"/>
              <a:t>Authorship</a:t>
            </a:r>
            <a:r>
              <a:rPr lang="de-DE" sz="3200" dirty="0"/>
              <a:t> </a:t>
            </a:r>
            <a:r>
              <a:rPr lang="de-DE" sz="3200" dirty="0" err="1"/>
              <a:t>Issues</a:t>
            </a:r>
            <a:br>
              <a:rPr lang="en-US" sz="3200" dirty="0">
                <a:solidFill>
                  <a:schemeClr val="tx1"/>
                </a:solidFill>
                <a:cs typeface="Tahoma" panose="020B0604030504040204" pitchFamily="34" charset="0"/>
              </a:rPr>
            </a:br>
            <a:endParaRPr lang="en-US" sz="3200" dirty="0">
              <a:solidFill>
                <a:schemeClr val="tx1"/>
              </a:solidFill>
              <a:cs typeface="Tahoma" panose="020B0604030504040204" pitchFamily="34" charset="0"/>
            </a:endParaRPr>
          </a:p>
        </p:txBody>
      </p:sp>
      <p:sp>
        <p:nvSpPr>
          <p:cNvPr id="4" name="Rectangle: Rounded Corners 3">
            <a:extLst>
              <a:ext uri="{FF2B5EF4-FFF2-40B4-BE49-F238E27FC236}">
                <a16:creationId xmlns:a16="http://schemas.microsoft.com/office/drawing/2014/main" id="{D59CDFD1-E66D-41C4-37A7-F6B3271AEDDC}"/>
              </a:ext>
            </a:extLst>
          </p:cNvPr>
          <p:cNvSpPr/>
          <p:nvPr/>
        </p:nvSpPr>
        <p:spPr>
          <a:xfrm>
            <a:off x="95098" y="1719072"/>
            <a:ext cx="1294790" cy="651053"/>
          </a:xfrm>
          <a:prstGeom prst="roundRect">
            <a:avLst/>
          </a:prstGeom>
          <a:solidFill>
            <a:schemeClr val="bg2">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sz="1600" dirty="0" err="1"/>
              <a:t>Authorship</a:t>
            </a:r>
            <a:endParaRPr lang="de-AT" sz="1600" dirty="0"/>
          </a:p>
        </p:txBody>
      </p:sp>
      <p:pic>
        <p:nvPicPr>
          <p:cNvPr id="2" name="Grafik 4" descr="Nach rechts zeigender Finger, Handrücken Silhouette">
            <a:extLst>
              <a:ext uri="{FF2B5EF4-FFF2-40B4-BE49-F238E27FC236}">
                <a16:creationId xmlns:a16="http://schemas.microsoft.com/office/drawing/2014/main" id="{6E1056CF-72F5-D733-39CE-B7728FCFC55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2493" y="5613018"/>
            <a:ext cx="914400" cy="914400"/>
          </a:xfrm>
          <a:prstGeom prst="rect">
            <a:avLst/>
          </a:prstGeom>
        </p:spPr>
      </p:pic>
    </p:spTree>
    <p:extLst>
      <p:ext uri="{BB962C8B-B14F-4D97-AF65-F5344CB8AC3E}">
        <p14:creationId xmlns:p14="http://schemas.microsoft.com/office/powerpoint/2010/main" val="19128844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6F333-D1A3-B923-27B4-9EB1155EDEE3}"/>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7F927C93-A85D-F3DD-F7FF-1F39ABDDCC4F}"/>
              </a:ext>
            </a:extLst>
          </p:cNvPr>
          <p:cNvSpPr>
            <a:spLocks noGrp="1"/>
          </p:cNvSpPr>
          <p:nvPr>
            <p:ph idx="1"/>
          </p:nvPr>
        </p:nvSpPr>
        <p:spPr>
          <a:xfrm>
            <a:off x="1682951" y="1719072"/>
            <a:ext cx="10413951" cy="5006413"/>
          </a:xfrm>
        </p:spPr>
        <p:txBody>
          <a:bodyPr>
            <a:noAutofit/>
          </a:bodyPr>
          <a:lstStyle/>
          <a:p>
            <a:pPr lvl="0"/>
            <a:r>
              <a:rPr lang="en-US" sz="2200" dirty="0"/>
              <a:t>Discuss resources and support needs early, including access to funding, equipment, software, data, field sites, laboratories, or library resources.</a:t>
            </a:r>
          </a:p>
          <a:p>
            <a:pPr lvl="0"/>
            <a:r>
              <a:rPr lang="en-US" sz="2200" dirty="0"/>
              <a:t>Clarify what is already available and where important gaps may exist.</a:t>
            </a:r>
          </a:p>
          <a:p>
            <a:pPr lvl="0"/>
            <a:r>
              <a:rPr lang="en-US" sz="2200" dirty="0"/>
              <a:t>Consider whether the candidate will need methodological, technical, language, or writing support.</a:t>
            </a:r>
          </a:p>
          <a:p>
            <a:pPr lvl="0"/>
            <a:r>
              <a:rPr lang="en-US" sz="2200" dirty="0"/>
              <a:t>Be realistic about what support the supervisor can provide directly and where additional institutional support may be needed.</a:t>
            </a:r>
          </a:p>
          <a:p>
            <a:pPr lvl="0"/>
            <a:r>
              <a:rPr lang="en-US" sz="2200" dirty="0"/>
              <a:t>Revisit resource and support needs as the project develops.</a:t>
            </a:r>
          </a:p>
          <a:p>
            <a:pPr marL="0" lvl="0" indent="0">
              <a:buNone/>
            </a:pPr>
            <a:br>
              <a:rPr lang="en-US" sz="2400" b="1" dirty="0"/>
            </a:br>
            <a:r>
              <a:rPr lang="en-US" sz="2400" b="1" dirty="0"/>
              <a:t>A doctoral project may be academically strong, but it will only progress well if the necessary resources and support are realistically available.</a:t>
            </a:r>
            <a:endParaRPr lang="de-AT" sz="2200" b="1" dirty="0"/>
          </a:p>
        </p:txBody>
      </p:sp>
      <p:sp>
        <p:nvSpPr>
          <p:cNvPr id="3" name="Foliennummernplatzhalter 2">
            <a:extLst>
              <a:ext uri="{FF2B5EF4-FFF2-40B4-BE49-F238E27FC236}">
                <a16:creationId xmlns:a16="http://schemas.microsoft.com/office/drawing/2014/main" id="{4E0E3D19-E1B2-B12E-E3CB-D615B8B177EF}"/>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7" name="Titel 1">
            <a:extLst>
              <a:ext uri="{FF2B5EF4-FFF2-40B4-BE49-F238E27FC236}">
                <a16:creationId xmlns:a16="http://schemas.microsoft.com/office/drawing/2014/main" id="{8A539E0B-F308-74F1-0CAF-E0C30BF26CD5}"/>
              </a:ext>
            </a:extLst>
          </p:cNvPr>
          <p:cNvSpPr>
            <a:spLocks noGrp="1"/>
          </p:cNvSpPr>
          <p:nvPr>
            <p:ph type="title"/>
          </p:nvPr>
        </p:nvSpPr>
        <p:spPr>
          <a:xfrm>
            <a:off x="1608527" y="375428"/>
            <a:ext cx="10732216" cy="914400"/>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a:t>
            </a:r>
            <a:br>
              <a:rPr lang="en-US" sz="3200" dirty="0">
                <a:solidFill>
                  <a:schemeClr val="tx1"/>
                </a:solidFill>
                <a:cs typeface="Tahoma" panose="020B0604030504040204" pitchFamily="34" charset="0"/>
              </a:rPr>
            </a:br>
            <a:r>
              <a:rPr lang="de-DE" sz="3200" dirty="0"/>
              <a:t>Resources and support </a:t>
            </a:r>
            <a:r>
              <a:rPr lang="de-DE" sz="3200" dirty="0" err="1"/>
              <a:t>needed</a:t>
            </a:r>
            <a:br>
              <a:rPr lang="en-US" sz="3200" dirty="0">
                <a:solidFill>
                  <a:schemeClr val="tx1"/>
                </a:solidFill>
                <a:cs typeface="Tahoma" panose="020B0604030504040204" pitchFamily="34" charset="0"/>
              </a:rPr>
            </a:br>
            <a:endParaRPr lang="en-US" sz="3200" dirty="0">
              <a:solidFill>
                <a:schemeClr val="tx1"/>
              </a:solidFill>
              <a:cs typeface="Tahoma" panose="020B0604030504040204" pitchFamily="34" charset="0"/>
            </a:endParaRPr>
          </a:p>
        </p:txBody>
      </p:sp>
      <p:sp>
        <p:nvSpPr>
          <p:cNvPr id="4" name="Rectangle: Rounded Corners 3">
            <a:extLst>
              <a:ext uri="{FF2B5EF4-FFF2-40B4-BE49-F238E27FC236}">
                <a16:creationId xmlns:a16="http://schemas.microsoft.com/office/drawing/2014/main" id="{7A8B62D1-315C-002E-77AC-5F2F931A79F6}"/>
              </a:ext>
            </a:extLst>
          </p:cNvPr>
          <p:cNvSpPr/>
          <p:nvPr/>
        </p:nvSpPr>
        <p:spPr>
          <a:xfrm>
            <a:off x="95098" y="1719072"/>
            <a:ext cx="1294790" cy="651053"/>
          </a:xfrm>
          <a:prstGeom prst="roundRect">
            <a:avLst/>
          </a:prstGeom>
          <a:solidFill>
            <a:schemeClr val="accent6">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sz="1600" dirty="0"/>
              <a:t>Resources</a:t>
            </a:r>
          </a:p>
        </p:txBody>
      </p:sp>
      <p:pic>
        <p:nvPicPr>
          <p:cNvPr id="2" name="Grafik 4" descr="Nach rechts zeigender Finger, Handrücken Silhouette">
            <a:extLst>
              <a:ext uri="{FF2B5EF4-FFF2-40B4-BE49-F238E27FC236}">
                <a16:creationId xmlns:a16="http://schemas.microsoft.com/office/drawing/2014/main" id="{5335501A-1C02-F53F-8996-FADE2059BC4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2493" y="5613018"/>
            <a:ext cx="914400" cy="914400"/>
          </a:xfrm>
          <a:prstGeom prst="rect">
            <a:avLst/>
          </a:prstGeom>
        </p:spPr>
      </p:pic>
    </p:spTree>
    <p:extLst>
      <p:ext uri="{BB962C8B-B14F-4D97-AF65-F5344CB8AC3E}">
        <p14:creationId xmlns:p14="http://schemas.microsoft.com/office/powerpoint/2010/main" val="2146059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1E99-07CA-7899-01B2-D9A44210503A}"/>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09683437-F157-5554-E310-C3A1183D8DB9}"/>
              </a:ext>
            </a:extLst>
          </p:cNvPr>
          <p:cNvSpPr>
            <a:spLocks noGrp="1"/>
          </p:cNvSpPr>
          <p:nvPr>
            <p:ph idx="1"/>
          </p:nvPr>
        </p:nvSpPr>
        <p:spPr>
          <a:xfrm>
            <a:off x="1682951" y="1719072"/>
            <a:ext cx="10413951" cy="5006413"/>
          </a:xfrm>
        </p:spPr>
        <p:txBody>
          <a:bodyPr>
            <a:noAutofit/>
          </a:bodyPr>
          <a:lstStyle/>
          <a:p>
            <a:pPr lvl="0"/>
            <a:r>
              <a:rPr lang="en-US" sz="2200" dirty="0"/>
              <a:t>Discuss working conditions and availability early, especially for part-time, employed, remote, or professionally embedded candidates.</a:t>
            </a:r>
          </a:p>
          <a:p>
            <a:pPr lvl="0"/>
            <a:r>
              <a:rPr lang="en-US" sz="2200" dirty="0"/>
              <a:t>Clarify how much time the candidate can realistically dedicate to doctoral work.</a:t>
            </a:r>
          </a:p>
          <a:p>
            <a:pPr lvl="0"/>
            <a:r>
              <a:rPr lang="en-US" sz="2200" dirty="0"/>
              <a:t>Consider other professional, teaching, clinical, family, or personal responsibilities that may affect progress.</a:t>
            </a:r>
          </a:p>
          <a:p>
            <a:pPr lvl="0"/>
            <a:r>
              <a:rPr lang="en-US" sz="2200" dirty="0"/>
              <a:t>Agree on realistic expectations for availability, responsiveness, and participation.</a:t>
            </a:r>
          </a:p>
          <a:p>
            <a:pPr lvl="0"/>
            <a:r>
              <a:rPr lang="en-US" sz="2200" dirty="0"/>
              <a:t>Revisit these conditions if circumstances change during the doctorate.</a:t>
            </a:r>
          </a:p>
          <a:p>
            <a:pPr marL="0" lvl="0" indent="0">
              <a:buNone/>
            </a:pPr>
            <a:r>
              <a:rPr lang="en-US" sz="2400" b="1" dirty="0"/>
              <a:t>A strong doctoral project also depends on realistic working conditions — early clarification helps align expectations and supports feasible progress.</a:t>
            </a:r>
            <a:endParaRPr lang="de-AT" sz="2200" b="1" dirty="0"/>
          </a:p>
        </p:txBody>
      </p:sp>
      <p:sp>
        <p:nvSpPr>
          <p:cNvPr id="3" name="Foliennummernplatzhalter 2">
            <a:extLst>
              <a:ext uri="{FF2B5EF4-FFF2-40B4-BE49-F238E27FC236}">
                <a16:creationId xmlns:a16="http://schemas.microsoft.com/office/drawing/2014/main" id="{1DD1BAAD-DE29-4919-702B-6DF5865038A8}"/>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
        <p:nvSpPr>
          <p:cNvPr id="7" name="Titel 1">
            <a:extLst>
              <a:ext uri="{FF2B5EF4-FFF2-40B4-BE49-F238E27FC236}">
                <a16:creationId xmlns:a16="http://schemas.microsoft.com/office/drawing/2014/main" id="{17AA07D3-AEBC-822F-AB10-76E263469F00}"/>
              </a:ext>
            </a:extLst>
          </p:cNvPr>
          <p:cNvSpPr>
            <a:spLocks noGrp="1"/>
          </p:cNvSpPr>
          <p:nvPr>
            <p:ph type="title"/>
          </p:nvPr>
        </p:nvSpPr>
        <p:spPr>
          <a:xfrm>
            <a:off x="1608527" y="375428"/>
            <a:ext cx="10732216" cy="914400"/>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a:t>
            </a:r>
            <a:r>
              <a:rPr lang="de-AT" sz="3200" dirty="0" err="1"/>
              <a:t>orking</a:t>
            </a:r>
            <a:r>
              <a:rPr lang="de-AT" sz="3200" dirty="0"/>
              <a:t> </a:t>
            </a:r>
            <a:r>
              <a:rPr lang="de-AT" sz="3200" dirty="0" err="1"/>
              <a:t>conditions</a:t>
            </a:r>
            <a:r>
              <a:rPr lang="de-AT" sz="3200" dirty="0"/>
              <a:t> and </a:t>
            </a:r>
            <a:r>
              <a:rPr lang="de-AT" sz="3200" dirty="0" err="1"/>
              <a:t>availability</a:t>
            </a:r>
            <a:r>
              <a:rPr lang="de-AT" sz="3200" dirty="0"/>
              <a:t> </a:t>
            </a:r>
            <a:br>
              <a:rPr lang="en-US" sz="3200" dirty="0">
                <a:solidFill>
                  <a:schemeClr val="tx1"/>
                </a:solidFill>
                <a:cs typeface="Tahoma" panose="020B0604030504040204" pitchFamily="34" charset="0"/>
              </a:rPr>
            </a:br>
            <a:endParaRPr lang="en-US" sz="3200" dirty="0">
              <a:solidFill>
                <a:schemeClr val="tx1"/>
              </a:solidFill>
              <a:cs typeface="Tahoma" panose="020B0604030504040204" pitchFamily="34" charset="0"/>
            </a:endParaRPr>
          </a:p>
        </p:txBody>
      </p:sp>
      <p:sp>
        <p:nvSpPr>
          <p:cNvPr id="4" name="Rectangle: Rounded Corners 3">
            <a:extLst>
              <a:ext uri="{FF2B5EF4-FFF2-40B4-BE49-F238E27FC236}">
                <a16:creationId xmlns:a16="http://schemas.microsoft.com/office/drawing/2014/main" id="{B81148DA-9370-0E74-56E7-2ADABA5BA5E2}"/>
              </a:ext>
            </a:extLst>
          </p:cNvPr>
          <p:cNvSpPr/>
          <p:nvPr/>
        </p:nvSpPr>
        <p:spPr>
          <a:xfrm>
            <a:off x="0" y="1719072"/>
            <a:ext cx="1513429" cy="651053"/>
          </a:xfrm>
          <a:prstGeom prst="roundRect">
            <a:avLst/>
          </a:prstGeom>
          <a:solidFill>
            <a:schemeClr val="accent2">
              <a:lumMod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AT" sz="1500" dirty="0" err="1"/>
              <a:t>Commitment</a:t>
            </a:r>
            <a:endParaRPr lang="de-AT" sz="1500" dirty="0"/>
          </a:p>
        </p:txBody>
      </p:sp>
      <p:pic>
        <p:nvPicPr>
          <p:cNvPr id="2" name="Grafik 4" descr="Nach rechts zeigender Finger, Handrücken Silhouette">
            <a:extLst>
              <a:ext uri="{FF2B5EF4-FFF2-40B4-BE49-F238E27FC236}">
                <a16:creationId xmlns:a16="http://schemas.microsoft.com/office/drawing/2014/main" id="{4E53A2DD-D160-DF3B-6B20-64C287CF288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2493" y="5613018"/>
            <a:ext cx="914400" cy="914400"/>
          </a:xfrm>
          <a:prstGeom prst="rect">
            <a:avLst/>
          </a:prstGeom>
        </p:spPr>
      </p:pic>
    </p:spTree>
    <p:extLst>
      <p:ext uri="{BB962C8B-B14F-4D97-AF65-F5344CB8AC3E}">
        <p14:creationId xmlns:p14="http://schemas.microsoft.com/office/powerpoint/2010/main" val="1345485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689390" y="1682253"/>
            <a:ext cx="10197810" cy="5097854"/>
          </a:xfrm>
        </p:spPr>
        <p:txBody>
          <a:bodyPr>
            <a:normAutofit/>
          </a:bodyPr>
          <a:lstStyle/>
          <a:p>
            <a:pPr marL="0" indent="0">
              <a:buClr>
                <a:srgbClr val="FF0000"/>
              </a:buClr>
              <a:buNone/>
            </a:pPr>
            <a:r>
              <a:rPr lang="en-US" sz="2400" b="1" dirty="0"/>
              <a:t>Breaking the doctoral journey into distinct phases helps supervisors and candidates make expectations, priorities, progress, and support needs more explicit and manageable over time.</a:t>
            </a:r>
            <a:br>
              <a:rPr lang="en-US" sz="2400" b="1" dirty="0"/>
            </a:br>
            <a:endParaRPr lang="en-US" sz="2400" b="1" dirty="0"/>
          </a:p>
          <a:p>
            <a:pPr marL="0" indent="0">
              <a:buClr>
                <a:srgbClr val="FF0000"/>
              </a:buClr>
              <a:buNone/>
            </a:pPr>
            <a:r>
              <a:rPr lang="en-US" sz="2200" b="1" dirty="0">
                <a:solidFill>
                  <a:srgbClr val="A53010"/>
                </a:solidFill>
                <a:latin typeface="Century Gothic (Textkörper)"/>
              </a:rPr>
              <a:t>End of Phase 1</a:t>
            </a:r>
          </a:p>
          <a:p>
            <a:pPr marL="457200" indent="-457200">
              <a:buClr>
                <a:srgbClr val="A53010"/>
              </a:buClr>
              <a:buFont typeface="+mj-lt"/>
              <a:buAutoNum type="arabicPeriod"/>
            </a:pPr>
            <a:r>
              <a:rPr lang="en-US" sz="2200" dirty="0">
                <a:latin typeface="Century Gothic (Textkörper)"/>
              </a:rPr>
              <a:t>The PhD candidate has an </a:t>
            </a:r>
            <a:r>
              <a:rPr lang="en-US" sz="2200" u="sng" dirty="0">
                <a:latin typeface="Century Gothic (Textkörper)"/>
              </a:rPr>
              <a:t>overview of the literature </a:t>
            </a:r>
            <a:r>
              <a:rPr lang="en-US" sz="2200" dirty="0">
                <a:latin typeface="Century Gothic (Textkörper)"/>
              </a:rPr>
              <a:t>and is able to </a:t>
            </a:r>
            <a:r>
              <a:rPr lang="en-US" sz="2200" u="sng" dirty="0">
                <a:latin typeface="Century Gothic (Textkörper)"/>
              </a:rPr>
              <a:t>sketch the broader picture of context </a:t>
            </a:r>
            <a:r>
              <a:rPr lang="en-US" sz="2200" dirty="0">
                <a:latin typeface="Century Gothic (Textkörper)"/>
              </a:rPr>
              <a:t>of his/her research</a:t>
            </a:r>
          </a:p>
          <a:p>
            <a:pPr marL="457200" indent="-457200">
              <a:buClr>
                <a:srgbClr val="A53010"/>
              </a:buClr>
              <a:buFont typeface="+mj-lt"/>
              <a:buAutoNum type="arabicPeriod"/>
            </a:pPr>
            <a:r>
              <a:rPr lang="en-US" sz="2200" dirty="0">
                <a:latin typeface="Century Gothic (Textkörper)"/>
              </a:rPr>
              <a:t>The PhD candidate is capable of </a:t>
            </a:r>
            <a:r>
              <a:rPr lang="en-US" sz="2200" u="sng" dirty="0">
                <a:latin typeface="Century Gothic (Textkörper)"/>
              </a:rPr>
              <a:t>formulating the leading research questions</a:t>
            </a:r>
            <a:r>
              <a:rPr lang="en-US" sz="2200" dirty="0">
                <a:latin typeface="Century Gothic (Textkörper)"/>
              </a:rPr>
              <a:t> and sub-questions</a:t>
            </a:r>
          </a:p>
          <a:p>
            <a:pPr marL="457200" indent="-457200">
              <a:buClr>
                <a:srgbClr val="A53010"/>
              </a:buClr>
              <a:buFont typeface="+mj-lt"/>
              <a:buAutoNum type="arabicPeriod"/>
            </a:pPr>
            <a:r>
              <a:rPr lang="en-US" sz="2200" dirty="0">
                <a:latin typeface="Century Gothic (Textkörper)"/>
              </a:rPr>
              <a:t>The PhD candidate has made the research into his/her own project, has developed a </a:t>
            </a:r>
            <a:r>
              <a:rPr lang="en-US" sz="2200" u="sng" dirty="0">
                <a:latin typeface="Century Gothic (Textkörper)"/>
              </a:rPr>
              <a:t>personal vision </a:t>
            </a:r>
            <a:r>
              <a:rPr lang="en-US" sz="2200" dirty="0">
                <a:latin typeface="Century Gothic (Textkörper)"/>
              </a:rPr>
              <a:t>on the research project. What started as a possible plan, has been made by the PhD candidate into </a:t>
            </a:r>
            <a:r>
              <a:rPr lang="en-US" sz="2200" u="sng" dirty="0">
                <a:latin typeface="Century Gothic (Textkörper)"/>
              </a:rPr>
              <a:t>THE PROPOSAL</a:t>
            </a:r>
            <a:endParaRPr lang="en-US" sz="2200" dirty="0">
              <a:solidFill>
                <a:srgbClr val="0070C0"/>
              </a:solidFill>
              <a:latin typeface="Century Gothic (Textkörper)"/>
            </a:endParaRPr>
          </a:p>
          <a:p>
            <a:pPr marL="0" indent="0">
              <a:buFontTx/>
              <a:buNone/>
              <a:defRPr/>
            </a:pPr>
            <a:endParaRPr lang="en-US" sz="2200" dirty="0">
              <a:latin typeface="Century Gothic (Textkörper)"/>
            </a:endParaRPr>
          </a:p>
          <a:p>
            <a:endParaRPr lang="de-DE" sz="2200" dirty="0">
              <a:latin typeface="Century Gothic (Textkörper)"/>
            </a:endParaRPr>
          </a:p>
          <a:p>
            <a:pPr marL="0" indent="0">
              <a:buNone/>
            </a:pPr>
            <a:endParaRPr lang="de-AT" sz="2200" dirty="0">
              <a:latin typeface="Century Gothic (Textkörper)"/>
            </a:endParaRPr>
          </a:p>
          <a:p>
            <a:pPr lvl="1"/>
            <a:endParaRPr lang="de-AT" sz="2200" dirty="0">
              <a:latin typeface="Century Gothic (Textkörper)"/>
            </a:endParaRPr>
          </a:p>
        </p:txBody>
      </p:sp>
      <p:sp>
        <p:nvSpPr>
          <p:cNvPr id="2" name="Foliennummernplatzhalter 1">
            <a:extLst>
              <a:ext uri="{FF2B5EF4-FFF2-40B4-BE49-F238E27FC236}">
                <a16:creationId xmlns:a16="http://schemas.microsoft.com/office/drawing/2014/main" id="{25E1D619-2ACF-8A95-10E3-EA0C6F066926}"/>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
        <p:nvSpPr>
          <p:cNvPr id="7" name="Titel 1">
            <a:extLst>
              <a:ext uri="{FF2B5EF4-FFF2-40B4-BE49-F238E27FC236}">
                <a16:creationId xmlns:a16="http://schemas.microsoft.com/office/drawing/2014/main" id="{E2F54666-693B-30E3-2FC0-AA70A6113412}"/>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261292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689390" y="1851587"/>
            <a:ext cx="9765137" cy="4329400"/>
          </a:xfrm>
        </p:spPr>
        <p:txBody>
          <a:bodyPr>
            <a:normAutofit lnSpcReduction="10000"/>
          </a:bodyPr>
          <a:lstStyle/>
          <a:p>
            <a:pPr marL="0" indent="0">
              <a:buClr>
                <a:srgbClr val="FF0000"/>
              </a:buClr>
              <a:buNone/>
            </a:pPr>
            <a:r>
              <a:rPr lang="en-US" sz="3000" b="1" dirty="0">
                <a:solidFill>
                  <a:srgbClr val="A53010"/>
                </a:solidFill>
                <a:latin typeface="Century Gothic (Textkörper)"/>
              </a:rPr>
              <a:t>Keep momentum! If you identify signposts of risk:</a:t>
            </a:r>
          </a:p>
          <a:p>
            <a:pPr marL="0" indent="0">
              <a:buNone/>
            </a:pPr>
            <a:r>
              <a:rPr lang="en-US" sz="2000" b="1" dirty="0">
                <a:latin typeface="Century Gothic (Textkörper)"/>
              </a:rPr>
              <a:t>Set mini-milestones and work towards them</a:t>
            </a:r>
          </a:p>
          <a:p>
            <a:r>
              <a:rPr lang="en-US" sz="2000" dirty="0">
                <a:latin typeface="Century Gothic (Textkörper)"/>
              </a:rPr>
              <a:t>Encourage the candidates to break the work into manageable components. Set firm deadlines for these</a:t>
            </a:r>
          </a:p>
          <a:p>
            <a:r>
              <a:rPr lang="en-US" sz="2000" dirty="0">
                <a:latin typeface="Century Gothic (Textkörper)"/>
              </a:rPr>
              <a:t>Reward him/her when goals are reached</a:t>
            </a:r>
          </a:p>
          <a:p>
            <a:pPr marL="0" indent="0">
              <a:buNone/>
            </a:pPr>
            <a:r>
              <a:rPr lang="en-US" sz="2000" b="1" dirty="0">
                <a:latin typeface="Century Gothic (Textkörper)"/>
              </a:rPr>
              <a:t>In particular for externals: Avoid the ‘I’ll soon have time free for my thesis’ syndrome</a:t>
            </a:r>
          </a:p>
          <a:p>
            <a:r>
              <a:rPr lang="en-US" sz="2000" dirty="0">
                <a:latin typeface="Century Gothic (Textkörper)"/>
              </a:rPr>
              <a:t>For part-time candidates, uninterrupted research time, often dreamt of, rarely eventuates </a:t>
            </a:r>
          </a:p>
          <a:p>
            <a:r>
              <a:rPr lang="en-US" sz="2000" dirty="0">
                <a:latin typeface="Century Gothic (Textkörper)"/>
              </a:rPr>
              <a:t>Support them to better carve-out a regular weekly pattern of study that firmly locates and protects PhD time in the midst of other activities</a:t>
            </a:r>
            <a:endParaRPr lang="en-US" sz="2000" dirty="0">
              <a:solidFill>
                <a:srgbClr val="0070C0"/>
              </a:solidFill>
              <a:latin typeface="Century Gothic (Textkörper)"/>
            </a:endParaRPr>
          </a:p>
          <a:p>
            <a:pPr marL="0" indent="0">
              <a:buFontTx/>
              <a:buNone/>
              <a:defRPr/>
            </a:pPr>
            <a:endParaRPr lang="en-US" dirty="0">
              <a:latin typeface="Century Gothic (Textkörper)"/>
            </a:endParaRPr>
          </a:p>
          <a:p>
            <a:endParaRPr lang="de-DE" sz="2000" dirty="0">
              <a:latin typeface="Century Gothic (Textkörper)"/>
            </a:endParaRPr>
          </a:p>
          <a:p>
            <a:pPr marL="0" indent="0">
              <a:buNone/>
            </a:pPr>
            <a:endParaRPr lang="de-AT" dirty="0">
              <a:latin typeface="Century Gothic (Textkörper)"/>
            </a:endParaRPr>
          </a:p>
          <a:p>
            <a:pPr lvl="1"/>
            <a:endParaRPr lang="de-AT" dirty="0">
              <a:latin typeface="Century Gothic (Textkörper)"/>
            </a:endParaRPr>
          </a:p>
        </p:txBody>
      </p:sp>
      <p:sp>
        <p:nvSpPr>
          <p:cNvPr id="2" name="Foliennummernplatzhalter 1">
            <a:extLst>
              <a:ext uri="{FF2B5EF4-FFF2-40B4-BE49-F238E27FC236}">
                <a16:creationId xmlns:a16="http://schemas.microsoft.com/office/drawing/2014/main" id="{12B18C2E-F8DD-0487-FEFC-F413CF5023F6}"/>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7" name="Titel 1">
            <a:extLst>
              <a:ext uri="{FF2B5EF4-FFF2-40B4-BE49-F238E27FC236}">
                <a16:creationId xmlns:a16="http://schemas.microsoft.com/office/drawing/2014/main" id="{C0C8D556-3004-F2EC-CC1C-B130EBDC15AA}"/>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3442882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689390" y="1851587"/>
            <a:ext cx="10502609" cy="4329400"/>
          </a:xfrm>
        </p:spPr>
        <p:txBody>
          <a:bodyPr>
            <a:noAutofit/>
          </a:bodyPr>
          <a:lstStyle/>
          <a:p>
            <a:pPr marL="0" indent="0">
              <a:buNone/>
            </a:pPr>
            <a:r>
              <a:rPr lang="en-US" sz="2400" b="1" dirty="0">
                <a:solidFill>
                  <a:srgbClr val="A53010"/>
                </a:solidFill>
                <a:latin typeface="Century Gothic (Textkörper)"/>
              </a:rPr>
              <a:t>Checklist for supervisors</a:t>
            </a:r>
          </a:p>
          <a:p>
            <a:r>
              <a:rPr lang="en-US" sz="2200" dirty="0">
                <a:latin typeface="Century Gothic (Textkörper)"/>
              </a:rPr>
              <a:t>Has the candidate presented their research-in-progress at national/international conferences?</a:t>
            </a:r>
          </a:p>
          <a:p>
            <a:r>
              <a:rPr lang="en-US" sz="2200" dirty="0">
                <a:latin typeface="Century Gothic (Textkörper)"/>
              </a:rPr>
              <a:t>Are there skills courses that the candidate might benefit from – both to assist the thesis research and to develop broader skills?</a:t>
            </a:r>
          </a:p>
          <a:p>
            <a:r>
              <a:rPr lang="en-US" sz="2200" dirty="0">
                <a:latin typeface="Century Gothic (Textkörper)"/>
              </a:rPr>
              <a:t>Is the candidate involved with the life of the department?</a:t>
            </a:r>
          </a:p>
          <a:p>
            <a:r>
              <a:rPr lang="en-US" sz="2200" dirty="0">
                <a:latin typeface="Century Gothic (Textkörper)"/>
              </a:rPr>
              <a:t>Is the candidate fully aware of what is required to produce a successful thesis? Have they seen e.g. other theses produced by your candidates or those in related areas?</a:t>
            </a:r>
          </a:p>
          <a:p>
            <a:r>
              <a:rPr lang="en-US" sz="2200" dirty="0">
                <a:latin typeface="Century Gothic (Textkörper)"/>
              </a:rPr>
              <a:t>Have future career options been discussed? What advice/ contacts can you assist with?</a:t>
            </a:r>
            <a:endParaRPr lang="en-US" sz="2200" dirty="0">
              <a:solidFill>
                <a:srgbClr val="0070C0"/>
              </a:solidFill>
              <a:latin typeface="Century Gothic (Textkörper)"/>
            </a:endParaRPr>
          </a:p>
          <a:p>
            <a:pPr marL="0" indent="0">
              <a:buFontTx/>
              <a:buNone/>
              <a:defRPr/>
            </a:pPr>
            <a:endParaRPr lang="en-US" sz="2400" dirty="0">
              <a:latin typeface="Century Gothic (Textkörper)"/>
            </a:endParaRPr>
          </a:p>
          <a:p>
            <a:endParaRPr lang="de-DE" sz="2400" dirty="0">
              <a:latin typeface="Century Gothic (Textkörper)"/>
            </a:endParaRPr>
          </a:p>
          <a:p>
            <a:pPr marL="0" indent="0">
              <a:buNone/>
            </a:pPr>
            <a:endParaRPr lang="de-AT" sz="2400" dirty="0">
              <a:latin typeface="Century Gothic (Textkörper)"/>
            </a:endParaRPr>
          </a:p>
          <a:p>
            <a:pPr lvl="1"/>
            <a:endParaRPr lang="de-AT" dirty="0">
              <a:latin typeface="Century Gothic (Textkörper)"/>
            </a:endParaRPr>
          </a:p>
        </p:txBody>
      </p:sp>
      <p:sp>
        <p:nvSpPr>
          <p:cNvPr id="3" name="Foliennummernplatzhalter 2">
            <a:extLst>
              <a:ext uri="{FF2B5EF4-FFF2-40B4-BE49-F238E27FC236}">
                <a16:creationId xmlns:a16="http://schemas.microsoft.com/office/drawing/2014/main" id="{AC48F215-9605-827C-DD88-160DFFB82F6A}"/>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
        <p:nvSpPr>
          <p:cNvPr id="4" name="Titel 1">
            <a:extLst>
              <a:ext uri="{FF2B5EF4-FFF2-40B4-BE49-F238E27FC236}">
                <a16:creationId xmlns:a16="http://schemas.microsoft.com/office/drawing/2014/main" id="{1D45B1BD-4A8E-C65F-16A2-CB765B699AAA}"/>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1826139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615841" y="560312"/>
            <a:ext cx="9481317"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Recap of day 1: </a:t>
            </a:r>
            <a:r>
              <a:rPr lang="en-US" sz="3200" b="1" dirty="0"/>
              <a:t>Setting the Foundation – Context and Candidate Selection</a:t>
            </a:r>
            <a:endParaRPr lang="en-US" sz="3200" dirty="0">
              <a:solidFill>
                <a:schemeClr val="tx1"/>
              </a:solidFill>
              <a:cs typeface="Tahoma" panose="020B0604030504040204" pitchFamily="34" charset="0"/>
            </a:endParaRPr>
          </a:p>
        </p:txBody>
      </p:sp>
      <p:sp>
        <p:nvSpPr>
          <p:cNvPr id="5" name="Inhaltsplatzhalter 1"/>
          <p:cNvSpPr>
            <a:spLocks noGrp="1"/>
          </p:cNvSpPr>
          <p:nvPr>
            <p:ph idx="1"/>
          </p:nvPr>
        </p:nvSpPr>
        <p:spPr>
          <a:xfrm>
            <a:off x="1677293" y="1736440"/>
            <a:ext cx="10365693" cy="4329400"/>
          </a:xfrm>
        </p:spPr>
        <p:txBody>
          <a:bodyPr>
            <a:noAutofit/>
          </a:bodyPr>
          <a:lstStyle/>
          <a:p>
            <a:pPr>
              <a:buClr>
                <a:srgbClr val="A53010"/>
              </a:buClr>
            </a:pPr>
            <a:r>
              <a:rPr lang="en-US" sz="2000" dirty="0">
                <a:solidFill>
                  <a:schemeClr val="tx1"/>
                </a:solidFill>
                <a:latin typeface="Century Gothic (Textkörper)"/>
              </a:rPr>
              <a:t>The Strategic Value of the PhD: Doctoral education is the backbone of cutting-edge research and a primary driver for innovation and national development, especially in Africa where it is critical for building local capacity and solving regional challenges.</a:t>
            </a:r>
          </a:p>
          <a:p>
            <a:pPr>
              <a:buClr>
                <a:srgbClr val="A53010"/>
              </a:buClr>
            </a:pPr>
            <a:r>
              <a:rPr lang="en-US" sz="2000" dirty="0">
                <a:solidFill>
                  <a:schemeClr val="tx1"/>
                </a:solidFill>
                <a:latin typeface="Century Gothic (Textkörper)"/>
              </a:rPr>
              <a:t>The Paradigm Shift: Supervision has evolved from the historical "master-apprentice" model to a more rigorous, standardized structured PhD that emphasizes a specialized skills agenda and institutional responsibility.</a:t>
            </a:r>
          </a:p>
          <a:p>
            <a:pPr>
              <a:buClr>
                <a:srgbClr val="A53010"/>
              </a:buClr>
            </a:pPr>
            <a:r>
              <a:rPr lang="en-US" sz="2000" dirty="0">
                <a:solidFill>
                  <a:schemeClr val="tx1"/>
                </a:solidFill>
                <a:latin typeface="Century Gothic (Textkörper)"/>
              </a:rPr>
              <a:t>Recruitment vs. Selection: Recruitment attracts a pool of talent, but selection is the critical process of filtering for "Fit"—ensuring the candidate’s motivation and stamina align with the supervisor’s expertise and team culture.</a:t>
            </a:r>
          </a:p>
          <a:p>
            <a:pPr>
              <a:buClr>
                <a:srgbClr val="A53010"/>
              </a:buClr>
            </a:pPr>
            <a:r>
              <a:rPr lang="en-US" sz="2000" dirty="0">
                <a:solidFill>
                  <a:schemeClr val="tx1"/>
                </a:solidFill>
                <a:latin typeface="Century Gothic (Textkörper)"/>
              </a:rPr>
              <a:t>Taking Responsibility: Selecting a candidate is a major commitment; not admitting a student is easier than managing a stagnant project later.</a:t>
            </a:r>
          </a:p>
          <a:p>
            <a:pPr>
              <a:buClr>
                <a:srgbClr val="A53010"/>
              </a:buClr>
            </a:pPr>
            <a:r>
              <a:rPr lang="en-US" sz="2000" dirty="0">
                <a:solidFill>
                  <a:schemeClr val="tx1"/>
                </a:solidFill>
                <a:latin typeface="Century Gothic (Textkörper)"/>
              </a:rPr>
              <a:t>Regulatory Frameworks: Supervisors must be familiar with both national and institutional rules to ensure quality standards, protect intellectual property, and minimize disputes</a:t>
            </a:r>
          </a:p>
          <a:p>
            <a:pPr marL="0" indent="0">
              <a:buFontTx/>
              <a:buNone/>
              <a:defRPr/>
            </a:pPr>
            <a:endParaRPr lang="en-US" sz="2000" dirty="0">
              <a:solidFill>
                <a:schemeClr val="tx1"/>
              </a:solidFill>
              <a:latin typeface="Century Gothic (Textkörper)"/>
            </a:endParaRPr>
          </a:p>
          <a:p>
            <a:endParaRPr lang="de-DE" sz="2000" dirty="0">
              <a:solidFill>
                <a:schemeClr val="tx1"/>
              </a:solidFill>
              <a:latin typeface="Century Gothic (Textkörper)"/>
            </a:endParaRPr>
          </a:p>
          <a:p>
            <a:pPr marL="0" indent="0">
              <a:buNone/>
            </a:pPr>
            <a:endParaRPr lang="de-AT" sz="2000" dirty="0">
              <a:solidFill>
                <a:schemeClr val="tx1"/>
              </a:solidFill>
              <a:latin typeface="Century Gothic (Textkörper)"/>
            </a:endParaRPr>
          </a:p>
          <a:p>
            <a:pPr lvl="1"/>
            <a:endParaRPr lang="de-AT" sz="2000" dirty="0">
              <a:solidFill>
                <a:schemeClr val="tx1"/>
              </a:solidFill>
              <a:latin typeface="Century Gothic (Textkörper)"/>
            </a:endParaRPr>
          </a:p>
        </p:txBody>
      </p:sp>
      <p:sp>
        <p:nvSpPr>
          <p:cNvPr id="3" name="Foliennummernplatzhalter 2">
            <a:extLst>
              <a:ext uri="{FF2B5EF4-FFF2-40B4-BE49-F238E27FC236}">
                <a16:creationId xmlns:a16="http://schemas.microsoft.com/office/drawing/2014/main" id="{E5ABE51F-4A7A-E195-EAA1-6D285D72DA49}"/>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4" name="Graphic 3" descr="Repeat with solid fill">
            <a:extLst>
              <a:ext uri="{FF2B5EF4-FFF2-40B4-BE49-F238E27FC236}">
                <a16:creationId xmlns:a16="http://schemas.microsoft.com/office/drawing/2014/main" id="{E4A9EED9-E128-345D-2DB8-0C1BEEC0624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62000" y="1623907"/>
            <a:ext cx="914400" cy="914400"/>
          </a:xfrm>
          <a:prstGeom prst="rect">
            <a:avLst/>
          </a:prstGeom>
        </p:spPr>
      </p:pic>
    </p:spTree>
    <p:extLst>
      <p:ext uri="{BB962C8B-B14F-4D97-AF65-F5344CB8AC3E}">
        <p14:creationId xmlns:p14="http://schemas.microsoft.com/office/powerpoint/2010/main" val="12878228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911451" y="1851587"/>
            <a:ext cx="9765137" cy="4329400"/>
          </a:xfrm>
        </p:spPr>
        <p:txBody>
          <a:bodyPr>
            <a:normAutofit/>
          </a:bodyPr>
          <a:lstStyle/>
          <a:p>
            <a:pPr marL="0" indent="0">
              <a:buClr>
                <a:srgbClr val="FF0000"/>
              </a:buClr>
              <a:buNone/>
            </a:pPr>
            <a:r>
              <a:rPr lang="en-US" sz="2400" b="1" dirty="0">
                <a:solidFill>
                  <a:srgbClr val="A53010"/>
                </a:solidFill>
                <a:latin typeface="Century Gothic (Textkörper)"/>
              </a:rPr>
              <a:t>End of Phase 2</a:t>
            </a:r>
          </a:p>
          <a:p>
            <a:pPr marL="457200" indent="-457200">
              <a:buClr>
                <a:srgbClr val="A53010"/>
              </a:buClr>
              <a:buFont typeface="+mj-lt"/>
              <a:buAutoNum type="arabicPeriod"/>
            </a:pPr>
            <a:r>
              <a:rPr lang="en-US" sz="2400" dirty="0">
                <a:latin typeface="Century Gothic (Textkörper)"/>
              </a:rPr>
              <a:t>PhD candidate has collected his or her own data and </a:t>
            </a:r>
            <a:r>
              <a:rPr lang="en-US" sz="2400" dirty="0" err="1">
                <a:latin typeface="Century Gothic (Textkörper)"/>
              </a:rPr>
              <a:t>analysed</a:t>
            </a:r>
            <a:r>
              <a:rPr lang="en-US" sz="2400" dirty="0">
                <a:latin typeface="Century Gothic (Textkörper)"/>
              </a:rPr>
              <a:t> them autonomously</a:t>
            </a:r>
          </a:p>
          <a:p>
            <a:pPr marL="457200" indent="-457200">
              <a:buClr>
                <a:srgbClr val="A53010"/>
              </a:buClr>
              <a:buFont typeface="+mj-lt"/>
              <a:buAutoNum type="arabicPeriod"/>
            </a:pPr>
            <a:r>
              <a:rPr lang="en-US" sz="2400" dirty="0">
                <a:latin typeface="Century Gothic (Textkörper)"/>
              </a:rPr>
              <a:t>PhD candidate has received training in the writing of scientific papers</a:t>
            </a:r>
            <a:endParaRPr lang="en-US" sz="2400" dirty="0">
              <a:solidFill>
                <a:schemeClr val="dk1"/>
              </a:solidFill>
              <a:latin typeface="Century Gothic (Textkörper)"/>
            </a:endParaRPr>
          </a:p>
          <a:p>
            <a:pPr marL="457200" indent="-457200">
              <a:buClr>
                <a:srgbClr val="A53010"/>
              </a:buClr>
              <a:buFont typeface="+mj-lt"/>
              <a:buAutoNum type="arabicPeriod"/>
            </a:pPr>
            <a:r>
              <a:rPr lang="en-US" sz="2400" dirty="0">
                <a:latin typeface="Century Gothic (Textkörper)"/>
              </a:rPr>
              <a:t>PhD candidate has presented his or her results (internally or externally)</a:t>
            </a:r>
          </a:p>
          <a:p>
            <a:pPr marL="457200" indent="-457200">
              <a:buClr>
                <a:srgbClr val="A53010"/>
              </a:buClr>
              <a:buFont typeface="+mj-lt"/>
              <a:buAutoNum type="arabicPeriod"/>
            </a:pPr>
            <a:r>
              <a:rPr lang="en-US" sz="2400" dirty="0">
                <a:latin typeface="Century Gothic (Textkörper)"/>
              </a:rPr>
              <a:t>PhD candidate has sought co-operation independently (internally and externally)</a:t>
            </a:r>
            <a:endParaRPr lang="en-US" sz="2400" dirty="0">
              <a:solidFill>
                <a:srgbClr val="0070C0"/>
              </a:solidFill>
              <a:latin typeface="Century Gothic (Textkörper)"/>
            </a:endParaRPr>
          </a:p>
          <a:p>
            <a:pPr marL="0" indent="0">
              <a:buFontTx/>
              <a:buNone/>
              <a:defRPr/>
            </a:pPr>
            <a:endParaRPr lang="en-US" sz="2400" dirty="0">
              <a:latin typeface="Century Gothic (Textkörper)"/>
            </a:endParaRPr>
          </a:p>
          <a:p>
            <a:endParaRPr lang="de-DE" sz="2400" dirty="0">
              <a:latin typeface="Century Gothic (Textkörper)"/>
            </a:endParaRPr>
          </a:p>
          <a:p>
            <a:pPr marL="0" indent="0">
              <a:buNone/>
            </a:pPr>
            <a:endParaRPr lang="de-AT" sz="2400" dirty="0">
              <a:latin typeface="Century Gothic (Textkörper)"/>
            </a:endParaRPr>
          </a:p>
          <a:p>
            <a:pPr lvl="1"/>
            <a:endParaRPr lang="de-AT" dirty="0">
              <a:latin typeface="Century Gothic (Textkörper)"/>
            </a:endParaRPr>
          </a:p>
        </p:txBody>
      </p:sp>
      <p:sp>
        <p:nvSpPr>
          <p:cNvPr id="3" name="Foliennummernplatzhalter 2">
            <a:extLst>
              <a:ext uri="{FF2B5EF4-FFF2-40B4-BE49-F238E27FC236}">
                <a16:creationId xmlns:a16="http://schemas.microsoft.com/office/drawing/2014/main" id="{964EAD15-C8B2-B0CD-C4AE-37726F4A54F3}"/>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
        <p:nvSpPr>
          <p:cNvPr id="4" name="Titel 1">
            <a:extLst>
              <a:ext uri="{FF2B5EF4-FFF2-40B4-BE49-F238E27FC236}">
                <a16:creationId xmlns:a16="http://schemas.microsoft.com/office/drawing/2014/main" id="{EACFF9B2-FF04-5267-6D42-B219BCD304B0}"/>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4197077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909979" y="1884242"/>
            <a:ext cx="9681712" cy="4329400"/>
          </a:xfrm>
        </p:spPr>
        <p:txBody>
          <a:bodyPr>
            <a:normAutofit lnSpcReduction="10000"/>
          </a:bodyPr>
          <a:lstStyle/>
          <a:p>
            <a:pPr marL="0" indent="0">
              <a:buClr>
                <a:srgbClr val="FF0000"/>
              </a:buClr>
              <a:buNone/>
            </a:pPr>
            <a:r>
              <a:rPr lang="en-US" sz="2400" b="1" dirty="0">
                <a:solidFill>
                  <a:srgbClr val="A53010"/>
                </a:solidFill>
                <a:latin typeface="Century Gothic (Textkörper)"/>
              </a:rPr>
              <a:t>End of Phase 3</a:t>
            </a:r>
          </a:p>
          <a:p>
            <a:pPr marL="457200" indent="-457200">
              <a:buClr>
                <a:srgbClr val="A53010"/>
              </a:buClr>
              <a:buFont typeface="+mj-lt"/>
              <a:buAutoNum type="arabicPeriod"/>
            </a:pPr>
            <a:r>
              <a:rPr lang="en-US" sz="2400" dirty="0">
                <a:latin typeface="Century Gothic (Textkörper)"/>
              </a:rPr>
              <a:t>PhD candidate develops a personal view on research</a:t>
            </a:r>
          </a:p>
          <a:p>
            <a:pPr marL="457200" indent="-457200">
              <a:buClr>
                <a:srgbClr val="A53010"/>
              </a:buClr>
              <a:buFont typeface="+mj-lt"/>
              <a:buAutoNum type="arabicPeriod"/>
            </a:pPr>
            <a:r>
              <a:rPr lang="en-US" sz="2400" dirty="0">
                <a:latin typeface="Century Gothic (Textkörper)"/>
              </a:rPr>
              <a:t>PhD candidate starts to get more knowledge on topic than supervisor</a:t>
            </a:r>
            <a:endParaRPr lang="en-US" sz="2400" dirty="0">
              <a:solidFill>
                <a:schemeClr val="dk1"/>
              </a:solidFill>
              <a:latin typeface="Century Gothic (Textkörper)"/>
            </a:endParaRPr>
          </a:p>
          <a:p>
            <a:pPr marL="457200" indent="-457200">
              <a:buClr>
                <a:srgbClr val="A53010"/>
              </a:buClr>
              <a:buFont typeface="+mj-lt"/>
              <a:buAutoNum type="arabicPeriod"/>
            </a:pPr>
            <a:r>
              <a:rPr lang="en-US" sz="2400" dirty="0">
                <a:latin typeface="Century Gothic (Textkörper)"/>
              </a:rPr>
              <a:t>PhD candidate works on dissemination of results in the field of research</a:t>
            </a:r>
          </a:p>
          <a:p>
            <a:pPr marL="457200" indent="-457200">
              <a:buClr>
                <a:srgbClr val="A53010"/>
              </a:buClr>
              <a:buFont typeface="+mj-lt"/>
              <a:buAutoNum type="arabicPeriod"/>
            </a:pPr>
            <a:r>
              <a:rPr lang="en-US" sz="2400" dirty="0">
                <a:latin typeface="Century Gothic (Textkörper)"/>
              </a:rPr>
              <a:t>PhD candidate and supervisor exchange ideas about post-PhD career</a:t>
            </a:r>
          </a:p>
          <a:p>
            <a:pPr marL="457200" indent="-457200">
              <a:buClr>
                <a:srgbClr val="A53010"/>
              </a:buClr>
              <a:buFont typeface="+mj-lt"/>
              <a:buAutoNum type="arabicPeriod"/>
            </a:pPr>
            <a:r>
              <a:rPr lang="en-US" sz="2400" dirty="0">
                <a:latin typeface="Century Gothic (Textkörper)"/>
              </a:rPr>
              <a:t>PhD candidate has written a first version of the introduction chapter of dissertation</a:t>
            </a:r>
            <a:endParaRPr lang="en-US" sz="2400" dirty="0">
              <a:solidFill>
                <a:srgbClr val="0070C0"/>
              </a:solidFill>
              <a:latin typeface="Century Gothic (Textkörper)"/>
            </a:endParaRPr>
          </a:p>
          <a:p>
            <a:pPr marL="0" indent="0">
              <a:buFontTx/>
              <a:buNone/>
              <a:defRPr/>
            </a:pPr>
            <a:endParaRPr lang="en-US" sz="2400" dirty="0">
              <a:latin typeface="Century Gothic (Textkörper)"/>
            </a:endParaRPr>
          </a:p>
          <a:p>
            <a:endParaRPr lang="de-DE" sz="2400" dirty="0">
              <a:latin typeface="Century Gothic (Textkörper)"/>
            </a:endParaRPr>
          </a:p>
          <a:p>
            <a:pPr marL="0" indent="0">
              <a:buNone/>
            </a:pPr>
            <a:endParaRPr lang="de-AT" sz="2400" dirty="0">
              <a:latin typeface="Century Gothic (Textkörper)"/>
            </a:endParaRPr>
          </a:p>
          <a:p>
            <a:pPr lvl="1"/>
            <a:endParaRPr lang="de-AT" dirty="0">
              <a:latin typeface="Century Gothic (Textkörper)"/>
            </a:endParaRPr>
          </a:p>
        </p:txBody>
      </p:sp>
      <p:sp>
        <p:nvSpPr>
          <p:cNvPr id="3" name="Foliennummernplatzhalter 2">
            <a:extLst>
              <a:ext uri="{FF2B5EF4-FFF2-40B4-BE49-F238E27FC236}">
                <a16:creationId xmlns:a16="http://schemas.microsoft.com/office/drawing/2014/main" id="{0D0F1FAB-DD0E-5537-E5DD-B2E16079D946}"/>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
        <p:nvSpPr>
          <p:cNvPr id="4" name="Titel 1">
            <a:extLst>
              <a:ext uri="{FF2B5EF4-FFF2-40B4-BE49-F238E27FC236}">
                <a16:creationId xmlns:a16="http://schemas.microsoft.com/office/drawing/2014/main" id="{BDA5BA1A-89C9-A4BA-E59C-D042E3ED1308}"/>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18021891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805471" y="1851587"/>
            <a:ext cx="9681712" cy="4329400"/>
          </a:xfrm>
        </p:spPr>
        <p:txBody>
          <a:bodyPr>
            <a:normAutofit/>
          </a:bodyPr>
          <a:lstStyle/>
          <a:p>
            <a:pPr marL="0" indent="0">
              <a:buClr>
                <a:srgbClr val="FF0000"/>
              </a:buClr>
              <a:buNone/>
            </a:pPr>
            <a:r>
              <a:rPr lang="en-US" sz="2400" b="1" dirty="0">
                <a:solidFill>
                  <a:srgbClr val="A53010"/>
                </a:solidFill>
                <a:latin typeface="Century Gothic (Textkörper)"/>
              </a:rPr>
              <a:t>End of final Phase</a:t>
            </a:r>
          </a:p>
          <a:p>
            <a:pPr marL="457200" indent="-457200">
              <a:buClr>
                <a:srgbClr val="A53010"/>
              </a:buClr>
              <a:buFont typeface="+mj-lt"/>
              <a:buAutoNum type="arabicPeriod"/>
            </a:pPr>
            <a:r>
              <a:rPr lang="en-US" sz="2400" dirty="0">
                <a:latin typeface="Century Gothic (Textkörper)"/>
              </a:rPr>
              <a:t>PhD candidate has presented his or her results (internally and externally)</a:t>
            </a:r>
          </a:p>
          <a:p>
            <a:pPr marL="457200" indent="-457200">
              <a:buClr>
                <a:srgbClr val="A53010"/>
              </a:buClr>
              <a:buFont typeface="+mj-lt"/>
              <a:buAutoNum type="arabicPeriod"/>
            </a:pPr>
            <a:r>
              <a:rPr lang="en-US" sz="2400" dirty="0">
                <a:latin typeface="Century Gothic (Textkörper)"/>
              </a:rPr>
              <a:t>PhD candidate has completed the dissertation</a:t>
            </a:r>
          </a:p>
          <a:p>
            <a:pPr marL="457200" indent="-457200">
              <a:buClr>
                <a:srgbClr val="A53010"/>
              </a:buClr>
              <a:buFont typeface="+mj-lt"/>
              <a:buAutoNum type="arabicPeriod"/>
            </a:pPr>
            <a:r>
              <a:rPr lang="en-US" sz="2400" dirty="0">
                <a:latin typeface="Century Gothic (Textkörper)"/>
              </a:rPr>
              <a:t>PhD candidate has a plan for his career </a:t>
            </a:r>
          </a:p>
          <a:p>
            <a:pPr marL="457200" indent="-457200">
              <a:buClr>
                <a:srgbClr val="A53010"/>
              </a:buClr>
              <a:buFont typeface="+mj-lt"/>
              <a:buAutoNum type="arabicPeriod"/>
            </a:pPr>
            <a:r>
              <a:rPr lang="en-US" sz="2400" dirty="0">
                <a:latin typeface="Century Gothic (Textkörper)"/>
              </a:rPr>
              <a:t>PhD candidate knows how to develop a research project independently</a:t>
            </a:r>
            <a:endParaRPr lang="en-US" sz="2400" dirty="0">
              <a:solidFill>
                <a:srgbClr val="0070C0"/>
              </a:solidFill>
              <a:latin typeface="Century Gothic (Textkörper)"/>
            </a:endParaRPr>
          </a:p>
          <a:p>
            <a:pPr marL="0" indent="0">
              <a:buFontTx/>
              <a:buNone/>
              <a:defRPr/>
            </a:pPr>
            <a:endParaRPr lang="en-US" sz="2400" dirty="0">
              <a:latin typeface="Century Gothic (Textkörper)"/>
            </a:endParaRPr>
          </a:p>
          <a:p>
            <a:endParaRPr lang="de-DE" sz="2400" dirty="0">
              <a:latin typeface="Century Gothic (Textkörper)"/>
            </a:endParaRPr>
          </a:p>
          <a:p>
            <a:pPr marL="0" indent="0">
              <a:buNone/>
            </a:pPr>
            <a:endParaRPr lang="de-AT" sz="2400" dirty="0">
              <a:latin typeface="Century Gothic (Textkörper)"/>
            </a:endParaRPr>
          </a:p>
          <a:p>
            <a:pPr lvl="1"/>
            <a:endParaRPr lang="de-AT" dirty="0">
              <a:latin typeface="Century Gothic (Textkörper)"/>
            </a:endParaRPr>
          </a:p>
        </p:txBody>
      </p:sp>
      <p:sp>
        <p:nvSpPr>
          <p:cNvPr id="3" name="Foliennummernplatzhalter 2">
            <a:extLst>
              <a:ext uri="{FF2B5EF4-FFF2-40B4-BE49-F238E27FC236}">
                <a16:creationId xmlns:a16="http://schemas.microsoft.com/office/drawing/2014/main" id="{249D7331-E1A7-7E7E-21BB-4EFCE7DFCF7C}"/>
              </a:ext>
            </a:extLst>
          </p:cNvPr>
          <p:cNvSpPr>
            <a:spLocks noGrp="1"/>
          </p:cNvSpPr>
          <p:nvPr>
            <p:ph type="sldNum" sz="quarter" idx="12"/>
          </p:nvPr>
        </p:nvSpPr>
        <p:spPr/>
        <p:txBody>
          <a:bodyPr/>
          <a:lstStyle/>
          <a:p>
            <a:fld id="{D57F1E4F-1CFF-5643-939E-217C01CDF565}" type="slidenum">
              <a:rPr lang="en-US" smtClean="0"/>
              <a:pPr/>
              <a:t>32</a:t>
            </a:fld>
            <a:endParaRPr lang="en-US" dirty="0"/>
          </a:p>
        </p:txBody>
      </p:sp>
      <p:sp>
        <p:nvSpPr>
          <p:cNvPr id="4" name="Titel 1">
            <a:extLst>
              <a:ext uri="{FF2B5EF4-FFF2-40B4-BE49-F238E27FC236}">
                <a16:creationId xmlns:a16="http://schemas.microsoft.com/office/drawing/2014/main" id="{5727C45B-306B-4A01-A3D9-508196E5931B}"/>
              </a:ext>
            </a:extLst>
          </p:cNvPr>
          <p:cNvSpPr>
            <a:spLocks noGrp="1"/>
          </p:cNvSpPr>
          <p:nvPr>
            <p:ph type="title"/>
          </p:nvPr>
        </p:nvSpPr>
        <p:spPr>
          <a:xfrm>
            <a:off x="1608526" y="375428"/>
            <a:ext cx="11046541"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How can we promote transparency of expectations? </a:t>
            </a:r>
            <a:br>
              <a:rPr lang="en-US" sz="3200" dirty="0">
                <a:solidFill>
                  <a:schemeClr val="tx1"/>
                </a:solidFill>
                <a:cs typeface="Tahoma" panose="020B0604030504040204" pitchFamily="34" charset="0"/>
              </a:rPr>
            </a:br>
            <a:r>
              <a:rPr lang="en-US" sz="3200" dirty="0">
                <a:solidFill>
                  <a:schemeClr val="tx1"/>
                </a:solidFill>
                <a:cs typeface="Tahoma" panose="020B0604030504040204" pitchFamily="34" charset="0"/>
              </a:rPr>
              <a:t>What is ahead of us?</a:t>
            </a:r>
          </a:p>
        </p:txBody>
      </p:sp>
    </p:spTree>
    <p:extLst>
      <p:ext uri="{BB962C8B-B14F-4D97-AF65-F5344CB8AC3E}">
        <p14:creationId xmlns:p14="http://schemas.microsoft.com/office/powerpoint/2010/main" val="2785099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956164" y="1807592"/>
            <a:ext cx="10143177" cy="3170291"/>
          </a:xfrm>
        </p:spPr>
        <p:txBody>
          <a:bodyPr>
            <a:normAutofit/>
          </a:bodyPr>
          <a:lstStyle/>
          <a:p>
            <a:pPr marL="0" indent="0">
              <a:buNone/>
            </a:pPr>
            <a:r>
              <a:rPr lang="en-GB" sz="2200" dirty="0">
                <a:latin typeface="Century Gothic (Textkörper)"/>
                <a:cs typeface="Calibri" panose="020F0502020204030204" pitchFamily="34" charset="0"/>
              </a:rPr>
              <a:t>Regardless of the nature of the PhD and the student’s background:</a:t>
            </a:r>
          </a:p>
          <a:p>
            <a:r>
              <a:rPr lang="en-GB" sz="2200" dirty="0">
                <a:latin typeface="Century Gothic (Textkörper)"/>
                <a:cs typeface="Calibri" panose="020F0502020204030204" pitchFamily="34" charset="0"/>
              </a:rPr>
              <a:t>PhD students experience positive and negative emotions at various stages, the PhD can be seen as an ‘emotional rollercoaster’</a:t>
            </a:r>
            <a:endParaRPr lang="de-DE" sz="2200" dirty="0">
              <a:latin typeface="Century Gothic (Textkörper)"/>
              <a:cs typeface="Calibri" panose="020F0502020204030204" pitchFamily="34" charset="0"/>
            </a:endParaRPr>
          </a:p>
          <a:p>
            <a:pPr marL="0" indent="0">
              <a:buNone/>
            </a:pPr>
            <a:endParaRPr lang="de-AT" sz="2200" dirty="0">
              <a:latin typeface="Century Gothic (Textkörper)"/>
              <a:cs typeface="Calibri" panose="020F0502020204030204" pitchFamily="34" charset="0"/>
            </a:endParaRPr>
          </a:p>
        </p:txBody>
      </p:sp>
      <p:sp>
        <p:nvSpPr>
          <p:cNvPr id="3" name="Foliennummernplatzhalter 2">
            <a:extLst>
              <a:ext uri="{FF2B5EF4-FFF2-40B4-BE49-F238E27FC236}">
                <a16:creationId xmlns:a16="http://schemas.microsoft.com/office/drawing/2014/main" id="{D1F87824-35E1-C71E-699D-0E7007930208}"/>
              </a:ext>
            </a:extLst>
          </p:cNvPr>
          <p:cNvSpPr>
            <a:spLocks noGrp="1"/>
          </p:cNvSpPr>
          <p:nvPr>
            <p:ph type="sldNum" sz="quarter" idx="12"/>
          </p:nvPr>
        </p:nvSpPr>
        <p:spPr/>
        <p:txBody>
          <a:bodyPr/>
          <a:lstStyle/>
          <a:p>
            <a:fld id="{D57F1E4F-1CFF-5643-939E-217C01CDF565}" type="slidenum">
              <a:rPr lang="en-US" smtClean="0"/>
              <a:pPr/>
              <a:t>33</a:t>
            </a:fld>
            <a:endParaRPr lang="en-US" dirty="0"/>
          </a:p>
        </p:txBody>
      </p:sp>
      <p:sp>
        <p:nvSpPr>
          <p:cNvPr id="4" name="Titel 1">
            <a:extLst>
              <a:ext uri="{FF2B5EF4-FFF2-40B4-BE49-F238E27FC236}">
                <a16:creationId xmlns:a16="http://schemas.microsoft.com/office/drawing/2014/main" id="{08F3883D-6D58-B5A9-FB9C-C94065731C48}"/>
              </a:ext>
            </a:extLst>
          </p:cNvPr>
          <p:cNvSpPr txBox="1">
            <a:spLocks/>
          </p:cNvSpPr>
          <p:nvPr/>
        </p:nvSpPr>
        <p:spPr>
          <a:xfrm>
            <a:off x="1909665" y="599228"/>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a:t>Assisting candidates with the emotional aspects of their journey</a:t>
            </a:r>
            <a:endParaRPr lang="en-US" dirty="0"/>
          </a:p>
        </p:txBody>
      </p:sp>
      <p:sp>
        <p:nvSpPr>
          <p:cNvPr id="2" name="Textfeld 3">
            <a:extLst>
              <a:ext uri="{FF2B5EF4-FFF2-40B4-BE49-F238E27FC236}">
                <a16:creationId xmlns:a16="http://schemas.microsoft.com/office/drawing/2014/main" id="{08A80523-A79C-1D31-CCD3-482506C07F75}"/>
              </a:ext>
            </a:extLst>
          </p:cNvPr>
          <p:cNvSpPr txBox="1"/>
          <p:nvPr/>
        </p:nvSpPr>
        <p:spPr>
          <a:xfrm>
            <a:off x="1909665" y="6497053"/>
            <a:ext cx="5031249" cy="307777"/>
          </a:xfrm>
          <a:prstGeom prst="rect">
            <a:avLst/>
          </a:prstGeom>
          <a:noFill/>
        </p:spPr>
        <p:txBody>
          <a:bodyPr wrap="none" rtlCol="0">
            <a:spAutoFit/>
          </a:bodyPr>
          <a:lstStyle/>
          <a:p>
            <a:r>
              <a:rPr lang="de-DE" sz="1400" dirty="0" err="1">
                <a:latin typeface="Source Sans Pro Light (Textkörper)"/>
              </a:rPr>
              <a:t>Partly</a:t>
            </a:r>
            <a:r>
              <a:rPr lang="de-DE" sz="1400" dirty="0">
                <a:latin typeface="Source Sans Pro Light (Textkörper)"/>
              </a:rPr>
              <a:t> </a:t>
            </a:r>
            <a:r>
              <a:rPr lang="de-DE" sz="1400" dirty="0" err="1">
                <a:latin typeface="Source Sans Pro Light (Textkörper)"/>
              </a:rPr>
              <a:t>taken</a:t>
            </a:r>
            <a:r>
              <a:rPr lang="de-DE" sz="1400" dirty="0">
                <a:latin typeface="Source Sans Pro Light (Textkörper)"/>
              </a:rPr>
              <a:t> form </a:t>
            </a:r>
            <a:r>
              <a:rPr lang="de-DE" sz="1400" dirty="0" err="1">
                <a:latin typeface="Source Sans Pro Light (Textkörper)"/>
              </a:rPr>
              <a:t>the</a:t>
            </a:r>
            <a:r>
              <a:rPr lang="de-DE" sz="1400" dirty="0">
                <a:latin typeface="Source Sans Pro Light (Textkörper)"/>
              </a:rPr>
              <a:t> Research Supervision </a:t>
            </a:r>
            <a:r>
              <a:rPr lang="de-DE" sz="1400" dirty="0" err="1">
                <a:latin typeface="Source Sans Pro Light (Textkörper)"/>
              </a:rPr>
              <a:t>toolkit</a:t>
            </a:r>
            <a:r>
              <a:rPr lang="de-DE" sz="1400" dirty="0">
                <a:latin typeface="Source Sans Pro Light (Textkörper)"/>
              </a:rPr>
              <a:t>, </a:t>
            </a:r>
            <a:r>
              <a:rPr lang="de-DE" sz="1400" dirty="0" err="1">
                <a:latin typeface="Source Sans Pro Light (Textkörper)"/>
              </a:rPr>
              <a:t>Australia</a:t>
            </a:r>
            <a:endParaRPr lang="de-AT" sz="1400" dirty="0">
              <a:latin typeface="Source Sans Pro Light (Textkörper)"/>
            </a:endParaRPr>
          </a:p>
        </p:txBody>
      </p:sp>
      <p:graphicFrame>
        <p:nvGraphicFramePr>
          <p:cNvPr id="6" name="Object 5">
            <a:extLst>
              <a:ext uri="{FF2B5EF4-FFF2-40B4-BE49-F238E27FC236}">
                <a16:creationId xmlns:a16="http://schemas.microsoft.com/office/drawing/2014/main" id="{B167238D-D3F2-9ABA-7CD5-5CE0981A244E}"/>
              </a:ext>
            </a:extLst>
          </p:cNvPr>
          <p:cNvGraphicFramePr>
            <a:graphicFrameLocks noChangeAspect="1"/>
          </p:cNvGraphicFramePr>
          <p:nvPr>
            <p:extLst>
              <p:ext uri="{D42A27DB-BD31-4B8C-83A1-F6EECF244321}">
                <p14:modId xmlns:p14="http://schemas.microsoft.com/office/powerpoint/2010/main" val="2756416583"/>
              </p:ext>
            </p:extLst>
          </p:nvPr>
        </p:nvGraphicFramePr>
        <p:xfrm>
          <a:off x="1956164" y="3145600"/>
          <a:ext cx="9302750" cy="3184525"/>
        </p:xfrm>
        <a:graphic>
          <a:graphicData uri="http://schemas.openxmlformats.org/presentationml/2006/ole">
            <mc:AlternateContent xmlns:mc="http://schemas.openxmlformats.org/markup-compatibility/2006">
              <mc:Choice xmlns:v="urn:schemas-microsoft-com:vml" Requires="v">
                <p:oleObj r:id="rId3" imgW="26331563" imgH="9008417" progId="">
                  <p:embed/>
                </p:oleObj>
              </mc:Choice>
              <mc:Fallback>
                <p:oleObj r:id="rId3" imgW="26331563" imgH="9008417" progId="">
                  <p:embed/>
                  <p:pic>
                    <p:nvPicPr>
                      <p:cNvPr id="9" name="Object 8">
                        <a:extLst>
                          <a:ext uri="{FF2B5EF4-FFF2-40B4-BE49-F238E27FC236}">
                            <a16:creationId xmlns:a16="http://schemas.microsoft.com/office/drawing/2014/main" id="{2B597C9E-2AFF-B146-FE55-B3A08BDAE19F}"/>
                          </a:ext>
                        </a:extLst>
                      </p:cNvPr>
                      <p:cNvPicPr/>
                      <p:nvPr/>
                    </p:nvPicPr>
                    <p:blipFill>
                      <a:blip r:embed="rId4"/>
                      <a:stretch>
                        <a:fillRect/>
                      </a:stretch>
                    </p:blipFill>
                    <p:spPr>
                      <a:xfrm>
                        <a:off x="1956164" y="3145600"/>
                        <a:ext cx="9302750" cy="3184525"/>
                      </a:xfrm>
                      <a:prstGeom prst="rect">
                        <a:avLst/>
                      </a:prstGeom>
                    </p:spPr>
                  </p:pic>
                </p:oleObj>
              </mc:Fallback>
            </mc:AlternateContent>
          </a:graphicData>
        </a:graphic>
      </p:graphicFrame>
    </p:spTree>
    <p:extLst>
      <p:ext uri="{BB962C8B-B14F-4D97-AF65-F5344CB8AC3E}">
        <p14:creationId xmlns:p14="http://schemas.microsoft.com/office/powerpoint/2010/main" val="77536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5736D-E09F-D1A4-B968-8A7A193973F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C52BFFA-C75F-8500-415D-9D263D3D04BD}"/>
              </a:ext>
            </a:extLst>
          </p:cNvPr>
          <p:cNvSpPr>
            <a:spLocks noGrp="1"/>
          </p:cNvSpPr>
          <p:nvPr>
            <p:ph type="title"/>
          </p:nvPr>
        </p:nvSpPr>
        <p:spPr>
          <a:xfrm>
            <a:off x="1909665" y="599228"/>
            <a:ext cx="8911687" cy="1280890"/>
          </a:xfrm>
        </p:spPr>
        <p:txBody>
          <a:bodyPr>
            <a:normAutofit/>
          </a:bodyPr>
          <a:lstStyle/>
          <a:p>
            <a:r>
              <a:rPr lang="en-GB" dirty="0"/>
              <a:t>Assisting candidates with the emotional aspects of their journey</a:t>
            </a:r>
            <a:endParaRPr lang="en-US" dirty="0"/>
          </a:p>
        </p:txBody>
      </p:sp>
      <p:sp>
        <p:nvSpPr>
          <p:cNvPr id="5" name="Inhaltsplatzhalter 1">
            <a:extLst>
              <a:ext uri="{FF2B5EF4-FFF2-40B4-BE49-F238E27FC236}">
                <a16:creationId xmlns:a16="http://schemas.microsoft.com/office/drawing/2014/main" id="{FC0A4C70-93DA-7213-45B3-5FEBD81C4BC8}"/>
              </a:ext>
            </a:extLst>
          </p:cNvPr>
          <p:cNvSpPr>
            <a:spLocks noGrp="1"/>
          </p:cNvSpPr>
          <p:nvPr>
            <p:ph idx="1"/>
          </p:nvPr>
        </p:nvSpPr>
        <p:spPr>
          <a:xfrm>
            <a:off x="1909665" y="1955328"/>
            <a:ext cx="9492343" cy="2324314"/>
          </a:xfrm>
        </p:spPr>
        <p:txBody>
          <a:bodyPr>
            <a:noAutofit/>
          </a:bodyPr>
          <a:lstStyle/>
          <a:p>
            <a:pPr marL="0" indent="0">
              <a:buNone/>
            </a:pPr>
            <a:r>
              <a:rPr lang="en-GB" sz="2400" b="1" dirty="0">
                <a:solidFill>
                  <a:srgbClr val="A53010"/>
                </a:solidFill>
                <a:latin typeface="Century Gothic (Textkörper)"/>
                <a:cs typeface="Calibri" panose="020F0502020204030204" pitchFamily="34" charset="0"/>
              </a:rPr>
              <a:t>Early phase of the PhD</a:t>
            </a:r>
          </a:p>
          <a:p>
            <a:r>
              <a:rPr lang="en-GB" sz="2400" dirty="0">
                <a:latin typeface="Century Gothic (Textkörper)"/>
                <a:cs typeface="Calibri" panose="020F0502020204030204" pitchFamily="34" charset="0"/>
              </a:rPr>
              <a:t>The student will potentially experience both positive and negative emotions enthusiasm, mixed with bewilderment, confusion and anxiety (in particular when decision must be made, such as choosing a topic and focus in some disciplines)</a:t>
            </a:r>
            <a:endParaRPr lang="de-AT" sz="24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E2550047-FDC5-B52C-F25D-0EFE040B2317}"/>
              </a:ext>
            </a:extLst>
          </p:cNvPr>
          <p:cNvSpPr>
            <a:spLocks noGrp="1"/>
          </p:cNvSpPr>
          <p:nvPr>
            <p:ph type="sldNum" sz="quarter" idx="12"/>
          </p:nvPr>
        </p:nvSpPr>
        <p:spPr/>
        <p:txBody>
          <a:bodyPr/>
          <a:lstStyle/>
          <a:p>
            <a:fld id="{D57F1E4F-1CFF-5643-939E-217C01CDF565}" type="slidenum">
              <a:rPr lang="en-US" smtClean="0"/>
              <a:pPr/>
              <a:t>34</a:t>
            </a:fld>
            <a:endParaRPr lang="en-US" dirty="0"/>
          </a:p>
        </p:txBody>
      </p:sp>
      <p:sp>
        <p:nvSpPr>
          <p:cNvPr id="6" name="Textfeld 3">
            <a:extLst>
              <a:ext uri="{FF2B5EF4-FFF2-40B4-BE49-F238E27FC236}">
                <a16:creationId xmlns:a16="http://schemas.microsoft.com/office/drawing/2014/main" id="{A421237B-8B9F-8D7B-ECBB-6C94DA1B3525}"/>
              </a:ext>
            </a:extLst>
          </p:cNvPr>
          <p:cNvSpPr txBox="1"/>
          <p:nvPr/>
        </p:nvSpPr>
        <p:spPr>
          <a:xfrm>
            <a:off x="1959429" y="6484909"/>
            <a:ext cx="5099473" cy="307777"/>
          </a:xfrm>
          <a:prstGeom prst="rect">
            <a:avLst/>
          </a:prstGeom>
          <a:noFill/>
        </p:spPr>
        <p:txBody>
          <a:bodyPr wrap="none" rtlCol="0">
            <a:spAutoFit/>
          </a:bodyPr>
          <a:lstStyle/>
          <a:p>
            <a:r>
              <a:rPr lang="de-DE" sz="1400" dirty="0">
                <a:latin typeface="Source Sans Pro Light (Textkörper)"/>
              </a:rPr>
              <a:t>source: </a:t>
            </a:r>
            <a:r>
              <a:rPr lang="de-DE" sz="1400" dirty="0" err="1">
                <a:latin typeface="Source Sans Pro Light (Textkörper)"/>
              </a:rPr>
              <a:t>Partly</a:t>
            </a:r>
            <a:r>
              <a:rPr lang="de-DE" sz="1400" dirty="0">
                <a:latin typeface="Source Sans Pro Light (Textkörper)"/>
              </a:rPr>
              <a:t> </a:t>
            </a:r>
            <a:r>
              <a:rPr lang="de-DE" sz="1400" dirty="0" err="1">
                <a:latin typeface="Source Sans Pro Light (Textkörper)"/>
              </a:rPr>
              <a:t>taken</a:t>
            </a:r>
            <a:r>
              <a:rPr lang="de-DE" sz="1400" dirty="0">
                <a:latin typeface="Source Sans Pro Light (Textkörper)"/>
              </a:rPr>
              <a:t> form </a:t>
            </a:r>
            <a:r>
              <a:rPr lang="de-DE" sz="1400" dirty="0" err="1">
                <a:latin typeface="Source Sans Pro Light (Textkörper)"/>
              </a:rPr>
              <a:t>the</a:t>
            </a:r>
            <a:r>
              <a:rPr lang="de-DE" sz="1400" dirty="0">
                <a:latin typeface="Source Sans Pro Light (Textkörper)"/>
              </a:rPr>
              <a:t> Research Supervision </a:t>
            </a:r>
            <a:r>
              <a:rPr lang="de-DE" sz="1400" dirty="0" err="1">
                <a:latin typeface="Source Sans Pro Light (Textkörper)"/>
              </a:rPr>
              <a:t>toolkit</a:t>
            </a:r>
            <a:r>
              <a:rPr lang="de-DE" sz="1400" dirty="0">
                <a:latin typeface="Source Sans Pro Light (Textkörper)"/>
              </a:rPr>
              <a:t>, Australia</a:t>
            </a:r>
            <a:endParaRPr lang="de-AT" sz="1400" dirty="0">
              <a:latin typeface="Source Sans Pro Light (Textkörper)"/>
            </a:endParaRPr>
          </a:p>
        </p:txBody>
      </p:sp>
    </p:spTree>
    <p:extLst>
      <p:ext uri="{BB962C8B-B14F-4D97-AF65-F5344CB8AC3E}">
        <p14:creationId xmlns:p14="http://schemas.microsoft.com/office/powerpoint/2010/main" val="4100007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9841E-784A-570F-088C-AA25B113D5B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FC09C1B-DFED-EEF1-0517-83CF51B76F54}"/>
              </a:ext>
            </a:extLst>
          </p:cNvPr>
          <p:cNvSpPr>
            <a:spLocks noGrp="1"/>
          </p:cNvSpPr>
          <p:nvPr>
            <p:ph type="title"/>
          </p:nvPr>
        </p:nvSpPr>
        <p:spPr>
          <a:xfrm>
            <a:off x="1909665" y="599228"/>
            <a:ext cx="8911687" cy="1280890"/>
          </a:xfrm>
        </p:spPr>
        <p:txBody>
          <a:bodyPr>
            <a:normAutofit/>
          </a:bodyPr>
          <a:lstStyle/>
          <a:p>
            <a:r>
              <a:rPr lang="en-GB" dirty="0"/>
              <a:t>Assisting candidates with the emotional aspects of their journey</a:t>
            </a:r>
            <a:endParaRPr lang="en-US" dirty="0"/>
          </a:p>
        </p:txBody>
      </p:sp>
      <p:sp>
        <p:nvSpPr>
          <p:cNvPr id="3" name="Inhaltsplatzhalter 1">
            <a:extLst>
              <a:ext uri="{FF2B5EF4-FFF2-40B4-BE49-F238E27FC236}">
                <a16:creationId xmlns:a16="http://schemas.microsoft.com/office/drawing/2014/main" id="{858E30CB-5042-7EA7-87DF-1BE4FCE3CE5C}"/>
              </a:ext>
            </a:extLst>
          </p:cNvPr>
          <p:cNvSpPr txBox="1">
            <a:spLocks/>
          </p:cNvSpPr>
          <p:nvPr/>
        </p:nvSpPr>
        <p:spPr>
          <a:xfrm>
            <a:off x="1959429" y="2121409"/>
            <a:ext cx="9828244" cy="467127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GB" sz="2400" b="1" dirty="0">
                <a:solidFill>
                  <a:srgbClr val="A53010"/>
                </a:solidFill>
                <a:latin typeface="Century Gothic (Textkörper)"/>
                <a:cs typeface="Calibri" panose="020F0502020204030204" pitchFamily="34" charset="0"/>
              </a:rPr>
              <a:t>Middle phase</a:t>
            </a:r>
          </a:p>
          <a:p>
            <a:r>
              <a:rPr lang="en-GB" sz="2400" dirty="0">
                <a:latin typeface="Century Gothic (Textkörper)"/>
                <a:cs typeface="Calibri" panose="020F0502020204030204" pitchFamily="34" charset="0"/>
              </a:rPr>
              <a:t>Procrastination and a drop in productivity are common during the middle period, when the student may feel </a:t>
            </a:r>
            <a:r>
              <a:rPr lang="en-GB" sz="2400" dirty="0">
                <a:solidFill>
                  <a:srgbClr val="A53010"/>
                </a:solidFill>
                <a:latin typeface="Century Gothic (Textkörper)"/>
                <a:cs typeface="Calibri" panose="020F0502020204030204" pitchFamily="34" charset="0"/>
              </a:rPr>
              <a:t>frustration, boredom, guilt and loneliness/isolation </a:t>
            </a:r>
            <a:r>
              <a:rPr lang="en-GB" sz="2400" dirty="0">
                <a:latin typeface="Century Gothic (Textkörper)"/>
                <a:cs typeface="Calibri" panose="020F0502020204030204" pitchFamily="34" charset="0"/>
              </a:rPr>
              <a:t>– due to growing realisation of the size of the project, the rigours of data collection, </a:t>
            </a:r>
            <a:r>
              <a:rPr lang="en-GB" sz="2400" dirty="0">
                <a:solidFill>
                  <a:srgbClr val="A53010"/>
                </a:solidFill>
                <a:latin typeface="Century Gothic (Textkörper)"/>
                <a:cs typeface="Calibri" panose="020F0502020204030204" pitchFamily="34" charset="0"/>
              </a:rPr>
              <a:t>conflicts with employment and family </a:t>
            </a:r>
            <a:r>
              <a:rPr lang="en-GB" sz="2400" dirty="0">
                <a:latin typeface="Century Gothic (Textkörper)"/>
                <a:cs typeface="Calibri" panose="020F0502020204030204" pitchFamily="34" charset="0"/>
              </a:rPr>
              <a:t>and the essentially individual nature of the PhD in some disciplines. </a:t>
            </a:r>
          </a:p>
          <a:p>
            <a:r>
              <a:rPr lang="en-GB" sz="2400" dirty="0">
                <a:latin typeface="Century Gothic (Textkörper)"/>
                <a:cs typeface="Calibri" panose="020F0502020204030204" pitchFamily="34" charset="0"/>
              </a:rPr>
              <a:t>Positive emotions (such as excitement at data collection and making progress) can be tempered by fear, frustration, loneliness and a sense of feeling rushed/running out of time</a:t>
            </a:r>
            <a:endParaRPr lang="de-AT" sz="24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628A6391-1ADA-5AD5-4652-B5C440446E18}"/>
              </a:ext>
            </a:extLst>
          </p:cNvPr>
          <p:cNvSpPr>
            <a:spLocks noGrp="1"/>
          </p:cNvSpPr>
          <p:nvPr>
            <p:ph type="sldNum" sz="quarter" idx="12"/>
          </p:nvPr>
        </p:nvSpPr>
        <p:spPr/>
        <p:txBody>
          <a:bodyPr/>
          <a:lstStyle/>
          <a:p>
            <a:fld id="{D57F1E4F-1CFF-5643-939E-217C01CDF565}" type="slidenum">
              <a:rPr lang="en-US" smtClean="0"/>
              <a:pPr/>
              <a:t>35</a:t>
            </a:fld>
            <a:endParaRPr lang="en-US" dirty="0"/>
          </a:p>
        </p:txBody>
      </p:sp>
      <p:sp>
        <p:nvSpPr>
          <p:cNvPr id="6" name="Textfeld 3">
            <a:extLst>
              <a:ext uri="{FF2B5EF4-FFF2-40B4-BE49-F238E27FC236}">
                <a16:creationId xmlns:a16="http://schemas.microsoft.com/office/drawing/2014/main" id="{ECF2C5DC-C9C3-8365-C159-646656B16C23}"/>
              </a:ext>
            </a:extLst>
          </p:cNvPr>
          <p:cNvSpPr txBox="1"/>
          <p:nvPr/>
        </p:nvSpPr>
        <p:spPr>
          <a:xfrm>
            <a:off x="1959429" y="6484909"/>
            <a:ext cx="5099473" cy="307777"/>
          </a:xfrm>
          <a:prstGeom prst="rect">
            <a:avLst/>
          </a:prstGeom>
          <a:noFill/>
        </p:spPr>
        <p:txBody>
          <a:bodyPr wrap="none" rtlCol="0">
            <a:spAutoFit/>
          </a:bodyPr>
          <a:lstStyle/>
          <a:p>
            <a:r>
              <a:rPr lang="de-DE" sz="1400" dirty="0">
                <a:latin typeface="Source Sans Pro Light (Textkörper)"/>
              </a:rPr>
              <a:t>source: </a:t>
            </a:r>
            <a:r>
              <a:rPr lang="de-DE" sz="1400" dirty="0" err="1">
                <a:latin typeface="Source Sans Pro Light (Textkörper)"/>
              </a:rPr>
              <a:t>Partly</a:t>
            </a:r>
            <a:r>
              <a:rPr lang="de-DE" sz="1400" dirty="0">
                <a:latin typeface="Source Sans Pro Light (Textkörper)"/>
              </a:rPr>
              <a:t> </a:t>
            </a:r>
            <a:r>
              <a:rPr lang="de-DE" sz="1400" dirty="0" err="1">
                <a:latin typeface="Source Sans Pro Light (Textkörper)"/>
              </a:rPr>
              <a:t>taken</a:t>
            </a:r>
            <a:r>
              <a:rPr lang="de-DE" sz="1400" dirty="0">
                <a:latin typeface="Source Sans Pro Light (Textkörper)"/>
              </a:rPr>
              <a:t> form </a:t>
            </a:r>
            <a:r>
              <a:rPr lang="de-DE" sz="1400" dirty="0" err="1">
                <a:latin typeface="Source Sans Pro Light (Textkörper)"/>
              </a:rPr>
              <a:t>the</a:t>
            </a:r>
            <a:r>
              <a:rPr lang="de-DE" sz="1400" dirty="0">
                <a:latin typeface="Source Sans Pro Light (Textkörper)"/>
              </a:rPr>
              <a:t> Research Supervision </a:t>
            </a:r>
            <a:r>
              <a:rPr lang="de-DE" sz="1400" dirty="0" err="1">
                <a:latin typeface="Source Sans Pro Light (Textkörper)"/>
              </a:rPr>
              <a:t>toolkit</a:t>
            </a:r>
            <a:r>
              <a:rPr lang="de-DE" sz="1400" dirty="0">
                <a:latin typeface="Source Sans Pro Light (Textkörper)"/>
              </a:rPr>
              <a:t>, Australia</a:t>
            </a:r>
            <a:endParaRPr lang="de-AT" sz="1400" dirty="0">
              <a:latin typeface="Source Sans Pro Light (Textkörper)"/>
            </a:endParaRPr>
          </a:p>
        </p:txBody>
      </p:sp>
    </p:spTree>
    <p:extLst>
      <p:ext uri="{BB962C8B-B14F-4D97-AF65-F5344CB8AC3E}">
        <p14:creationId xmlns:p14="http://schemas.microsoft.com/office/powerpoint/2010/main" val="4225972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1"/>
          <p:cNvSpPr>
            <a:spLocks noGrp="1"/>
          </p:cNvSpPr>
          <p:nvPr>
            <p:ph idx="1"/>
          </p:nvPr>
        </p:nvSpPr>
        <p:spPr>
          <a:xfrm>
            <a:off x="1999283" y="2045906"/>
            <a:ext cx="9675776" cy="4332948"/>
          </a:xfrm>
        </p:spPr>
        <p:txBody>
          <a:bodyPr>
            <a:noAutofit/>
          </a:bodyPr>
          <a:lstStyle/>
          <a:p>
            <a:pPr marL="0" indent="0">
              <a:buNone/>
            </a:pPr>
            <a:r>
              <a:rPr lang="en-GB" sz="2200" b="1" dirty="0">
                <a:solidFill>
                  <a:srgbClr val="A53010"/>
                </a:solidFill>
                <a:latin typeface="Century Gothic (Textkörper)"/>
                <a:cs typeface="Calibri" panose="020F0502020204030204" pitchFamily="34" charset="0"/>
              </a:rPr>
              <a:t>End phase</a:t>
            </a:r>
          </a:p>
          <a:p>
            <a:r>
              <a:rPr lang="en-GB" sz="2200" dirty="0">
                <a:latin typeface="Century Gothic (Textkörper)"/>
                <a:cs typeface="Calibri" panose="020F0502020204030204" pitchFamily="34" charset="0"/>
              </a:rPr>
              <a:t>The student may experience strongly felt negative and positive emotions, </a:t>
            </a:r>
            <a:r>
              <a:rPr lang="en-US" sz="2200" dirty="0">
                <a:latin typeface="Century Gothic (Textkörper)"/>
                <a:cs typeface="Calibri" panose="020F0502020204030204" pitchFamily="34" charset="0"/>
              </a:rPr>
              <a:t>A rollercoaster ride from frustration, panic and fear (am I good enough?) to elation and satisfaction (I did it).</a:t>
            </a:r>
          </a:p>
          <a:p>
            <a:r>
              <a:rPr lang="en-GB" sz="2200" dirty="0">
                <a:latin typeface="Century Gothic (Textkörper)"/>
                <a:cs typeface="Calibri" panose="020F0502020204030204" pitchFamily="34" charset="0"/>
              </a:rPr>
              <a:t>Frustrations and tensions can occur in the relationship between supervisor and student, e.g. due to concerns about receiving timely or critical feedback, the imminent cessation of scholarship funding etc.</a:t>
            </a:r>
          </a:p>
          <a:p>
            <a:r>
              <a:rPr lang="en-GB" sz="2200" dirty="0">
                <a:latin typeface="Century Gothic (Textkörper)"/>
                <a:cs typeface="Calibri" panose="020F0502020204030204" pitchFamily="34" charset="0"/>
              </a:rPr>
              <a:t>While submission of the thesis provides some grounds for celebration, a long wait for a result may feel like an anti-climax.</a:t>
            </a:r>
          </a:p>
          <a:p>
            <a:r>
              <a:rPr lang="en-GB" sz="2200" dirty="0">
                <a:latin typeface="Century Gothic (Textkörper)"/>
                <a:cs typeface="Calibri" panose="020F0502020204030204" pitchFamily="34" charset="0"/>
              </a:rPr>
              <a:t>What to do next? Uncertainty regarding career option?</a:t>
            </a:r>
          </a:p>
        </p:txBody>
      </p:sp>
      <p:sp>
        <p:nvSpPr>
          <p:cNvPr id="4" name="Textfeld 3"/>
          <p:cNvSpPr txBox="1"/>
          <p:nvPr/>
        </p:nvSpPr>
        <p:spPr>
          <a:xfrm>
            <a:off x="1909665" y="6491037"/>
            <a:ext cx="5064207" cy="307777"/>
          </a:xfrm>
          <a:prstGeom prst="rect">
            <a:avLst/>
          </a:prstGeom>
          <a:noFill/>
        </p:spPr>
        <p:txBody>
          <a:bodyPr wrap="none" rtlCol="0">
            <a:spAutoFit/>
          </a:bodyPr>
          <a:lstStyle/>
          <a:p>
            <a:r>
              <a:rPr lang="de-DE" sz="1400" dirty="0">
                <a:latin typeface="Source Sans Pro Light (Textkörper)"/>
              </a:rPr>
              <a:t>source: </a:t>
            </a:r>
            <a:r>
              <a:rPr lang="de-DE" sz="1400" dirty="0" err="1">
                <a:latin typeface="Source Sans Pro Light (Textkörper)"/>
              </a:rPr>
              <a:t>Partly</a:t>
            </a:r>
            <a:r>
              <a:rPr lang="de-DE" sz="1400" dirty="0">
                <a:latin typeface="Source Sans Pro Light (Textkörper)"/>
              </a:rPr>
              <a:t> </a:t>
            </a:r>
            <a:r>
              <a:rPr lang="de-DE" sz="1400" dirty="0" err="1">
                <a:latin typeface="Source Sans Pro Light (Textkörper)"/>
              </a:rPr>
              <a:t>taken</a:t>
            </a:r>
            <a:r>
              <a:rPr lang="de-DE" sz="1400" dirty="0">
                <a:latin typeface="Source Sans Pro Light (Textkörper)"/>
              </a:rPr>
              <a:t> form </a:t>
            </a:r>
            <a:r>
              <a:rPr lang="de-DE" sz="1400" dirty="0" err="1">
                <a:latin typeface="Source Sans Pro Light (Textkörper)"/>
              </a:rPr>
              <a:t>the</a:t>
            </a:r>
            <a:r>
              <a:rPr lang="de-DE" sz="1400" dirty="0">
                <a:latin typeface="Source Sans Pro Light (Textkörper)"/>
              </a:rPr>
              <a:t> Research Supervision </a:t>
            </a:r>
            <a:r>
              <a:rPr lang="de-DE" sz="1400" dirty="0" err="1">
                <a:latin typeface="Source Sans Pro Light (Textkörper)"/>
              </a:rPr>
              <a:t>toolkit</a:t>
            </a:r>
            <a:r>
              <a:rPr lang="de-DE" sz="1400" dirty="0">
                <a:latin typeface="Source Sans Pro Light (Textkörper)"/>
              </a:rPr>
              <a:t>, Australia</a:t>
            </a:r>
            <a:endParaRPr lang="de-AT" sz="1400" dirty="0">
              <a:latin typeface="Source Sans Pro Light (Textkörper)"/>
            </a:endParaRPr>
          </a:p>
        </p:txBody>
      </p:sp>
      <p:sp>
        <p:nvSpPr>
          <p:cNvPr id="3" name="Foliennummernplatzhalter 2">
            <a:extLst>
              <a:ext uri="{FF2B5EF4-FFF2-40B4-BE49-F238E27FC236}">
                <a16:creationId xmlns:a16="http://schemas.microsoft.com/office/drawing/2014/main" id="{A1F73BC7-A20B-5599-8D77-AE0F3E98984D}"/>
              </a:ext>
            </a:extLst>
          </p:cNvPr>
          <p:cNvSpPr>
            <a:spLocks noGrp="1"/>
          </p:cNvSpPr>
          <p:nvPr>
            <p:ph type="sldNum" sz="quarter" idx="12"/>
          </p:nvPr>
        </p:nvSpPr>
        <p:spPr/>
        <p:txBody>
          <a:bodyPr/>
          <a:lstStyle/>
          <a:p>
            <a:fld id="{D57F1E4F-1CFF-5643-939E-217C01CDF565}" type="slidenum">
              <a:rPr lang="en-US" smtClean="0"/>
              <a:pPr/>
              <a:t>36</a:t>
            </a:fld>
            <a:endParaRPr lang="en-US" dirty="0"/>
          </a:p>
        </p:txBody>
      </p:sp>
      <p:sp>
        <p:nvSpPr>
          <p:cNvPr id="8" name="Titel 1">
            <a:extLst>
              <a:ext uri="{FF2B5EF4-FFF2-40B4-BE49-F238E27FC236}">
                <a16:creationId xmlns:a16="http://schemas.microsoft.com/office/drawing/2014/main" id="{4A17C6DD-12F6-DC2C-4A3F-0F85BE43CE60}"/>
              </a:ext>
            </a:extLst>
          </p:cNvPr>
          <p:cNvSpPr txBox="1">
            <a:spLocks/>
          </p:cNvSpPr>
          <p:nvPr/>
        </p:nvSpPr>
        <p:spPr>
          <a:xfrm>
            <a:off x="1909665" y="599228"/>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a:t>Assisting candidates with the emotional aspects of their journey</a:t>
            </a:r>
            <a:endParaRPr lang="en-US" dirty="0"/>
          </a:p>
        </p:txBody>
      </p:sp>
    </p:spTree>
    <p:extLst>
      <p:ext uri="{BB962C8B-B14F-4D97-AF65-F5344CB8AC3E}">
        <p14:creationId xmlns:p14="http://schemas.microsoft.com/office/powerpoint/2010/main" val="2476155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E6F98-D1D2-B522-1CD3-7C492429B3E0}"/>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5B1AAB9C-A7EE-85B3-CAC7-534C503057A4}"/>
              </a:ext>
            </a:extLst>
          </p:cNvPr>
          <p:cNvSpPr>
            <a:spLocks noGrp="1"/>
          </p:cNvSpPr>
          <p:nvPr>
            <p:ph idx="1"/>
          </p:nvPr>
        </p:nvSpPr>
        <p:spPr>
          <a:xfrm>
            <a:off x="1999282" y="2045906"/>
            <a:ext cx="9748929" cy="3418548"/>
          </a:xfrm>
        </p:spPr>
        <p:txBody>
          <a:bodyPr>
            <a:noAutofit/>
          </a:bodyPr>
          <a:lstStyle/>
          <a:p>
            <a:r>
              <a:rPr lang="en-US" sz="2300" dirty="0">
                <a:latin typeface="Century Gothic (Textkörper)"/>
                <a:cs typeface="Calibri" panose="020F0502020204030204" pitchFamily="34" charset="0"/>
              </a:rPr>
              <a:t>Phase 1: help the candidate orient themselves, narrow the topic, and build a feasible foundation</a:t>
            </a:r>
          </a:p>
          <a:p>
            <a:r>
              <a:rPr lang="en-US" sz="2300" dirty="0">
                <a:latin typeface="Century Gothic (Textkörper)"/>
                <a:cs typeface="Calibri" panose="020F0502020204030204" pitchFamily="34" charset="0"/>
              </a:rPr>
              <a:t>Phase 2: support project design, clarify methods, strengthen early writing, and confirm realistic planning</a:t>
            </a:r>
          </a:p>
          <a:p>
            <a:r>
              <a:rPr lang="en-US" sz="2300" dirty="0">
                <a:latin typeface="Century Gothic (Textkörper)"/>
                <a:cs typeface="Calibri" panose="020F0502020204030204" pitchFamily="34" charset="0"/>
              </a:rPr>
              <a:t>Phase 3: monitor momentum, support data collection/analysis, and help the student manage setbacks and decisions</a:t>
            </a:r>
          </a:p>
          <a:p>
            <a:r>
              <a:rPr lang="en-US" sz="2300" dirty="0">
                <a:latin typeface="Century Gothic (Textkörper)"/>
                <a:cs typeface="Calibri" panose="020F0502020204030204" pitchFamily="34" charset="0"/>
              </a:rPr>
              <a:t>Final phase: support </a:t>
            </a:r>
            <a:r>
              <a:rPr lang="en-US" sz="2300" dirty="0" err="1">
                <a:latin typeface="Century Gothic (Textkörper)"/>
                <a:cs typeface="Calibri" panose="020F0502020204030204" pitchFamily="34" charset="0"/>
              </a:rPr>
              <a:t>prioritisation</a:t>
            </a:r>
            <a:r>
              <a:rPr lang="en-US" sz="2300" dirty="0">
                <a:latin typeface="Century Gothic (Textkörper)"/>
                <a:cs typeface="Calibri" panose="020F0502020204030204" pitchFamily="34" charset="0"/>
              </a:rPr>
              <a:t>, thesis completion, publication planning, and preparation for examination or next steps</a:t>
            </a:r>
            <a:endParaRPr lang="en-GB" sz="2300" dirty="0">
              <a:latin typeface="Century Gothic (Textkörper)"/>
              <a:cs typeface="Calibri" panose="020F0502020204030204" pitchFamily="34" charset="0"/>
            </a:endParaRPr>
          </a:p>
        </p:txBody>
      </p:sp>
      <p:sp>
        <p:nvSpPr>
          <p:cNvPr id="3" name="Foliennummernplatzhalter 2">
            <a:extLst>
              <a:ext uri="{FF2B5EF4-FFF2-40B4-BE49-F238E27FC236}">
                <a16:creationId xmlns:a16="http://schemas.microsoft.com/office/drawing/2014/main" id="{518F5A72-439C-31E1-587C-16C1C9E60A03}"/>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
        <p:nvSpPr>
          <p:cNvPr id="8" name="Titel 1">
            <a:extLst>
              <a:ext uri="{FF2B5EF4-FFF2-40B4-BE49-F238E27FC236}">
                <a16:creationId xmlns:a16="http://schemas.microsoft.com/office/drawing/2014/main" id="{BBAB2AD4-833C-AE29-8754-F6AD917FF29F}"/>
              </a:ext>
            </a:extLst>
          </p:cNvPr>
          <p:cNvSpPr txBox="1">
            <a:spLocks/>
          </p:cNvSpPr>
          <p:nvPr/>
        </p:nvSpPr>
        <p:spPr>
          <a:xfrm>
            <a:off x="1909665" y="599228"/>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What should the supervisor focus on in each phase?</a:t>
            </a:r>
          </a:p>
        </p:txBody>
      </p:sp>
      <p:pic>
        <p:nvPicPr>
          <p:cNvPr id="6" name="Grafik 4" descr="Nach rechts zeigender Finger, Handrücken Silhouette">
            <a:extLst>
              <a:ext uri="{FF2B5EF4-FFF2-40B4-BE49-F238E27FC236}">
                <a16:creationId xmlns:a16="http://schemas.microsoft.com/office/drawing/2014/main" id="{8DEAE3F2-0D7B-E82F-7F0F-C41E3AABD84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84883" y="5464454"/>
            <a:ext cx="914400" cy="914400"/>
          </a:xfrm>
          <a:prstGeom prst="rect">
            <a:avLst/>
          </a:prstGeom>
        </p:spPr>
      </p:pic>
      <p:sp>
        <p:nvSpPr>
          <p:cNvPr id="7" name="TextBox 6">
            <a:extLst>
              <a:ext uri="{FF2B5EF4-FFF2-40B4-BE49-F238E27FC236}">
                <a16:creationId xmlns:a16="http://schemas.microsoft.com/office/drawing/2014/main" id="{E466A399-B07D-AF39-B963-7CC30C83E42B}"/>
              </a:ext>
            </a:extLst>
          </p:cNvPr>
          <p:cNvSpPr txBox="1"/>
          <p:nvPr/>
        </p:nvSpPr>
        <p:spPr>
          <a:xfrm>
            <a:off x="2231137" y="5612441"/>
            <a:ext cx="9517075" cy="830997"/>
          </a:xfrm>
          <a:prstGeom prst="rect">
            <a:avLst/>
          </a:prstGeom>
          <a:noFill/>
        </p:spPr>
        <p:txBody>
          <a:bodyPr wrap="square" rtlCol="0">
            <a:spAutoFit/>
          </a:bodyPr>
          <a:lstStyle/>
          <a:p>
            <a:r>
              <a:rPr lang="en-US" sz="2400" b="1" dirty="0"/>
              <a:t>Good supervision changes over time — different phases require different forms of guidance, challenge, and support.</a:t>
            </a:r>
            <a:endParaRPr lang="de-AT" sz="2400" b="1" dirty="0"/>
          </a:p>
        </p:txBody>
      </p:sp>
    </p:spTree>
    <p:extLst>
      <p:ext uri="{BB962C8B-B14F-4D97-AF65-F5344CB8AC3E}">
        <p14:creationId xmlns:p14="http://schemas.microsoft.com/office/powerpoint/2010/main" val="100375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43138-91E7-EBFC-7F03-DE378A23D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A84EB8-3D69-DB86-6FEF-19A584700E7B}"/>
              </a:ext>
            </a:extLst>
          </p:cNvPr>
          <p:cNvSpPr>
            <a:spLocks noGrp="1"/>
          </p:cNvSpPr>
          <p:nvPr>
            <p:ph type="ctrTitle"/>
          </p:nvPr>
        </p:nvSpPr>
        <p:spPr>
          <a:xfrm>
            <a:off x="2406333" y="3275381"/>
            <a:ext cx="8915399" cy="2262781"/>
          </a:xfrm>
        </p:spPr>
        <p:txBody>
          <a:bodyPr>
            <a:normAutofit fontScale="90000"/>
          </a:bodyPr>
          <a:lstStyle/>
          <a:p>
            <a:r>
              <a:rPr lang="en-US" dirty="0"/>
              <a:t>Keeping Research on Track and Monitoring Progress</a:t>
            </a:r>
          </a:p>
        </p:txBody>
      </p:sp>
      <p:pic>
        <p:nvPicPr>
          <p:cNvPr id="4" name="Grafik 3">
            <a:extLst>
              <a:ext uri="{FF2B5EF4-FFF2-40B4-BE49-F238E27FC236}">
                <a16:creationId xmlns:a16="http://schemas.microsoft.com/office/drawing/2014/main" id="{1AB7C9AA-EF1E-8DD1-D601-2C405496A961}"/>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6A7C1F36-1150-E805-99B6-416894A31ACD}"/>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8CD7AE51-B29F-F730-56FD-7935276BADCF}"/>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3DA5328A-5E08-7A61-2B64-95EA74D98A0A}"/>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25736898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440F4-502B-443F-9D9C-C7373010A0F3}"/>
              </a:ext>
            </a:extLst>
          </p:cNvPr>
          <p:cNvSpPr>
            <a:spLocks noGrp="1"/>
          </p:cNvSpPr>
          <p:nvPr>
            <p:ph type="title"/>
          </p:nvPr>
        </p:nvSpPr>
        <p:spPr>
          <a:xfrm>
            <a:off x="2748193" y="690562"/>
            <a:ext cx="4119465" cy="869870"/>
          </a:xfrm>
        </p:spPr>
        <p:txBody>
          <a:bodyPr>
            <a:normAutofit/>
          </a:bodyPr>
          <a:lstStyle/>
          <a:p>
            <a:r>
              <a:rPr lang="en-US" dirty="0">
                <a:solidFill>
                  <a:srgbClr val="A53010"/>
                </a:solidFill>
              </a:rPr>
              <a:t>Discussion</a:t>
            </a:r>
            <a:endParaRPr lang="en-UG" dirty="0">
              <a:solidFill>
                <a:srgbClr val="A53010"/>
              </a:solidFill>
            </a:endParaRPr>
          </a:p>
        </p:txBody>
      </p:sp>
      <p:sp>
        <p:nvSpPr>
          <p:cNvPr id="3" name="Content Placeholder 2">
            <a:extLst>
              <a:ext uri="{FF2B5EF4-FFF2-40B4-BE49-F238E27FC236}">
                <a16:creationId xmlns:a16="http://schemas.microsoft.com/office/drawing/2014/main" id="{79511AE6-3699-4B49-9911-379F6DA7371D}"/>
              </a:ext>
            </a:extLst>
          </p:cNvPr>
          <p:cNvSpPr>
            <a:spLocks noGrp="1"/>
          </p:cNvSpPr>
          <p:nvPr>
            <p:ph idx="1"/>
          </p:nvPr>
        </p:nvSpPr>
        <p:spPr>
          <a:xfrm>
            <a:off x="2748193" y="1989136"/>
            <a:ext cx="9185262" cy="3432561"/>
          </a:xfrm>
        </p:spPr>
        <p:txBody>
          <a:bodyPr>
            <a:normAutofit/>
          </a:bodyPr>
          <a:lstStyle/>
          <a:p>
            <a:pPr marL="0" indent="0">
              <a:buNone/>
            </a:pPr>
            <a:r>
              <a:rPr lang="en-US" sz="2200" dirty="0"/>
              <a:t> Please discuss the following questions:</a:t>
            </a:r>
          </a:p>
          <a:p>
            <a:pPr marL="457200" indent="-457200">
              <a:buFont typeface="+mj-lt"/>
              <a:buAutoNum type="arabicPeriod"/>
            </a:pPr>
            <a:r>
              <a:rPr lang="en-US" sz="2200" b="1" dirty="0"/>
              <a:t>What challenges do your students meet during goal-setting session?</a:t>
            </a:r>
          </a:p>
          <a:p>
            <a:pPr marL="457200" indent="-457200">
              <a:buFont typeface="+mj-lt"/>
              <a:buAutoNum type="arabicPeriod"/>
            </a:pPr>
            <a:r>
              <a:rPr lang="en-US" sz="2200" b="1" dirty="0"/>
              <a:t>How do you help students refocus in case they set unrealistic expectations?</a:t>
            </a:r>
          </a:p>
          <a:p>
            <a:pPr marL="457200" indent="-457200">
              <a:buFont typeface="+mj-lt"/>
              <a:buAutoNum type="arabicPeriod"/>
            </a:pPr>
            <a:r>
              <a:rPr lang="en-US" sz="2200" b="1" dirty="0"/>
              <a:t>How can universities help students set realistic goals?</a:t>
            </a:r>
          </a:p>
          <a:p>
            <a:pPr marL="0" indent="0">
              <a:buNone/>
            </a:pPr>
            <a:endParaRPr lang="en-UG" sz="2200" dirty="0"/>
          </a:p>
        </p:txBody>
      </p:sp>
      <p:sp>
        <p:nvSpPr>
          <p:cNvPr id="7" name="Foliennummernplatzhalter 6">
            <a:extLst>
              <a:ext uri="{FF2B5EF4-FFF2-40B4-BE49-F238E27FC236}">
                <a16:creationId xmlns:a16="http://schemas.microsoft.com/office/drawing/2014/main" id="{3074F463-EA3B-5293-CF41-5B070FB404CC}"/>
              </a:ext>
            </a:extLst>
          </p:cNvPr>
          <p:cNvSpPr>
            <a:spLocks noGrp="1"/>
          </p:cNvSpPr>
          <p:nvPr>
            <p:ph type="sldNum" sz="quarter" idx="12"/>
          </p:nvPr>
        </p:nvSpPr>
        <p:spPr/>
        <p:txBody>
          <a:bodyPr/>
          <a:lstStyle/>
          <a:p>
            <a:fld id="{D57F1E4F-1CFF-5643-939E-217C01CDF565}" type="slidenum">
              <a:rPr lang="en-US" smtClean="0"/>
              <a:pPr/>
              <a:t>39</a:t>
            </a:fld>
            <a:endParaRPr lang="en-US" dirty="0"/>
          </a:p>
        </p:txBody>
      </p:sp>
      <p:pic>
        <p:nvPicPr>
          <p:cNvPr id="4" name="Grafik 3" descr="Sanduhr 30% mit einfarbiger Füllung">
            <a:extLst>
              <a:ext uri="{FF2B5EF4-FFF2-40B4-BE49-F238E27FC236}">
                <a16:creationId xmlns:a16="http://schemas.microsoft.com/office/drawing/2014/main" id="{17529E47-7D48-BDE8-82DE-2E8C0011B0C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81EF9817-6E16-897D-428B-9EC1A5590FA1}"/>
              </a:ext>
            </a:extLst>
          </p:cNvPr>
          <p:cNvSpPr txBox="1"/>
          <p:nvPr/>
        </p:nvSpPr>
        <p:spPr>
          <a:xfrm>
            <a:off x="735961" y="1560432"/>
            <a:ext cx="918841" cy="369332"/>
          </a:xfrm>
          <a:prstGeom prst="rect">
            <a:avLst/>
          </a:prstGeom>
          <a:noFill/>
        </p:spPr>
        <p:txBody>
          <a:bodyPr wrap="none" rtlCol="0">
            <a:spAutoFit/>
          </a:bodyPr>
          <a:lstStyle/>
          <a:p>
            <a:r>
              <a:rPr lang="de-AT" b="1" dirty="0"/>
              <a:t>15 min</a:t>
            </a:r>
          </a:p>
        </p:txBody>
      </p:sp>
    </p:spTree>
    <p:extLst>
      <p:ext uri="{BB962C8B-B14F-4D97-AF65-F5344CB8AC3E}">
        <p14:creationId xmlns:p14="http://schemas.microsoft.com/office/powerpoint/2010/main" val="341087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020E4-7BC1-5D88-E0FB-3B5B1633FAA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BC9C5E-809C-B8EF-D924-E188F2239995}"/>
              </a:ext>
            </a:extLst>
          </p:cNvPr>
          <p:cNvSpPr>
            <a:spLocks noGrp="1"/>
          </p:cNvSpPr>
          <p:nvPr>
            <p:ph type="title"/>
          </p:nvPr>
        </p:nvSpPr>
        <p:spPr>
          <a:xfrm>
            <a:off x="1615841" y="560312"/>
            <a:ext cx="9481317"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Recap of day 1: </a:t>
            </a:r>
            <a:r>
              <a:rPr lang="en-US" sz="3200" b="1" dirty="0"/>
              <a:t>Building the Project and the Professional Relationship</a:t>
            </a:r>
            <a:endParaRPr lang="en-US" sz="3200" dirty="0">
              <a:solidFill>
                <a:schemeClr val="tx1"/>
              </a:solidFill>
              <a:cs typeface="Tahoma" panose="020B0604030504040204" pitchFamily="34" charset="0"/>
            </a:endParaRPr>
          </a:p>
        </p:txBody>
      </p:sp>
      <p:sp>
        <p:nvSpPr>
          <p:cNvPr id="5" name="Inhaltsplatzhalter 1">
            <a:extLst>
              <a:ext uri="{FF2B5EF4-FFF2-40B4-BE49-F238E27FC236}">
                <a16:creationId xmlns:a16="http://schemas.microsoft.com/office/drawing/2014/main" id="{55F4AB8A-BBA3-7142-061D-1F9A6A506DE8}"/>
              </a:ext>
            </a:extLst>
          </p:cNvPr>
          <p:cNvSpPr>
            <a:spLocks noGrp="1"/>
          </p:cNvSpPr>
          <p:nvPr>
            <p:ph idx="1"/>
          </p:nvPr>
        </p:nvSpPr>
        <p:spPr>
          <a:xfrm>
            <a:off x="1717932" y="1885454"/>
            <a:ext cx="10392787" cy="4329400"/>
          </a:xfrm>
        </p:spPr>
        <p:txBody>
          <a:bodyPr>
            <a:noAutofit/>
          </a:bodyPr>
          <a:lstStyle/>
          <a:p>
            <a:pPr>
              <a:buClr>
                <a:srgbClr val="A53010"/>
              </a:buClr>
            </a:pPr>
            <a:r>
              <a:rPr lang="en-US" sz="2000" dirty="0">
                <a:solidFill>
                  <a:schemeClr val="tx1"/>
                </a:solidFill>
                <a:latin typeface="Century Gothic (Textkörper)"/>
              </a:rPr>
              <a:t>Feasibility through Planning: Quality supervision starts with guiding the student from a broad interest to a focused research question using tools like "Reading Maps" to identify specific research gaps.</a:t>
            </a:r>
          </a:p>
          <a:p>
            <a:pPr>
              <a:buClr>
                <a:srgbClr val="A53010"/>
              </a:buClr>
            </a:pPr>
            <a:r>
              <a:rPr lang="en-US" sz="2000" dirty="0">
                <a:solidFill>
                  <a:schemeClr val="tx1"/>
                </a:solidFill>
                <a:latin typeface="Century Gothic (Textkörper)"/>
              </a:rPr>
              <a:t>Writing as a Tool for Learning: We must challenge the belief that writing is merely a post-learning assessment; instead, cultivate early confidence by treating writing as a tool for interrogating thoughts throughout the research process.</a:t>
            </a:r>
          </a:p>
          <a:p>
            <a:pPr>
              <a:buClr>
                <a:srgbClr val="A53010"/>
              </a:buClr>
            </a:pPr>
            <a:r>
              <a:rPr lang="en-US" sz="2000" dirty="0">
                <a:solidFill>
                  <a:schemeClr val="tx1"/>
                </a:solidFill>
                <a:latin typeface="Century Gothic (Textkörper)"/>
              </a:rPr>
              <a:t>Navigating Supervisor Roles: A supervisor must balance multiple roles—acting as a Director, Facilitator, Critic, and Supporter—adapting their approach as the candidate progresses toward independence.</a:t>
            </a:r>
          </a:p>
          <a:p>
            <a:pPr>
              <a:buClr>
                <a:srgbClr val="A53010"/>
              </a:buClr>
            </a:pPr>
            <a:r>
              <a:rPr lang="en-US" sz="2000" dirty="0">
                <a:solidFill>
                  <a:schemeClr val="tx1"/>
                </a:solidFill>
                <a:latin typeface="Century Gothic (Textkörper)"/>
              </a:rPr>
              <a:t>Managing Power and Expectations: It is vital to reflect on power hierarchies to ensure candidates develop their own identities as researchers.</a:t>
            </a:r>
          </a:p>
          <a:p>
            <a:pPr>
              <a:buClr>
                <a:srgbClr val="A53010"/>
              </a:buClr>
            </a:pPr>
            <a:r>
              <a:rPr lang="en-US" sz="2000" dirty="0">
                <a:solidFill>
                  <a:schemeClr val="tx1"/>
                </a:solidFill>
                <a:latin typeface="Century Gothic (Textkörper)"/>
              </a:rPr>
              <a:t>Supervision Contracts: To avoid "communication breakdowns," supervisors should make expectations explicit through a formal or informal Supervision Contract, defining mutual duties, feedback timelines, and meeting frequencies.</a:t>
            </a:r>
          </a:p>
          <a:p>
            <a:endParaRPr lang="de-DE" sz="2000" dirty="0">
              <a:solidFill>
                <a:schemeClr val="tx1"/>
              </a:solidFill>
              <a:latin typeface="Century Gothic (Textkörper)"/>
            </a:endParaRPr>
          </a:p>
          <a:p>
            <a:pPr marL="0" indent="0">
              <a:buNone/>
            </a:pPr>
            <a:endParaRPr lang="de-AT" sz="2000" dirty="0">
              <a:solidFill>
                <a:schemeClr val="tx1"/>
              </a:solidFill>
              <a:latin typeface="Century Gothic (Textkörper)"/>
            </a:endParaRPr>
          </a:p>
          <a:p>
            <a:pPr lvl="1"/>
            <a:endParaRPr lang="de-AT" sz="2000" dirty="0">
              <a:solidFill>
                <a:schemeClr val="tx1"/>
              </a:solidFill>
              <a:latin typeface="Century Gothic (Textkörper)"/>
            </a:endParaRPr>
          </a:p>
        </p:txBody>
      </p:sp>
      <p:sp>
        <p:nvSpPr>
          <p:cNvPr id="3" name="Foliennummernplatzhalter 2">
            <a:extLst>
              <a:ext uri="{FF2B5EF4-FFF2-40B4-BE49-F238E27FC236}">
                <a16:creationId xmlns:a16="http://schemas.microsoft.com/office/drawing/2014/main" id="{8DFA22DB-A137-445A-9C66-480552493DC4}"/>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4" name="Graphic 3" descr="Repeat with solid fill">
            <a:extLst>
              <a:ext uri="{FF2B5EF4-FFF2-40B4-BE49-F238E27FC236}">
                <a16:creationId xmlns:a16="http://schemas.microsoft.com/office/drawing/2014/main" id="{DE485132-C9EF-5451-FD28-78C7CC34ACD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62000" y="1623907"/>
            <a:ext cx="914400" cy="914400"/>
          </a:xfrm>
          <a:prstGeom prst="rect">
            <a:avLst/>
          </a:prstGeom>
        </p:spPr>
      </p:pic>
    </p:spTree>
    <p:extLst>
      <p:ext uri="{BB962C8B-B14F-4D97-AF65-F5344CB8AC3E}">
        <p14:creationId xmlns:p14="http://schemas.microsoft.com/office/powerpoint/2010/main" val="28758372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B9A50-16DD-499B-877D-2570990DD2CC}"/>
              </a:ext>
            </a:extLst>
          </p:cNvPr>
          <p:cNvSpPr>
            <a:spLocks noGrp="1"/>
          </p:cNvSpPr>
          <p:nvPr>
            <p:ph type="title"/>
          </p:nvPr>
        </p:nvSpPr>
        <p:spPr>
          <a:xfrm>
            <a:off x="2634915" y="695706"/>
            <a:ext cx="10277424" cy="549275"/>
          </a:xfrm>
        </p:spPr>
        <p:txBody>
          <a:bodyPr>
            <a:normAutofit fontScale="90000"/>
          </a:bodyPr>
          <a:lstStyle/>
          <a:p>
            <a:r>
              <a:rPr lang="en-US" dirty="0"/>
              <a:t>Setting Measurable Goals and Timelines</a:t>
            </a:r>
            <a:endParaRPr lang="en-UG" dirty="0"/>
          </a:p>
        </p:txBody>
      </p:sp>
      <p:sp>
        <p:nvSpPr>
          <p:cNvPr id="3" name="Content Placeholder 2">
            <a:extLst>
              <a:ext uri="{FF2B5EF4-FFF2-40B4-BE49-F238E27FC236}">
                <a16:creationId xmlns:a16="http://schemas.microsoft.com/office/drawing/2014/main" id="{166EF121-9C08-43F4-B35D-9E87F0B01089}"/>
              </a:ext>
            </a:extLst>
          </p:cNvPr>
          <p:cNvSpPr>
            <a:spLocks noGrp="1"/>
          </p:cNvSpPr>
          <p:nvPr>
            <p:ph idx="1"/>
          </p:nvPr>
        </p:nvSpPr>
        <p:spPr>
          <a:xfrm>
            <a:off x="2706624" y="1715061"/>
            <a:ext cx="8937980" cy="4479235"/>
          </a:xfrm>
        </p:spPr>
        <p:txBody>
          <a:bodyPr>
            <a:normAutofit/>
          </a:bodyPr>
          <a:lstStyle/>
          <a:p>
            <a:r>
              <a:rPr lang="en-US" sz="2200" dirty="0"/>
              <a:t>The goals must be </a:t>
            </a:r>
            <a:r>
              <a:rPr lang="en-US" sz="2200" b="1" dirty="0"/>
              <a:t>S</a:t>
            </a:r>
            <a:r>
              <a:rPr lang="en-US" sz="2200" dirty="0"/>
              <a:t>pecific, </a:t>
            </a:r>
            <a:r>
              <a:rPr lang="en-US" sz="2200" b="1" dirty="0"/>
              <a:t>M</a:t>
            </a:r>
            <a:r>
              <a:rPr lang="en-US" sz="2200" dirty="0"/>
              <a:t>easurable, </a:t>
            </a:r>
            <a:r>
              <a:rPr lang="en-US" sz="2200" b="1" dirty="0"/>
              <a:t>A</a:t>
            </a:r>
            <a:r>
              <a:rPr lang="en-US" sz="2200" dirty="0"/>
              <a:t>chievable, </a:t>
            </a:r>
            <a:r>
              <a:rPr lang="en-US" sz="2200" b="1" dirty="0"/>
              <a:t>R</a:t>
            </a:r>
            <a:r>
              <a:rPr lang="en-US" sz="2200" dirty="0"/>
              <a:t>elevant, </a:t>
            </a:r>
            <a:r>
              <a:rPr lang="en-US" sz="2200" b="1" dirty="0"/>
              <a:t>T</a:t>
            </a:r>
            <a:r>
              <a:rPr lang="en-US" sz="2200" dirty="0"/>
              <a:t>ime-bound.</a:t>
            </a:r>
          </a:p>
          <a:p>
            <a:r>
              <a:rPr lang="en-US" sz="2200" b="1" dirty="0">
                <a:solidFill>
                  <a:srgbClr val="A53010"/>
                </a:solidFill>
              </a:rPr>
              <a:t>S</a:t>
            </a:r>
            <a:r>
              <a:rPr lang="en-US" sz="2200" dirty="0">
                <a:solidFill>
                  <a:srgbClr val="A53010"/>
                </a:solidFill>
              </a:rPr>
              <a:t>(What exactly do you want to accomplish?) </a:t>
            </a:r>
          </a:p>
          <a:p>
            <a:r>
              <a:rPr lang="en-US" sz="2200" b="1" dirty="0">
                <a:solidFill>
                  <a:srgbClr val="A53010"/>
                </a:solidFill>
              </a:rPr>
              <a:t>M</a:t>
            </a:r>
            <a:r>
              <a:rPr lang="en-US" sz="2200" dirty="0">
                <a:solidFill>
                  <a:srgbClr val="A53010"/>
                </a:solidFill>
              </a:rPr>
              <a:t>(Will you track progress?)</a:t>
            </a:r>
          </a:p>
          <a:p>
            <a:r>
              <a:rPr lang="en-US" sz="2200" b="1" dirty="0">
                <a:solidFill>
                  <a:srgbClr val="A53010"/>
                </a:solidFill>
              </a:rPr>
              <a:t>A</a:t>
            </a:r>
            <a:r>
              <a:rPr lang="en-US" sz="2200" dirty="0">
                <a:solidFill>
                  <a:srgbClr val="A53010"/>
                </a:solidFill>
              </a:rPr>
              <a:t>(Is this realistic given resources and constraints?)</a:t>
            </a:r>
          </a:p>
          <a:p>
            <a:r>
              <a:rPr lang="en-US" sz="2200" b="1" dirty="0">
                <a:solidFill>
                  <a:srgbClr val="A53010"/>
                </a:solidFill>
              </a:rPr>
              <a:t>R</a:t>
            </a:r>
            <a:r>
              <a:rPr lang="en-US" sz="2200" dirty="0">
                <a:solidFill>
                  <a:srgbClr val="A53010"/>
                </a:solidFill>
              </a:rPr>
              <a:t>(Does it align with broader objectives?)</a:t>
            </a:r>
          </a:p>
          <a:p>
            <a:r>
              <a:rPr lang="en-US" sz="2200" b="1" dirty="0">
                <a:solidFill>
                  <a:srgbClr val="A53010"/>
                </a:solidFill>
              </a:rPr>
              <a:t>T</a:t>
            </a:r>
            <a:r>
              <a:rPr lang="en-US" sz="2200" dirty="0">
                <a:solidFill>
                  <a:srgbClr val="A53010"/>
                </a:solidFill>
              </a:rPr>
              <a:t>(What are the timelines/ milestones?)</a:t>
            </a:r>
          </a:p>
        </p:txBody>
      </p:sp>
      <p:sp>
        <p:nvSpPr>
          <p:cNvPr id="7" name="Foliennummernplatzhalter 6">
            <a:extLst>
              <a:ext uri="{FF2B5EF4-FFF2-40B4-BE49-F238E27FC236}">
                <a16:creationId xmlns:a16="http://schemas.microsoft.com/office/drawing/2014/main" id="{E7ACE791-3877-91F5-5392-7C2C3D03F0A4}"/>
              </a:ext>
            </a:extLst>
          </p:cNvPr>
          <p:cNvSpPr>
            <a:spLocks noGrp="1"/>
          </p:cNvSpPr>
          <p:nvPr>
            <p:ph type="sldNum" sz="quarter" idx="12"/>
          </p:nvPr>
        </p:nvSpPr>
        <p:spPr/>
        <p:txBody>
          <a:bodyPr/>
          <a:lstStyle/>
          <a:p>
            <a:fld id="{D57F1E4F-1CFF-5643-939E-217C01CDF565}" type="slidenum">
              <a:rPr lang="en-US" smtClean="0"/>
              <a:pPr/>
              <a:t>40</a:t>
            </a:fld>
            <a:endParaRPr lang="en-US" dirty="0"/>
          </a:p>
        </p:txBody>
      </p:sp>
    </p:spTree>
    <p:extLst>
      <p:ext uri="{BB962C8B-B14F-4D97-AF65-F5344CB8AC3E}">
        <p14:creationId xmlns:p14="http://schemas.microsoft.com/office/powerpoint/2010/main" val="1366829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317A-343C-4739-8F6D-EA99FC6E04BD}"/>
              </a:ext>
            </a:extLst>
          </p:cNvPr>
          <p:cNvSpPr>
            <a:spLocks noGrp="1"/>
          </p:cNvSpPr>
          <p:nvPr>
            <p:ph type="title"/>
          </p:nvPr>
        </p:nvSpPr>
        <p:spPr>
          <a:xfrm>
            <a:off x="1827245" y="708040"/>
            <a:ext cx="10515600" cy="749300"/>
          </a:xfrm>
        </p:spPr>
        <p:txBody>
          <a:bodyPr>
            <a:normAutofit fontScale="90000"/>
          </a:bodyPr>
          <a:lstStyle/>
          <a:p>
            <a:r>
              <a:rPr lang="en-US" sz="3600" dirty="0"/>
              <a:t>A Hypothetical  Example of a Research Milestones</a:t>
            </a:r>
            <a:endParaRPr lang="en-UG" sz="3600" dirty="0"/>
          </a:p>
        </p:txBody>
      </p:sp>
      <p:graphicFrame>
        <p:nvGraphicFramePr>
          <p:cNvPr id="6" name="Content Placeholder 5">
            <a:extLst>
              <a:ext uri="{FF2B5EF4-FFF2-40B4-BE49-F238E27FC236}">
                <a16:creationId xmlns:a16="http://schemas.microsoft.com/office/drawing/2014/main" id="{BEA66175-E8EE-4025-ADBD-64A9E66CDF14}"/>
              </a:ext>
            </a:extLst>
          </p:cNvPr>
          <p:cNvGraphicFramePr>
            <a:graphicFrameLocks noGrp="1"/>
          </p:cNvGraphicFramePr>
          <p:nvPr>
            <p:ph idx="1"/>
            <p:extLst>
              <p:ext uri="{D42A27DB-BD31-4B8C-83A1-F6EECF244321}">
                <p14:modId xmlns:p14="http://schemas.microsoft.com/office/powerpoint/2010/main" val="3914971476"/>
              </p:ext>
            </p:extLst>
          </p:nvPr>
        </p:nvGraphicFramePr>
        <p:xfrm>
          <a:off x="1140668" y="2186784"/>
          <a:ext cx="10515600" cy="222504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3284251576"/>
                    </a:ext>
                  </a:extLst>
                </a:gridCol>
                <a:gridCol w="3505200">
                  <a:extLst>
                    <a:ext uri="{9D8B030D-6E8A-4147-A177-3AD203B41FA5}">
                      <a16:colId xmlns:a16="http://schemas.microsoft.com/office/drawing/2014/main" val="2571844341"/>
                    </a:ext>
                  </a:extLst>
                </a:gridCol>
                <a:gridCol w="3505200">
                  <a:extLst>
                    <a:ext uri="{9D8B030D-6E8A-4147-A177-3AD203B41FA5}">
                      <a16:colId xmlns:a16="http://schemas.microsoft.com/office/drawing/2014/main" val="4239195434"/>
                    </a:ext>
                  </a:extLst>
                </a:gridCol>
              </a:tblGrid>
              <a:tr h="370840">
                <a:tc>
                  <a:txBody>
                    <a:bodyPr/>
                    <a:lstStyle/>
                    <a:p>
                      <a:r>
                        <a:rPr lang="en-GB" b="1" dirty="0"/>
                        <a:t>Milestone</a:t>
                      </a:r>
                      <a:endParaRPr lang="en-GB" dirty="0"/>
                    </a:p>
                  </a:txBody>
                  <a:tcPr anchor="ctr"/>
                </a:tc>
                <a:tc>
                  <a:txBody>
                    <a:bodyPr/>
                    <a:lstStyle/>
                    <a:p>
                      <a:r>
                        <a:rPr lang="en-GB" b="1"/>
                        <a:t>Target Date</a:t>
                      </a:r>
                      <a:endParaRPr lang="en-GB"/>
                    </a:p>
                  </a:txBody>
                  <a:tcPr anchor="ctr"/>
                </a:tc>
                <a:tc>
                  <a:txBody>
                    <a:bodyPr/>
                    <a:lstStyle/>
                    <a:p>
                      <a:r>
                        <a:rPr lang="en-GB" b="1"/>
                        <a:t>Success Indicator</a:t>
                      </a:r>
                      <a:endParaRPr lang="en-GB"/>
                    </a:p>
                  </a:txBody>
                  <a:tcPr anchor="ctr"/>
                </a:tc>
                <a:extLst>
                  <a:ext uri="{0D108BD9-81ED-4DB2-BD59-A6C34878D82A}">
                    <a16:rowId xmlns:a16="http://schemas.microsoft.com/office/drawing/2014/main" val="2090891522"/>
                  </a:ext>
                </a:extLst>
              </a:tr>
              <a:tr h="370840">
                <a:tc>
                  <a:txBody>
                    <a:bodyPr/>
                    <a:lstStyle/>
                    <a:p>
                      <a:r>
                        <a:rPr lang="en-GB" dirty="0"/>
                        <a:t>Proposal Submission</a:t>
                      </a:r>
                    </a:p>
                  </a:txBody>
                  <a:tcPr anchor="ctr"/>
                </a:tc>
                <a:tc>
                  <a:txBody>
                    <a:bodyPr/>
                    <a:lstStyle/>
                    <a:p>
                      <a:r>
                        <a:rPr lang="en-GB"/>
                        <a:t>Week 2</a:t>
                      </a:r>
                    </a:p>
                  </a:txBody>
                  <a:tcPr anchor="ctr"/>
                </a:tc>
                <a:tc>
                  <a:txBody>
                    <a:bodyPr/>
                    <a:lstStyle/>
                    <a:p>
                      <a:r>
                        <a:rPr lang="en-GB"/>
                        <a:t>Approved by supervisor</a:t>
                      </a:r>
                    </a:p>
                  </a:txBody>
                  <a:tcPr anchor="ctr"/>
                </a:tc>
                <a:extLst>
                  <a:ext uri="{0D108BD9-81ED-4DB2-BD59-A6C34878D82A}">
                    <a16:rowId xmlns:a16="http://schemas.microsoft.com/office/drawing/2014/main" val="4262857198"/>
                  </a:ext>
                </a:extLst>
              </a:tr>
              <a:tr h="370840">
                <a:tc>
                  <a:txBody>
                    <a:bodyPr/>
                    <a:lstStyle/>
                    <a:p>
                      <a:r>
                        <a:rPr lang="en-GB" dirty="0"/>
                        <a:t>Literature Review Completed</a:t>
                      </a:r>
                    </a:p>
                  </a:txBody>
                  <a:tcPr anchor="ctr"/>
                </a:tc>
                <a:tc>
                  <a:txBody>
                    <a:bodyPr/>
                    <a:lstStyle/>
                    <a:p>
                      <a:r>
                        <a:rPr lang="en-GB"/>
                        <a:t>Week 6</a:t>
                      </a:r>
                    </a:p>
                  </a:txBody>
                  <a:tcPr anchor="ctr"/>
                </a:tc>
                <a:tc>
                  <a:txBody>
                    <a:bodyPr/>
                    <a:lstStyle/>
                    <a:p>
                      <a:r>
                        <a:rPr lang="en-GB"/>
                        <a:t>30+ sources reviewed</a:t>
                      </a:r>
                    </a:p>
                  </a:txBody>
                  <a:tcPr anchor="ctr"/>
                </a:tc>
                <a:extLst>
                  <a:ext uri="{0D108BD9-81ED-4DB2-BD59-A6C34878D82A}">
                    <a16:rowId xmlns:a16="http://schemas.microsoft.com/office/drawing/2014/main" val="1064197374"/>
                  </a:ext>
                </a:extLst>
              </a:tr>
              <a:tr h="370840">
                <a:tc>
                  <a:txBody>
                    <a:bodyPr/>
                    <a:lstStyle/>
                    <a:p>
                      <a:r>
                        <a:rPr lang="en-GB"/>
                        <a:t>Data Collection Completed</a:t>
                      </a:r>
                    </a:p>
                  </a:txBody>
                  <a:tcPr anchor="ctr"/>
                </a:tc>
                <a:tc>
                  <a:txBody>
                    <a:bodyPr/>
                    <a:lstStyle/>
                    <a:p>
                      <a:r>
                        <a:rPr lang="en-GB"/>
                        <a:t>Week 10</a:t>
                      </a:r>
                    </a:p>
                  </a:txBody>
                  <a:tcPr anchor="ctr"/>
                </a:tc>
                <a:tc>
                  <a:txBody>
                    <a:bodyPr/>
                    <a:lstStyle/>
                    <a:p>
                      <a:r>
                        <a:rPr lang="en-GB"/>
                        <a:t>100+ responses collected</a:t>
                      </a:r>
                    </a:p>
                  </a:txBody>
                  <a:tcPr anchor="ctr"/>
                </a:tc>
                <a:extLst>
                  <a:ext uri="{0D108BD9-81ED-4DB2-BD59-A6C34878D82A}">
                    <a16:rowId xmlns:a16="http://schemas.microsoft.com/office/drawing/2014/main" val="1048060300"/>
                  </a:ext>
                </a:extLst>
              </a:tr>
              <a:tr h="370840">
                <a:tc>
                  <a:txBody>
                    <a:bodyPr/>
                    <a:lstStyle/>
                    <a:p>
                      <a:r>
                        <a:rPr lang="en-GB"/>
                        <a:t>Data Analysis Completed</a:t>
                      </a:r>
                    </a:p>
                  </a:txBody>
                  <a:tcPr anchor="ctr"/>
                </a:tc>
                <a:tc>
                  <a:txBody>
                    <a:bodyPr/>
                    <a:lstStyle/>
                    <a:p>
                      <a:r>
                        <a:rPr lang="en-GB"/>
                        <a:t>Week 12</a:t>
                      </a:r>
                    </a:p>
                  </a:txBody>
                  <a:tcPr anchor="ctr"/>
                </a:tc>
                <a:tc>
                  <a:txBody>
                    <a:bodyPr/>
                    <a:lstStyle/>
                    <a:p>
                      <a:r>
                        <a:rPr lang="en-GB"/>
                        <a:t>Findings summarized</a:t>
                      </a:r>
                    </a:p>
                  </a:txBody>
                  <a:tcPr anchor="ctr"/>
                </a:tc>
                <a:extLst>
                  <a:ext uri="{0D108BD9-81ED-4DB2-BD59-A6C34878D82A}">
                    <a16:rowId xmlns:a16="http://schemas.microsoft.com/office/drawing/2014/main" val="3710703604"/>
                  </a:ext>
                </a:extLst>
              </a:tr>
              <a:tr h="370840">
                <a:tc>
                  <a:txBody>
                    <a:bodyPr/>
                    <a:lstStyle/>
                    <a:p>
                      <a:r>
                        <a:rPr lang="en-GB"/>
                        <a:t>Final Report Submission</a:t>
                      </a:r>
                    </a:p>
                  </a:txBody>
                  <a:tcPr anchor="ctr"/>
                </a:tc>
                <a:tc>
                  <a:txBody>
                    <a:bodyPr/>
                    <a:lstStyle/>
                    <a:p>
                      <a:r>
                        <a:rPr lang="en-GB"/>
                        <a:t>Week 16</a:t>
                      </a:r>
                    </a:p>
                  </a:txBody>
                  <a:tcPr anchor="ctr"/>
                </a:tc>
                <a:tc>
                  <a:txBody>
                    <a:bodyPr/>
                    <a:lstStyle/>
                    <a:p>
                      <a:r>
                        <a:rPr lang="en-GB" dirty="0"/>
                        <a:t>Report reviewed &amp; finalized</a:t>
                      </a:r>
                    </a:p>
                  </a:txBody>
                  <a:tcPr anchor="ctr"/>
                </a:tc>
                <a:extLst>
                  <a:ext uri="{0D108BD9-81ED-4DB2-BD59-A6C34878D82A}">
                    <a16:rowId xmlns:a16="http://schemas.microsoft.com/office/drawing/2014/main" val="2413872999"/>
                  </a:ext>
                </a:extLst>
              </a:tr>
            </a:tbl>
          </a:graphicData>
        </a:graphic>
      </p:graphicFrame>
      <p:sp>
        <p:nvSpPr>
          <p:cNvPr id="3" name="Foliennummernplatzhalter 2">
            <a:extLst>
              <a:ext uri="{FF2B5EF4-FFF2-40B4-BE49-F238E27FC236}">
                <a16:creationId xmlns:a16="http://schemas.microsoft.com/office/drawing/2014/main" id="{08B046D8-5027-5EBA-80A3-3EFDB30C61D4}"/>
              </a:ext>
            </a:extLst>
          </p:cNvPr>
          <p:cNvSpPr>
            <a:spLocks noGrp="1"/>
          </p:cNvSpPr>
          <p:nvPr>
            <p:ph type="sldNum" sz="quarter" idx="12"/>
          </p:nvPr>
        </p:nvSpPr>
        <p:spPr/>
        <p:txBody>
          <a:bodyPr/>
          <a:lstStyle/>
          <a:p>
            <a:fld id="{D57F1E4F-1CFF-5643-939E-217C01CDF565}" type="slidenum">
              <a:rPr lang="en-US" smtClean="0"/>
              <a:pPr/>
              <a:t>41</a:t>
            </a:fld>
            <a:endParaRPr lang="en-US" dirty="0"/>
          </a:p>
        </p:txBody>
      </p:sp>
    </p:spTree>
    <p:extLst>
      <p:ext uri="{BB962C8B-B14F-4D97-AF65-F5344CB8AC3E}">
        <p14:creationId xmlns:p14="http://schemas.microsoft.com/office/powerpoint/2010/main" val="3111900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F5147-36A4-4C2E-B747-DECE924B0251}"/>
              </a:ext>
            </a:extLst>
          </p:cNvPr>
          <p:cNvSpPr>
            <a:spLocks noGrp="1"/>
          </p:cNvSpPr>
          <p:nvPr>
            <p:ph type="title"/>
          </p:nvPr>
        </p:nvSpPr>
        <p:spPr>
          <a:xfrm>
            <a:off x="2589212" y="624110"/>
            <a:ext cx="8911687" cy="1280890"/>
          </a:xfrm>
        </p:spPr>
        <p:txBody>
          <a:bodyPr>
            <a:normAutofit/>
          </a:bodyPr>
          <a:lstStyle/>
          <a:p>
            <a:r>
              <a:rPr lang="en-US" sz="3200" dirty="0"/>
              <a:t>Co-creating research timelines with students</a:t>
            </a:r>
            <a:endParaRPr lang="en-UG" sz="3200" dirty="0"/>
          </a:p>
        </p:txBody>
      </p:sp>
      <p:sp>
        <p:nvSpPr>
          <p:cNvPr id="3" name="Content Placeholder 2">
            <a:extLst>
              <a:ext uri="{FF2B5EF4-FFF2-40B4-BE49-F238E27FC236}">
                <a16:creationId xmlns:a16="http://schemas.microsoft.com/office/drawing/2014/main" id="{3A36042C-570F-4B5C-910B-DA8C0A8CD693}"/>
              </a:ext>
            </a:extLst>
          </p:cNvPr>
          <p:cNvSpPr>
            <a:spLocks noGrp="1"/>
          </p:cNvSpPr>
          <p:nvPr>
            <p:ph idx="1"/>
          </p:nvPr>
        </p:nvSpPr>
        <p:spPr>
          <a:xfrm>
            <a:off x="2589212" y="1905000"/>
            <a:ext cx="8915400" cy="3777622"/>
          </a:xfrm>
        </p:spPr>
        <p:txBody>
          <a:bodyPr>
            <a:noAutofit/>
          </a:bodyPr>
          <a:lstStyle/>
          <a:p>
            <a:pPr marL="0" indent="0">
              <a:buNone/>
            </a:pPr>
            <a:r>
              <a:rPr lang="en-US" sz="2200" dirty="0"/>
              <a:t>Designing research timelines with students helps ensure accountability, flexibility, engagement, ownership and responsibility.</a:t>
            </a:r>
          </a:p>
          <a:p>
            <a:r>
              <a:rPr lang="en-US" sz="2200" dirty="0"/>
              <a:t>Start with Goal Setting (SMART Goals Method)</a:t>
            </a:r>
          </a:p>
          <a:p>
            <a:r>
              <a:rPr lang="en-GB" sz="2200" dirty="0"/>
              <a:t>Use Backward Planning</a:t>
            </a:r>
          </a:p>
          <a:p>
            <a:r>
              <a:rPr lang="en-US" sz="2200" dirty="0"/>
              <a:t>Break Down the Research Process into Phases</a:t>
            </a:r>
          </a:p>
          <a:p>
            <a:r>
              <a:rPr lang="en-US" sz="2200" dirty="0"/>
              <a:t>Visualize the Timeline (Gantt Charts &amp; Checklists)</a:t>
            </a:r>
          </a:p>
          <a:p>
            <a:r>
              <a:rPr lang="en-US" sz="2200" dirty="0"/>
              <a:t>Build in Buffer Time &amp; Adjustments</a:t>
            </a:r>
          </a:p>
          <a:p>
            <a:r>
              <a:rPr lang="en-US" sz="2200" dirty="0"/>
              <a:t>Schedule Regular Check-ins &amp; Feedback Sessions</a:t>
            </a:r>
          </a:p>
          <a:p>
            <a:endParaRPr lang="en-US" sz="2200" dirty="0"/>
          </a:p>
        </p:txBody>
      </p:sp>
      <p:sp>
        <p:nvSpPr>
          <p:cNvPr id="7" name="Foliennummernplatzhalter 6">
            <a:extLst>
              <a:ext uri="{FF2B5EF4-FFF2-40B4-BE49-F238E27FC236}">
                <a16:creationId xmlns:a16="http://schemas.microsoft.com/office/drawing/2014/main" id="{8EC7DD7C-1914-9861-BA58-5DAE57D233DE}"/>
              </a:ext>
            </a:extLst>
          </p:cNvPr>
          <p:cNvSpPr>
            <a:spLocks noGrp="1"/>
          </p:cNvSpPr>
          <p:nvPr>
            <p:ph type="sldNum" sz="quarter" idx="12"/>
          </p:nvPr>
        </p:nvSpPr>
        <p:spPr/>
        <p:txBody>
          <a:bodyPr/>
          <a:lstStyle/>
          <a:p>
            <a:fld id="{D57F1E4F-1CFF-5643-939E-217C01CDF565}" type="slidenum">
              <a:rPr lang="en-US" smtClean="0"/>
              <a:pPr/>
              <a:t>42</a:t>
            </a:fld>
            <a:endParaRPr lang="en-US" dirty="0"/>
          </a:p>
        </p:txBody>
      </p:sp>
    </p:spTree>
    <p:extLst>
      <p:ext uri="{BB962C8B-B14F-4D97-AF65-F5344CB8AC3E}">
        <p14:creationId xmlns:p14="http://schemas.microsoft.com/office/powerpoint/2010/main" val="7586651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C61D3-CEFA-47D2-B39E-0AF0951ACAA7}"/>
              </a:ext>
            </a:extLst>
          </p:cNvPr>
          <p:cNvSpPr>
            <a:spLocks noGrp="1"/>
          </p:cNvSpPr>
          <p:nvPr>
            <p:ph type="title"/>
          </p:nvPr>
        </p:nvSpPr>
        <p:spPr>
          <a:xfrm>
            <a:off x="1932991" y="657485"/>
            <a:ext cx="10515600" cy="493004"/>
          </a:xfrm>
        </p:spPr>
        <p:txBody>
          <a:bodyPr>
            <a:normAutofit fontScale="90000"/>
          </a:bodyPr>
          <a:lstStyle/>
          <a:p>
            <a:r>
              <a:rPr lang="en-US" dirty="0"/>
              <a:t>A Hypothetical  example of a PhD Gantt Chart</a:t>
            </a:r>
            <a:endParaRPr lang="en-UG" dirty="0"/>
          </a:p>
        </p:txBody>
      </p:sp>
      <p:pic>
        <p:nvPicPr>
          <p:cNvPr id="21" name="Content Placeholder 20">
            <a:extLst>
              <a:ext uri="{FF2B5EF4-FFF2-40B4-BE49-F238E27FC236}">
                <a16:creationId xmlns:a16="http://schemas.microsoft.com/office/drawing/2014/main" id="{5418DDC7-71A4-4EF6-8E45-6E9AC1C5C09D}"/>
              </a:ext>
            </a:extLst>
          </p:cNvPr>
          <p:cNvPicPr>
            <a:picLocks noGrp="1" noChangeAspect="1"/>
          </p:cNvPicPr>
          <p:nvPr>
            <p:ph idx="1"/>
          </p:nvPr>
        </p:nvPicPr>
        <p:blipFill>
          <a:blip r:embed="rId2"/>
          <a:stretch>
            <a:fillRect/>
          </a:stretch>
        </p:blipFill>
        <p:spPr>
          <a:xfrm>
            <a:off x="838200" y="1617830"/>
            <a:ext cx="10706862" cy="5347795"/>
          </a:xfrm>
          <a:prstGeom prst="rect">
            <a:avLst/>
          </a:prstGeom>
        </p:spPr>
      </p:pic>
      <p:sp>
        <p:nvSpPr>
          <p:cNvPr id="3" name="Foliennummernplatzhalter 2">
            <a:extLst>
              <a:ext uri="{FF2B5EF4-FFF2-40B4-BE49-F238E27FC236}">
                <a16:creationId xmlns:a16="http://schemas.microsoft.com/office/drawing/2014/main" id="{692512F5-7F73-8364-DA6C-1CF95EBF0EFA}"/>
              </a:ext>
            </a:extLst>
          </p:cNvPr>
          <p:cNvSpPr>
            <a:spLocks noGrp="1"/>
          </p:cNvSpPr>
          <p:nvPr>
            <p:ph type="sldNum" sz="quarter" idx="12"/>
          </p:nvPr>
        </p:nvSpPr>
        <p:spPr/>
        <p:txBody>
          <a:bodyPr/>
          <a:lstStyle/>
          <a:p>
            <a:fld id="{D57F1E4F-1CFF-5643-939E-217C01CDF565}" type="slidenum">
              <a:rPr lang="en-US" smtClean="0"/>
              <a:pPr/>
              <a:t>43</a:t>
            </a:fld>
            <a:endParaRPr lang="en-US" dirty="0"/>
          </a:p>
        </p:txBody>
      </p:sp>
    </p:spTree>
    <p:extLst>
      <p:ext uri="{BB962C8B-B14F-4D97-AF65-F5344CB8AC3E}">
        <p14:creationId xmlns:p14="http://schemas.microsoft.com/office/powerpoint/2010/main" val="553024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AE005-3418-624A-5531-EF87D89801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C13A73-8B9B-BFF0-2F86-ECE1645BB107}"/>
              </a:ext>
            </a:extLst>
          </p:cNvPr>
          <p:cNvSpPr>
            <a:spLocks noGrp="1"/>
          </p:cNvSpPr>
          <p:nvPr>
            <p:ph type="ctrTitle"/>
          </p:nvPr>
        </p:nvSpPr>
        <p:spPr>
          <a:xfrm>
            <a:off x="2347811" y="4374490"/>
            <a:ext cx="8915399" cy="790597"/>
          </a:xfrm>
        </p:spPr>
        <p:txBody>
          <a:bodyPr>
            <a:normAutofit fontScale="90000"/>
          </a:bodyPr>
          <a:lstStyle/>
          <a:p>
            <a:r>
              <a:rPr lang="en-US" dirty="0">
                <a:solidFill>
                  <a:schemeClr val="tx1">
                    <a:lumMod val="75000"/>
                    <a:lumOff val="25000"/>
                  </a:schemeClr>
                </a:solidFill>
              </a:rPr>
              <a:t>Monitoring progress</a:t>
            </a:r>
            <a:endParaRPr lang="en-UG" dirty="0">
              <a:solidFill>
                <a:schemeClr val="tx1">
                  <a:lumMod val="75000"/>
                  <a:lumOff val="25000"/>
                </a:schemeClr>
              </a:solidFill>
            </a:endParaRPr>
          </a:p>
        </p:txBody>
      </p:sp>
      <p:sp>
        <p:nvSpPr>
          <p:cNvPr id="3" name="Foliennummernplatzhalter 2">
            <a:extLst>
              <a:ext uri="{FF2B5EF4-FFF2-40B4-BE49-F238E27FC236}">
                <a16:creationId xmlns:a16="http://schemas.microsoft.com/office/drawing/2014/main" id="{F34BF01B-C2C8-F91C-7374-E794D2CEBFBE}"/>
              </a:ext>
            </a:extLst>
          </p:cNvPr>
          <p:cNvSpPr>
            <a:spLocks noGrp="1"/>
          </p:cNvSpPr>
          <p:nvPr>
            <p:ph type="sldNum" sz="quarter" idx="12"/>
          </p:nvPr>
        </p:nvSpPr>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815770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CAE09-502F-4EFD-BF10-786071CB2910}"/>
              </a:ext>
            </a:extLst>
          </p:cNvPr>
          <p:cNvSpPr>
            <a:spLocks noGrp="1"/>
          </p:cNvSpPr>
          <p:nvPr>
            <p:ph type="title"/>
          </p:nvPr>
        </p:nvSpPr>
        <p:spPr>
          <a:xfrm>
            <a:off x="2312232" y="626478"/>
            <a:ext cx="10515600" cy="1052858"/>
          </a:xfrm>
        </p:spPr>
        <p:txBody>
          <a:bodyPr>
            <a:normAutofit/>
          </a:bodyPr>
          <a:lstStyle/>
          <a:p>
            <a:pPr marL="0" indent="0"/>
            <a:r>
              <a:rPr lang="en-US" dirty="0">
                <a:solidFill>
                  <a:srgbClr val="A53010"/>
                </a:solidFill>
              </a:rPr>
              <a:t>Group Discussion</a:t>
            </a:r>
            <a:endParaRPr lang="en-UG" dirty="0">
              <a:solidFill>
                <a:srgbClr val="A53010"/>
              </a:solidFill>
            </a:endParaRPr>
          </a:p>
        </p:txBody>
      </p:sp>
      <p:sp>
        <p:nvSpPr>
          <p:cNvPr id="3" name="Content Placeholder 2">
            <a:extLst>
              <a:ext uri="{FF2B5EF4-FFF2-40B4-BE49-F238E27FC236}">
                <a16:creationId xmlns:a16="http://schemas.microsoft.com/office/drawing/2014/main" id="{AB396A4E-750B-4BCD-94C0-7C514AFE9434}"/>
              </a:ext>
            </a:extLst>
          </p:cNvPr>
          <p:cNvSpPr>
            <a:spLocks noGrp="1"/>
          </p:cNvSpPr>
          <p:nvPr>
            <p:ph idx="1"/>
          </p:nvPr>
        </p:nvSpPr>
        <p:spPr>
          <a:xfrm>
            <a:off x="2312232" y="1914185"/>
            <a:ext cx="9223838" cy="4698755"/>
          </a:xfrm>
        </p:spPr>
        <p:txBody>
          <a:bodyPr>
            <a:noAutofit/>
          </a:bodyPr>
          <a:lstStyle/>
          <a:p>
            <a:pPr marL="457200" indent="-457200">
              <a:buFont typeface="+mj-lt"/>
              <a:buAutoNum type="arabicPeriod"/>
            </a:pPr>
            <a:r>
              <a:rPr lang="en-US" sz="2600" dirty="0"/>
              <a:t>Build small groups.</a:t>
            </a:r>
          </a:p>
          <a:p>
            <a:pPr marL="457200" indent="-457200">
              <a:buFont typeface="+mj-lt"/>
              <a:buAutoNum type="arabicPeriod"/>
            </a:pPr>
            <a:r>
              <a:rPr lang="en-US" sz="2600" dirty="0"/>
              <a:t>In your group, </a:t>
            </a:r>
          </a:p>
          <a:p>
            <a:pPr marL="971550" lvl="1" indent="-571500">
              <a:buFont typeface="+mj-lt"/>
              <a:buAutoNum type="romanUcPeriod"/>
            </a:pPr>
            <a:r>
              <a:rPr lang="en-US" sz="2600" dirty="0"/>
              <a:t>identify a case of a PhD student falling behind schedule, </a:t>
            </a:r>
          </a:p>
          <a:p>
            <a:pPr marL="971550" lvl="1" indent="-571500">
              <a:buFont typeface="+mj-lt"/>
              <a:buAutoNum type="romanUcPeriod"/>
            </a:pPr>
            <a:r>
              <a:rPr lang="en-US" sz="2600" dirty="0"/>
              <a:t>discuss the root causes of the delays </a:t>
            </a:r>
          </a:p>
          <a:p>
            <a:pPr marL="971550" lvl="1" indent="-571500">
              <a:buFont typeface="+mj-lt"/>
              <a:buAutoNum type="romanUcPeriod"/>
            </a:pPr>
            <a:r>
              <a:rPr lang="en-US" sz="2600" dirty="0"/>
              <a:t>propose strategies to get him or her back on track. </a:t>
            </a:r>
          </a:p>
          <a:p>
            <a:pPr marL="457200" indent="-457200">
              <a:buFont typeface="+mj-lt"/>
              <a:buAutoNum type="arabicPeriod"/>
            </a:pPr>
            <a:r>
              <a:rPr lang="en-US" sz="2600" dirty="0"/>
              <a:t>List your responses on a flipchart or manila paper and present it to the plenary</a:t>
            </a:r>
          </a:p>
          <a:p>
            <a:pPr marL="0" indent="0">
              <a:buNone/>
            </a:pPr>
            <a:endParaRPr lang="en-US" sz="2600" dirty="0">
              <a:solidFill>
                <a:srgbClr val="FF0000"/>
              </a:solidFill>
            </a:endParaRPr>
          </a:p>
        </p:txBody>
      </p:sp>
      <p:sp>
        <p:nvSpPr>
          <p:cNvPr id="7" name="Foliennummernplatzhalter 6">
            <a:extLst>
              <a:ext uri="{FF2B5EF4-FFF2-40B4-BE49-F238E27FC236}">
                <a16:creationId xmlns:a16="http://schemas.microsoft.com/office/drawing/2014/main" id="{6BD07E43-BFD7-F831-AA9D-F6E1A539E861}"/>
              </a:ext>
            </a:extLst>
          </p:cNvPr>
          <p:cNvSpPr>
            <a:spLocks noGrp="1"/>
          </p:cNvSpPr>
          <p:nvPr>
            <p:ph type="sldNum" sz="quarter" idx="12"/>
          </p:nvPr>
        </p:nvSpPr>
        <p:spPr/>
        <p:txBody>
          <a:bodyPr/>
          <a:lstStyle/>
          <a:p>
            <a:fld id="{D57F1E4F-1CFF-5643-939E-217C01CDF565}" type="slidenum">
              <a:rPr lang="en-US" smtClean="0"/>
              <a:pPr/>
              <a:t>45</a:t>
            </a:fld>
            <a:endParaRPr lang="en-US" dirty="0"/>
          </a:p>
        </p:txBody>
      </p:sp>
      <p:pic>
        <p:nvPicPr>
          <p:cNvPr id="4" name="Grafik 3" descr="Sanduhr 30% mit einfarbiger Füllung">
            <a:extLst>
              <a:ext uri="{FF2B5EF4-FFF2-40B4-BE49-F238E27FC236}">
                <a16:creationId xmlns:a16="http://schemas.microsoft.com/office/drawing/2014/main" id="{B6E2420F-C398-1717-9855-03D890E7127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58C11FB9-B6AA-9990-F9CC-7542711F1D47}"/>
              </a:ext>
            </a:extLst>
          </p:cNvPr>
          <p:cNvSpPr txBox="1"/>
          <p:nvPr/>
        </p:nvSpPr>
        <p:spPr>
          <a:xfrm>
            <a:off x="862293" y="1729520"/>
            <a:ext cx="918841" cy="369332"/>
          </a:xfrm>
          <a:prstGeom prst="rect">
            <a:avLst/>
          </a:prstGeom>
          <a:noFill/>
        </p:spPr>
        <p:txBody>
          <a:bodyPr wrap="none" rtlCol="0">
            <a:spAutoFit/>
          </a:bodyPr>
          <a:lstStyle/>
          <a:p>
            <a:r>
              <a:rPr lang="de-AT" b="1" dirty="0"/>
              <a:t>20 min</a:t>
            </a:r>
          </a:p>
        </p:txBody>
      </p:sp>
      <p:pic>
        <p:nvPicPr>
          <p:cNvPr id="6" name="Grafik 5" descr="Besprechung mit einfarbiger Füllung">
            <a:extLst>
              <a:ext uri="{FF2B5EF4-FFF2-40B4-BE49-F238E27FC236}">
                <a16:creationId xmlns:a16="http://schemas.microsoft.com/office/drawing/2014/main" id="{99833391-C7ED-11BC-E00F-B91468E3009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5093" y="2718652"/>
            <a:ext cx="914400" cy="914400"/>
          </a:xfrm>
          <a:prstGeom prst="rect">
            <a:avLst/>
          </a:prstGeom>
        </p:spPr>
      </p:pic>
    </p:spTree>
    <p:extLst>
      <p:ext uri="{BB962C8B-B14F-4D97-AF65-F5344CB8AC3E}">
        <p14:creationId xmlns:p14="http://schemas.microsoft.com/office/powerpoint/2010/main" val="41248648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034F6-EB13-4EC8-B11B-3637BD940FE3}"/>
              </a:ext>
            </a:extLst>
          </p:cNvPr>
          <p:cNvSpPr>
            <a:spLocks noGrp="1"/>
          </p:cNvSpPr>
          <p:nvPr>
            <p:ph type="title"/>
          </p:nvPr>
        </p:nvSpPr>
        <p:spPr>
          <a:xfrm>
            <a:off x="2194249" y="686409"/>
            <a:ext cx="10515600" cy="757391"/>
          </a:xfrm>
        </p:spPr>
        <p:txBody>
          <a:bodyPr>
            <a:normAutofit/>
          </a:bodyPr>
          <a:lstStyle/>
          <a:p>
            <a:r>
              <a:rPr lang="en-US" dirty="0"/>
              <a:t>Monitoring Tools</a:t>
            </a:r>
            <a:endParaRPr lang="en-UG" dirty="0"/>
          </a:p>
        </p:txBody>
      </p:sp>
      <p:sp>
        <p:nvSpPr>
          <p:cNvPr id="3" name="Content Placeholder 2">
            <a:extLst>
              <a:ext uri="{FF2B5EF4-FFF2-40B4-BE49-F238E27FC236}">
                <a16:creationId xmlns:a16="http://schemas.microsoft.com/office/drawing/2014/main" id="{720F08AE-BDDE-4BA5-992B-13A9E1920CED}"/>
              </a:ext>
            </a:extLst>
          </p:cNvPr>
          <p:cNvSpPr>
            <a:spLocks noGrp="1"/>
          </p:cNvSpPr>
          <p:nvPr>
            <p:ph idx="1"/>
          </p:nvPr>
        </p:nvSpPr>
        <p:spPr>
          <a:xfrm>
            <a:off x="2137657" y="1790667"/>
            <a:ext cx="9656237" cy="5275815"/>
          </a:xfrm>
        </p:spPr>
        <p:txBody>
          <a:bodyPr>
            <a:normAutofit/>
          </a:bodyPr>
          <a:lstStyle/>
          <a:p>
            <a:r>
              <a:rPr lang="en-US" sz="2400" b="1" dirty="0"/>
              <a:t>Milestone Tracking </a:t>
            </a:r>
            <a:r>
              <a:rPr lang="en-US" sz="2400" dirty="0"/>
              <a:t>– Breaking down a project into key milestones and tracking their completion helps ensure steady progress </a:t>
            </a:r>
          </a:p>
          <a:p>
            <a:r>
              <a:rPr lang="en-US" sz="2400" b="1" dirty="0"/>
              <a:t>Key Performance Indicators </a:t>
            </a:r>
            <a:r>
              <a:rPr lang="en-US" sz="2400" dirty="0"/>
              <a:t>(KPIs) – Setting measurable KPIs allows students to track progress </a:t>
            </a:r>
          </a:p>
          <a:p>
            <a:r>
              <a:rPr lang="en-US" sz="2400" b="1" dirty="0"/>
              <a:t>Gantt Charts </a:t>
            </a:r>
            <a:r>
              <a:rPr lang="en-US" sz="2400" dirty="0"/>
              <a:t>– A visual timeline that maps tasks, deadlines, and dependencies </a:t>
            </a:r>
          </a:p>
          <a:p>
            <a:r>
              <a:rPr lang="en-US" sz="2400" b="1" dirty="0"/>
              <a:t>Checklists &amp; To-Do Lists </a:t>
            </a:r>
            <a:r>
              <a:rPr lang="en-US" sz="2400" dirty="0"/>
              <a:t>– Simple but effective, checklists help individuals track completed and pending tasks</a:t>
            </a:r>
          </a:p>
          <a:p>
            <a:r>
              <a:rPr lang="en-US" sz="2400" b="1" dirty="0"/>
              <a:t>Progress Reports </a:t>
            </a:r>
            <a:r>
              <a:rPr lang="en-US" sz="2400" dirty="0"/>
              <a:t>– Regular written or verbal updates summarize accomplishments, challenges, and next steps, keeping stakeholders informed about progress</a:t>
            </a:r>
          </a:p>
        </p:txBody>
      </p:sp>
      <p:sp>
        <p:nvSpPr>
          <p:cNvPr id="7" name="Foliennummernplatzhalter 6">
            <a:extLst>
              <a:ext uri="{FF2B5EF4-FFF2-40B4-BE49-F238E27FC236}">
                <a16:creationId xmlns:a16="http://schemas.microsoft.com/office/drawing/2014/main" id="{421C1060-979C-959F-B0AE-ED7AEFD97B50}"/>
              </a:ext>
            </a:extLst>
          </p:cNvPr>
          <p:cNvSpPr>
            <a:spLocks noGrp="1"/>
          </p:cNvSpPr>
          <p:nvPr>
            <p:ph type="sldNum" sz="quarter" idx="12"/>
          </p:nvPr>
        </p:nvSpPr>
        <p:spPr/>
        <p:txBody>
          <a:bodyPr/>
          <a:lstStyle/>
          <a:p>
            <a:fld id="{D57F1E4F-1CFF-5643-939E-217C01CDF565}" type="slidenum">
              <a:rPr lang="en-US" smtClean="0"/>
              <a:pPr/>
              <a:t>46</a:t>
            </a:fld>
            <a:endParaRPr lang="en-US" dirty="0"/>
          </a:p>
        </p:txBody>
      </p:sp>
    </p:spTree>
    <p:extLst>
      <p:ext uri="{BB962C8B-B14F-4D97-AF65-F5344CB8AC3E}">
        <p14:creationId xmlns:p14="http://schemas.microsoft.com/office/powerpoint/2010/main" val="29369576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A7723-0019-635E-181E-74720C4E6DE7}"/>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8CB98BB-B568-CCC8-C9E1-C751D15B76E6}"/>
              </a:ext>
            </a:extLst>
          </p:cNvPr>
          <p:cNvSpPr>
            <a:spLocks noGrp="1"/>
          </p:cNvSpPr>
          <p:nvPr>
            <p:ph type="sldNum" sz="quarter" idx="12"/>
          </p:nvPr>
        </p:nvSpPr>
        <p:spPr/>
        <p:txBody>
          <a:bodyPr/>
          <a:lstStyle/>
          <a:p>
            <a:fld id="{D57F1E4F-1CFF-5643-939E-217C01CDF565}" type="slidenum">
              <a:rPr lang="en-US" smtClean="0"/>
              <a:pPr/>
              <a:t>47</a:t>
            </a:fld>
            <a:endParaRPr lang="en-US" dirty="0"/>
          </a:p>
        </p:txBody>
      </p:sp>
      <p:sp>
        <p:nvSpPr>
          <p:cNvPr id="6" name="Content Placeholder 2">
            <a:extLst>
              <a:ext uri="{FF2B5EF4-FFF2-40B4-BE49-F238E27FC236}">
                <a16:creationId xmlns:a16="http://schemas.microsoft.com/office/drawing/2014/main" id="{01E03951-DAE6-6300-FD68-6146F9A6CB1F}"/>
              </a:ext>
            </a:extLst>
          </p:cNvPr>
          <p:cNvSpPr txBox="1">
            <a:spLocks/>
          </p:cNvSpPr>
          <p:nvPr/>
        </p:nvSpPr>
        <p:spPr>
          <a:xfrm>
            <a:off x="2258008" y="2779001"/>
            <a:ext cx="9277706" cy="1295400"/>
          </a:xfrm>
          <a:prstGeom prst="rect">
            <a:avLst/>
          </a:prstGeom>
        </p:spPr>
        <p:txBody>
          <a:bodyPr vert="horz" lIns="91440" tIns="45720" rIns="91440" bIns="45720" rtlCol="0" anchor="ctr">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r>
              <a:rPr lang="en-US" sz="4400" dirty="0">
                <a:solidFill>
                  <a:schemeClr val="tx1">
                    <a:lumMod val="75000"/>
                    <a:lumOff val="25000"/>
                  </a:schemeClr>
                </a:solidFill>
              </a:rPr>
              <a:t>Providing Constructive Feedback</a:t>
            </a:r>
            <a:endParaRPr lang="en-UG" sz="4400" dirty="0">
              <a:solidFill>
                <a:schemeClr val="tx1">
                  <a:lumMod val="75000"/>
                  <a:lumOff val="25000"/>
                </a:schemeClr>
              </a:solidFill>
            </a:endParaRPr>
          </a:p>
        </p:txBody>
      </p:sp>
    </p:spTree>
    <p:extLst>
      <p:ext uri="{BB962C8B-B14F-4D97-AF65-F5344CB8AC3E}">
        <p14:creationId xmlns:p14="http://schemas.microsoft.com/office/powerpoint/2010/main" val="39148259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E5B05-E283-8996-1EE4-8D6898CA9D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9D01D2-8237-3ABE-C56D-CE1B60022133}"/>
              </a:ext>
            </a:extLst>
          </p:cNvPr>
          <p:cNvSpPr>
            <a:spLocks noGrp="1"/>
          </p:cNvSpPr>
          <p:nvPr>
            <p:ph type="title"/>
          </p:nvPr>
        </p:nvSpPr>
        <p:spPr>
          <a:xfrm>
            <a:off x="2406044" y="624110"/>
            <a:ext cx="8911687" cy="1280890"/>
          </a:xfrm>
        </p:spPr>
        <p:txBody>
          <a:bodyPr/>
          <a:lstStyle/>
          <a:p>
            <a:r>
              <a:rPr lang="en-US" dirty="0">
                <a:solidFill>
                  <a:srgbClr val="A53010"/>
                </a:solidFill>
              </a:rPr>
              <a:t>Role play activity</a:t>
            </a:r>
            <a:endParaRPr lang="en-UG" dirty="0">
              <a:solidFill>
                <a:srgbClr val="A53010"/>
              </a:solidFill>
            </a:endParaRPr>
          </a:p>
        </p:txBody>
      </p:sp>
      <p:sp>
        <p:nvSpPr>
          <p:cNvPr id="3" name="Content Placeholder 2">
            <a:extLst>
              <a:ext uri="{FF2B5EF4-FFF2-40B4-BE49-F238E27FC236}">
                <a16:creationId xmlns:a16="http://schemas.microsoft.com/office/drawing/2014/main" id="{29A2DE0D-CC49-F626-3431-4399C69E4D52}"/>
              </a:ext>
            </a:extLst>
          </p:cNvPr>
          <p:cNvSpPr>
            <a:spLocks noGrp="1"/>
          </p:cNvSpPr>
          <p:nvPr>
            <p:ph idx="1"/>
          </p:nvPr>
        </p:nvSpPr>
        <p:spPr>
          <a:xfrm>
            <a:off x="2369976" y="1825625"/>
            <a:ext cx="8983824" cy="3069836"/>
          </a:xfrm>
        </p:spPr>
        <p:txBody>
          <a:bodyPr>
            <a:normAutofit/>
          </a:bodyPr>
          <a:lstStyle/>
          <a:p>
            <a:pPr marL="0" indent="0">
              <a:buNone/>
            </a:pPr>
            <a:r>
              <a:rPr lang="en-US" sz="2400" dirty="0"/>
              <a:t>We invite 4 volunteers as actors!</a:t>
            </a:r>
          </a:p>
          <a:p>
            <a:pPr marL="0" indent="0">
              <a:buNone/>
            </a:pPr>
            <a:r>
              <a:rPr lang="de-DE" sz="2400" dirty="0" err="1"/>
              <a:t>Observe</a:t>
            </a:r>
            <a:r>
              <a:rPr lang="de-DE" sz="2400" dirty="0"/>
              <a:t> </a:t>
            </a:r>
            <a:r>
              <a:rPr lang="de-DE" sz="2400" dirty="0" err="1"/>
              <a:t>the</a:t>
            </a:r>
            <a:r>
              <a:rPr lang="de-DE" sz="2400" dirty="0"/>
              <a:t> </a:t>
            </a:r>
            <a:r>
              <a:rPr lang="de-DE" sz="2400" dirty="0" err="1"/>
              <a:t>role</a:t>
            </a:r>
            <a:r>
              <a:rPr lang="de-DE" sz="2400" dirty="0"/>
              <a:t> </a:t>
            </a:r>
            <a:r>
              <a:rPr lang="de-DE" sz="2400" dirty="0" err="1"/>
              <a:t>play</a:t>
            </a:r>
            <a:r>
              <a:rPr lang="de-DE" sz="2400" dirty="0"/>
              <a:t> and </a:t>
            </a:r>
            <a:r>
              <a:rPr lang="de-DE" sz="2400" dirty="0" err="1"/>
              <a:t>make</a:t>
            </a:r>
            <a:r>
              <a:rPr lang="de-DE" sz="2400" dirty="0"/>
              <a:t> </a:t>
            </a:r>
            <a:r>
              <a:rPr lang="de-DE" sz="2400" dirty="0" err="1"/>
              <a:t>individually</a:t>
            </a:r>
            <a:r>
              <a:rPr lang="de-DE" sz="2400" dirty="0"/>
              <a:t> </a:t>
            </a:r>
            <a:r>
              <a:rPr lang="de-DE" sz="2400" dirty="0" err="1"/>
              <a:t>notes</a:t>
            </a:r>
            <a:r>
              <a:rPr lang="de-DE" sz="2400" dirty="0"/>
              <a:t>.</a:t>
            </a:r>
          </a:p>
          <a:p>
            <a:pPr marL="0" indent="0">
              <a:buNone/>
            </a:pPr>
            <a:endParaRPr lang="de-DE" sz="2400" dirty="0"/>
          </a:p>
          <a:p>
            <a:pPr marL="0" indent="0">
              <a:buNone/>
            </a:pPr>
            <a:r>
              <a:rPr lang="de-DE" sz="2400" dirty="0"/>
              <a:t>After </a:t>
            </a:r>
            <a:r>
              <a:rPr lang="de-DE" sz="2400" dirty="0" err="1"/>
              <a:t>the</a:t>
            </a:r>
            <a:r>
              <a:rPr lang="de-DE" sz="2400" dirty="0"/>
              <a:t> </a:t>
            </a:r>
            <a:r>
              <a:rPr lang="de-DE" sz="2400" dirty="0" err="1"/>
              <a:t>role</a:t>
            </a:r>
            <a:r>
              <a:rPr lang="de-DE" sz="2400" dirty="0"/>
              <a:t> </a:t>
            </a:r>
            <a:r>
              <a:rPr lang="de-DE" sz="2400" dirty="0" err="1"/>
              <a:t>play</a:t>
            </a:r>
            <a:r>
              <a:rPr lang="de-DE" sz="2400" dirty="0"/>
              <a:t>:</a:t>
            </a:r>
          </a:p>
          <a:p>
            <a:r>
              <a:rPr lang="de-DE" sz="2400" dirty="0"/>
              <a:t>Sharing </a:t>
            </a:r>
            <a:r>
              <a:rPr lang="de-DE" sz="2400" dirty="0" err="1"/>
              <a:t>observations</a:t>
            </a:r>
            <a:r>
              <a:rPr lang="de-DE" sz="2400" dirty="0"/>
              <a:t> and </a:t>
            </a:r>
            <a:r>
              <a:rPr lang="de-DE" sz="2400" dirty="0" err="1"/>
              <a:t>discussion</a:t>
            </a:r>
            <a:r>
              <a:rPr lang="de-DE" sz="2400" dirty="0"/>
              <a:t> in </a:t>
            </a:r>
            <a:r>
              <a:rPr lang="de-DE" sz="2400" dirty="0" err="1"/>
              <a:t>the</a:t>
            </a:r>
            <a:r>
              <a:rPr lang="de-DE" sz="2400" dirty="0"/>
              <a:t> </a:t>
            </a:r>
            <a:r>
              <a:rPr lang="de-DE" sz="2400" dirty="0" err="1"/>
              <a:t>plenary</a:t>
            </a:r>
            <a:r>
              <a:rPr lang="de-DE" sz="2400" dirty="0"/>
              <a:t>.</a:t>
            </a:r>
            <a:endParaRPr lang="en-GB" sz="2400" dirty="0"/>
          </a:p>
          <a:p>
            <a:pPr marL="0" indent="0">
              <a:buNone/>
            </a:pPr>
            <a:endParaRPr lang="en-GB" sz="2400" dirty="0"/>
          </a:p>
          <a:p>
            <a:pPr marL="0" indent="0">
              <a:buNone/>
            </a:pPr>
            <a:endParaRPr lang="en-UG" sz="2400" dirty="0">
              <a:solidFill>
                <a:srgbClr val="FF0000"/>
              </a:solidFill>
            </a:endParaRPr>
          </a:p>
          <a:p>
            <a:pPr marL="0" indent="0">
              <a:buNone/>
            </a:pPr>
            <a:endParaRPr lang="en-UG" sz="2400" dirty="0"/>
          </a:p>
        </p:txBody>
      </p:sp>
      <p:sp>
        <p:nvSpPr>
          <p:cNvPr id="7" name="Foliennummernplatzhalter 6">
            <a:extLst>
              <a:ext uri="{FF2B5EF4-FFF2-40B4-BE49-F238E27FC236}">
                <a16:creationId xmlns:a16="http://schemas.microsoft.com/office/drawing/2014/main" id="{0C545C68-F412-84F4-BD03-F3B6E6C8BEA7}"/>
              </a:ext>
            </a:extLst>
          </p:cNvPr>
          <p:cNvSpPr>
            <a:spLocks noGrp="1"/>
          </p:cNvSpPr>
          <p:nvPr>
            <p:ph type="sldNum" sz="quarter" idx="12"/>
          </p:nvPr>
        </p:nvSpPr>
        <p:spPr/>
        <p:txBody>
          <a:bodyPr/>
          <a:lstStyle/>
          <a:p>
            <a:fld id="{D57F1E4F-1CFF-5643-939E-217C01CDF565}" type="slidenum">
              <a:rPr lang="en-US" smtClean="0"/>
              <a:pPr/>
              <a:t>48</a:t>
            </a:fld>
            <a:endParaRPr lang="en-US" dirty="0"/>
          </a:p>
        </p:txBody>
      </p:sp>
      <p:pic>
        <p:nvPicPr>
          <p:cNvPr id="4" name="Grafik 3" descr="Sanduhr 30% mit einfarbiger Füllung">
            <a:extLst>
              <a:ext uri="{FF2B5EF4-FFF2-40B4-BE49-F238E27FC236}">
                <a16:creationId xmlns:a16="http://schemas.microsoft.com/office/drawing/2014/main" id="{BCDDBAD1-D28C-09B4-C488-2B74AEABE2F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0A3D50D9-5639-05F9-D18F-B633F7A08359}"/>
              </a:ext>
            </a:extLst>
          </p:cNvPr>
          <p:cNvSpPr txBox="1"/>
          <p:nvPr/>
        </p:nvSpPr>
        <p:spPr>
          <a:xfrm>
            <a:off x="838200" y="1745098"/>
            <a:ext cx="918841" cy="369332"/>
          </a:xfrm>
          <a:prstGeom prst="rect">
            <a:avLst/>
          </a:prstGeom>
          <a:noFill/>
        </p:spPr>
        <p:txBody>
          <a:bodyPr wrap="none" rtlCol="0">
            <a:spAutoFit/>
          </a:bodyPr>
          <a:lstStyle/>
          <a:p>
            <a:r>
              <a:rPr lang="de-AT" b="1" dirty="0"/>
              <a:t>25 min</a:t>
            </a:r>
          </a:p>
        </p:txBody>
      </p:sp>
    </p:spTree>
    <p:extLst>
      <p:ext uri="{BB962C8B-B14F-4D97-AF65-F5344CB8AC3E}">
        <p14:creationId xmlns:p14="http://schemas.microsoft.com/office/powerpoint/2010/main" val="25258240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A613A-58FC-4B3F-8850-10976226F5F6}"/>
              </a:ext>
            </a:extLst>
          </p:cNvPr>
          <p:cNvSpPr>
            <a:spLocks noGrp="1"/>
          </p:cNvSpPr>
          <p:nvPr>
            <p:ph type="title"/>
          </p:nvPr>
        </p:nvSpPr>
        <p:spPr>
          <a:xfrm>
            <a:off x="1852329" y="420782"/>
            <a:ext cx="10515600" cy="782321"/>
          </a:xfrm>
        </p:spPr>
        <p:txBody>
          <a:bodyPr>
            <a:noAutofit/>
          </a:bodyPr>
          <a:lstStyle/>
          <a:p>
            <a:r>
              <a:rPr lang="en-US" sz="3600" dirty="0"/>
              <a:t>Strategies for giving constructive and motivating feedback</a:t>
            </a:r>
            <a:br>
              <a:rPr lang="en-US" sz="3600" dirty="0"/>
            </a:br>
            <a:endParaRPr lang="en-UG" sz="3600" dirty="0"/>
          </a:p>
        </p:txBody>
      </p:sp>
      <p:sp>
        <p:nvSpPr>
          <p:cNvPr id="3" name="Content Placeholder 2">
            <a:extLst>
              <a:ext uri="{FF2B5EF4-FFF2-40B4-BE49-F238E27FC236}">
                <a16:creationId xmlns:a16="http://schemas.microsoft.com/office/drawing/2014/main" id="{EA44C022-420B-41D1-A5B2-27EA41779C58}"/>
              </a:ext>
            </a:extLst>
          </p:cNvPr>
          <p:cNvSpPr>
            <a:spLocks noGrp="1"/>
          </p:cNvSpPr>
          <p:nvPr>
            <p:ph idx="1"/>
          </p:nvPr>
        </p:nvSpPr>
        <p:spPr>
          <a:xfrm>
            <a:off x="1783345" y="1961070"/>
            <a:ext cx="9957551" cy="4476148"/>
          </a:xfrm>
        </p:spPr>
        <p:txBody>
          <a:bodyPr>
            <a:normAutofit/>
          </a:bodyPr>
          <a:lstStyle/>
          <a:p>
            <a:pPr marL="514350" indent="-514350">
              <a:buAutoNum type="arabicPeriod"/>
            </a:pPr>
            <a:r>
              <a:rPr lang="en-US" sz="2400" b="1" dirty="0"/>
              <a:t>Use the "Sandwich" Method: </a:t>
            </a:r>
            <a:r>
              <a:rPr lang="en-US" sz="2400" dirty="0"/>
              <a:t>Structure feedback with a positive opening, constructive critique, and a motivating close </a:t>
            </a:r>
          </a:p>
          <a:p>
            <a:pPr marL="514350" indent="-514350">
              <a:buAutoNum type="arabicPeriod"/>
            </a:pPr>
            <a:r>
              <a:rPr lang="en-US" sz="2400" b="1" dirty="0"/>
              <a:t>Be specific and actionable</a:t>
            </a:r>
            <a:r>
              <a:rPr lang="en-US" sz="2400" dirty="0"/>
              <a:t>! Avoid vague criticism—provide clear, actionable steps for improvement </a:t>
            </a:r>
          </a:p>
          <a:p>
            <a:pPr marL="514350" indent="-514350">
              <a:buAutoNum type="arabicPeriod"/>
            </a:pPr>
            <a:r>
              <a:rPr lang="en-US" sz="2400" b="1" dirty="0"/>
              <a:t>Focus on the </a:t>
            </a:r>
            <a:r>
              <a:rPr lang="en-US" sz="2400" b="1" dirty="0" err="1"/>
              <a:t>behaviour</a:t>
            </a:r>
            <a:r>
              <a:rPr lang="en-US" sz="2400" dirty="0"/>
              <a:t>, and not personality. Address actions and outcomes rather than making it personal </a:t>
            </a:r>
          </a:p>
          <a:p>
            <a:pPr marL="514350" indent="-514350">
              <a:buAutoNum type="arabicPeriod"/>
            </a:pPr>
            <a:r>
              <a:rPr lang="en-US" sz="2400" b="1" dirty="0"/>
              <a:t>Balance positive and constructive feedback </a:t>
            </a:r>
          </a:p>
          <a:p>
            <a:pPr marL="514350" indent="-514350">
              <a:buAutoNum type="arabicPeriod"/>
            </a:pPr>
            <a:r>
              <a:rPr lang="en-US" sz="2400" b="1" dirty="0"/>
              <a:t>Balance criticism with encouragement</a:t>
            </a:r>
            <a:r>
              <a:rPr lang="en-US" sz="2400" dirty="0"/>
              <a:t> to enhance motivation </a:t>
            </a:r>
          </a:p>
          <a:p>
            <a:pPr marL="514350" indent="-514350">
              <a:buAutoNum type="arabicPeriod"/>
            </a:pPr>
            <a:r>
              <a:rPr lang="en-US" sz="2400" b="1" dirty="0"/>
              <a:t>Encourage growth</a:t>
            </a:r>
            <a:r>
              <a:rPr lang="en-US" sz="2400" dirty="0"/>
              <a:t> and offer support, where needed</a:t>
            </a:r>
          </a:p>
          <a:p>
            <a:pPr marL="0" indent="0">
              <a:buNone/>
            </a:pPr>
            <a:endParaRPr lang="en-GB" sz="2400" dirty="0"/>
          </a:p>
        </p:txBody>
      </p:sp>
      <p:sp>
        <p:nvSpPr>
          <p:cNvPr id="9" name="Foliennummernplatzhalter 8">
            <a:extLst>
              <a:ext uri="{FF2B5EF4-FFF2-40B4-BE49-F238E27FC236}">
                <a16:creationId xmlns:a16="http://schemas.microsoft.com/office/drawing/2014/main" id="{857D6191-9314-AC3A-C2EF-EA58621C31C5}"/>
              </a:ext>
            </a:extLst>
          </p:cNvPr>
          <p:cNvSpPr>
            <a:spLocks noGrp="1"/>
          </p:cNvSpPr>
          <p:nvPr>
            <p:ph type="sldNum" sz="quarter" idx="12"/>
          </p:nvPr>
        </p:nvSpPr>
        <p:spPr/>
        <p:txBody>
          <a:bodyPr/>
          <a:lstStyle/>
          <a:p>
            <a:fld id="{D57F1E4F-1CFF-5643-939E-217C01CDF565}" type="slidenum">
              <a:rPr lang="en-US" smtClean="0"/>
              <a:pPr/>
              <a:t>49</a:t>
            </a:fld>
            <a:endParaRPr lang="en-US" dirty="0"/>
          </a:p>
        </p:txBody>
      </p:sp>
    </p:spTree>
    <p:extLst>
      <p:ext uri="{BB962C8B-B14F-4D97-AF65-F5344CB8AC3E}">
        <p14:creationId xmlns:p14="http://schemas.microsoft.com/office/powerpoint/2010/main" val="3182961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3CD6B-AAC9-C2A0-97F1-79CC95F5E3E9}"/>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E420E91C-A138-A6D8-6794-187F2D42ACF1}"/>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a:extLst>
              <a:ext uri="{FF2B5EF4-FFF2-40B4-BE49-F238E27FC236}">
                <a16:creationId xmlns:a16="http://schemas.microsoft.com/office/drawing/2014/main" id="{E1A9DFE4-385C-BC3A-4BDA-8C2267FA7844}"/>
              </a:ext>
            </a:extLst>
          </p:cNvPr>
          <p:cNvPicPr>
            <a:picLocks noChangeAspect="1"/>
          </p:cNvPicPr>
          <p:nvPr/>
        </p:nvPicPr>
        <p:blipFill>
          <a:blip r:embed="rId3"/>
          <a:stretch>
            <a:fillRect/>
          </a:stretch>
        </p:blipFill>
        <p:spPr>
          <a:xfrm>
            <a:off x="1700026" y="787782"/>
            <a:ext cx="10223635" cy="57062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32792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FA58A-89C9-C179-7F0A-6A68CB9410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B9E76A-44F5-1769-9BD5-4BCC0D43ED7B}"/>
              </a:ext>
            </a:extLst>
          </p:cNvPr>
          <p:cNvSpPr>
            <a:spLocks noGrp="1"/>
          </p:cNvSpPr>
          <p:nvPr>
            <p:ph type="title"/>
          </p:nvPr>
        </p:nvSpPr>
        <p:spPr>
          <a:xfrm>
            <a:off x="1852329" y="420782"/>
            <a:ext cx="10515600" cy="782321"/>
          </a:xfrm>
        </p:spPr>
        <p:txBody>
          <a:bodyPr>
            <a:noAutofit/>
          </a:bodyPr>
          <a:lstStyle/>
          <a:p>
            <a:r>
              <a:rPr lang="en-US" dirty="0"/>
              <a:t>Giving feedback that moves the research forward</a:t>
            </a:r>
            <a:br>
              <a:rPr lang="en-US" sz="3600" dirty="0"/>
            </a:br>
            <a:endParaRPr lang="en-UG" sz="3600" dirty="0"/>
          </a:p>
        </p:txBody>
      </p:sp>
      <p:sp>
        <p:nvSpPr>
          <p:cNvPr id="3" name="Content Placeholder 2">
            <a:extLst>
              <a:ext uri="{FF2B5EF4-FFF2-40B4-BE49-F238E27FC236}">
                <a16:creationId xmlns:a16="http://schemas.microsoft.com/office/drawing/2014/main" id="{EE79B0EA-283A-3EFC-2A60-948BD0543246}"/>
              </a:ext>
            </a:extLst>
          </p:cNvPr>
          <p:cNvSpPr>
            <a:spLocks noGrp="1"/>
          </p:cNvSpPr>
          <p:nvPr>
            <p:ph idx="1"/>
          </p:nvPr>
        </p:nvSpPr>
        <p:spPr>
          <a:xfrm>
            <a:off x="1783345" y="1961069"/>
            <a:ext cx="10206268" cy="4776229"/>
          </a:xfrm>
        </p:spPr>
        <p:txBody>
          <a:bodyPr>
            <a:normAutofit/>
          </a:bodyPr>
          <a:lstStyle/>
          <a:p>
            <a:r>
              <a:rPr lang="en-US" sz="2400" dirty="0"/>
              <a:t>Clarify what kind of feedback is being given: ideas, structure, argument, methods, analysis, or language.</a:t>
            </a:r>
          </a:p>
          <a:p>
            <a:r>
              <a:rPr lang="en-US" sz="2400" dirty="0" err="1"/>
              <a:t>Prioritise</a:t>
            </a:r>
            <a:r>
              <a:rPr lang="en-US" sz="2400" dirty="0"/>
              <a:t> the most important issues first; do not overload the student with everything at once.</a:t>
            </a:r>
          </a:p>
          <a:p>
            <a:r>
              <a:rPr lang="en-US" sz="2400" dirty="0"/>
              <a:t>Distinguish between major revisions and minor comments.</a:t>
            </a:r>
          </a:p>
          <a:p>
            <a:r>
              <a:rPr lang="en-US" sz="2400" dirty="0"/>
              <a:t>Be specific about what needs to improve and what the next step should be.</a:t>
            </a:r>
          </a:p>
          <a:p>
            <a:r>
              <a:rPr lang="en-US" sz="2400" dirty="0"/>
              <a:t>Adapt feedback to the student’s stage: early drafts need direction more than polish.</a:t>
            </a:r>
          </a:p>
          <a:p>
            <a:r>
              <a:rPr lang="en-US" sz="2400" dirty="0"/>
              <a:t>Agree on realistic turnaround times and on what counts as a “feedback-ready” draft.</a:t>
            </a:r>
            <a:endParaRPr lang="en-GB" sz="2400" dirty="0"/>
          </a:p>
        </p:txBody>
      </p:sp>
      <p:sp>
        <p:nvSpPr>
          <p:cNvPr id="9" name="Foliennummernplatzhalter 8">
            <a:extLst>
              <a:ext uri="{FF2B5EF4-FFF2-40B4-BE49-F238E27FC236}">
                <a16:creationId xmlns:a16="http://schemas.microsoft.com/office/drawing/2014/main" id="{0A8288EB-480E-6B45-9DAF-C072C6F67A31}"/>
              </a:ext>
            </a:extLst>
          </p:cNvPr>
          <p:cNvSpPr>
            <a:spLocks noGrp="1"/>
          </p:cNvSpPr>
          <p:nvPr>
            <p:ph type="sldNum" sz="quarter" idx="12"/>
          </p:nvPr>
        </p:nvSpPr>
        <p:spPr/>
        <p:txBody>
          <a:bodyPr/>
          <a:lstStyle/>
          <a:p>
            <a:fld id="{D57F1E4F-1CFF-5643-939E-217C01CDF565}" type="slidenum">
              <a:rPr lang="en-US" smtClean="0"/>
              <a:pPr/>
              <a:t>50</a:t>
            </a:fld>
            <a:endParaRPr lang="en-US" dirty="0"/>
          </a:p>
        </p:txBody>
      </p:sp>
    </p:spTree>
    <p:extLst>
      <p:ext uri="{BB962C8B-B14F-4D97-AF65-F5344CB8AC3E}">
        <p14:creationId xmlns:p14="http://schemas.microsoft.com/office/powerpoint/2010/main" val="38505472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6355FE23-04B0-1BDE-3E0D-41E2CE23E748}"/>
              </a:ext>
            </a:extLst>
          </p:cNvPr>
          <p:cNvSpPr>
            <a:spLocks noGrp="1"/>
          </p:cNvSpPr>
          <p:nvPr>
            <p:ph type="sldNum" sz="quarter" idx="12"/>
          </p:nvPr>
        </p:nvSpPr>
        <p:spPr/>
        <p:txBody>
          <a:bodyPr/>
          <a:lstStyle/>
          <a:p>
            <a:fld id="{D57F1E4F-1CFF-5643-939E-217C01CDF565}" type="slidenum">
              <a:rPr lang="en-US" smtClean="0"/>
              <a:pPr/>
              <a:t>51</a:t>
            </a:fld>
            <a:endParaRPr lang="en-US" dirty="0"/>
          </a:p>
        </p:txBody>
      </p:sp>
      <p:sp>
        <p:nvSpPr>
          <p:cNvPr id="2" name="Title 1">
            <a:extLst>
              <a:ext uri="{FF2B5EF4-FFF2-40B4-BE49-F238E27FC236}">
                <a16:creationId xmlns:a16="http://schemas.microsoft.com/office/drawing/2014/main" id="{7BB38B44-2D6E-2D35-678F-DC4A6E132BF8}"/>
              </a:ext>
            </a:extLst>
          </p:cNvPr>
          <p:cNvSpPr>
            <a:spLocks noGrp="1"/>
          </p:cNvSpPr>
          <p:nvPr>
            <p:ph type="title"/>
          </p:nvPr>
        </p:nvSpPr>
        <p:spPr>
          <a:xfrm>
            <a:off x="2045162" y="3218103"/>
            <a:ext cx="10515600" cy="782321"/>
          </a:xfrm>
        </p:spPr>
        <p:txBody>
          <a:bodyPr>
            <a:noAutofit/>
          </a:bodyPr>
          <a:lstStyle/>
          <a:p>
            <a:r>
              <a:rPr lang="en-US" sz="3600" dirty="0">
                <a:solidFill>
                  <a:schemeClr val="tx1">
                    <a:lumMod val="75000"/>
                    <a:lumOff val="25000"/>
                  </a:schemeClr>
                </a:solidFill>
              </a:rPr>
              <a:t>Risk Detection, Mitigation, and Managing</a:t>
            </a:r>
            <a:br>
              <a:rPr lang="en-US" sz="3600" dirty="0">
                <a:solidFill>
                  <a:schemeClr val="tx1">
                    <a:lumMod val="75000"/>
                    <a:lumOff val="25000"/>
                  </a:schemeClr>
                </a:solidFill>
              </a:rPr>
            </a:br>
            <a:r>
              <a:rPr lang="en-US" sz="3600" dirty="0">
                <a:solidFill>
                  <a:schemeClr val="tx1">
                    <a:lumMod val="75000"/>
                    <a:lumOff val="25000"/>
                  </a:schemeClr>
                </a:solidFill>
              </a:rPr>
              <a:t>Challenges </a:t>
            </a:r>
            <a:endParaRPr lang="en-UG" sz="3600" dirty="0">
              <a:solidFill>
                <a:schemeClr val="tx1">
                  <a:lumMod val="75000"/>
                  <a:lumOff val="25000"/>
                </a:schemeClr>
              </a:solidFill>
            </a:endParaRPr>
          </a:p>
        </p:txBody>
      </p:sp>
    </p:spTree>
    <p:extLst>
      <p:ext uri="{BB962C8B-B14F-4D97-AF65-F5344CB8AC3E}">
        <p14:creationId xmlns:p14="http://schemas.microsoft.com/office/powerpoint/2010/main" val="19113772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9AF12-F887-0D12-CAE6-B8847C42F1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728614-E34A-3890-AAB4-EFDDD351DEB8}"/>
              </a:ext>
            </a:extLst>
          </p:cNvPr>
          <p:cNvSpPr>
            <a:spLocks noGrp="1"/>
          </p:cNvSpPr>
          <p:nvPr>
            <p:ph type="title"/>
          </p:nvPr>
        </p:nvSpPr>
        <p:spPr>
          <a:xfrm>
            <a:off x="2589040" y="549522"/>
            <a:ext cx="8859248" cy="734805"/>
          </a:xfrm>
        </p:spPr>
        <p:txBody>
          <a:bodyPr>
            <a:normAutofit fontScale="90000"/>
          </a:bodyPr>
          <a:lstStyle/>
          <a:p>
            <a:r>
              <a:rPr lang="en-US" dirty="0">
                <a:solidFill>
                  <a:srgbClr val="A53010"/>
                </a:solidFill>
              </a:rPr>
              <a:t>From warning sign to supervisory response</a:t>
            </a:r>
            <a:endParaRPr lang="en-UG" sz="3600" dirty="0">
              <a:solidFill>
                <a:srgbClr val="A53010"/>
              </a:solidFill>
            </a:endParaRPr>
          </a:p>
        </p:txBody>
      </p:sp>
      <p:sp>
        <p:nvSpPr>
          <p:cNvPr id="3" name="Content Placeholder 2">
            <a:extLst>
              <a:ext uri="{FF2B5EF4-FFF2-40B4-BE49-F238E27FC236}">
                <a16:creationId xmlns:a16="http://schemas.microsoft.com/office/drawing/2014/main" id="{1F49106D-604E-F4A6-675D-A884251F9973}"/>
              </a:ext>
            </a:extLst>
          </p:cNvPr>
          <p:cNvSpPr>
            <a:spLocks noGrp="1"/>
          </p:cNvSpPr>
          <p:nvPr>
            <p:ph idx="1"/>
          </p:nvPr>
        </p:nvSpPr>
        <p:spPr>
          <a:xfrm>
            <a:off x="2589040" y="1484034"/>
            <a:ext cx="9510301" cy="5373965"/>
          </a:xfrm>
        </p:spPr>
        <p:txBody>
          <a:bodyPr>
            <a:normAutofit fontScale="92500" lnSpcReduction="10000"/>
          </a:bodyPr>
          <a:lstStyle/>
          <a:p>
            <a:pPr marL="0" indent="0">
              <a:buNone/>
            </a:pPr>
            <a:r>
              <a:rPr lang="en-US" sz="2400" b="1" dirty="0"/>
              <a:t>Case: </a:t>
            </a:r>
            <a:r>
              <a:rPr lang="en-US" sz="2400" dirty="0"/>
              <a:t>A doctoral candidate has recently missed two meetings, submitted no revised draft despite earlier agreement, and now replies only very briefly to emails. In earlier meetings, the student seemed engaged and motivated. The supervisor is unsure whether this is a temporary difficulty, loss of motivation, overload, or a more serious issue.</a:t>
            </a:r>
          </a:p>
          <a:p>
            <a:pPr marL="0" indent="0">
              <a:buNone/>
            </a:pPr>
            <a:r>
              <a:rPr lang="en-US" sz="2400" dirty="0"/>
              <a:t>In </a:t>
            </a:r>
            <a:r>
              <a:rPr lang="en-US" sz="2400" b="1" dirty="0"/>
              <a:t>groups of 4-5 participants</a:t>
            </a:r>
            <a:r>
              <a:rPr lang="en-US" sz="2400" dirty="0"/>
              <a:t>, discuss:</a:t>
            </a:r>
          </a:p>
          <a:p>
            <a:r>
              <a:rPr lang="en-US" sz="2400" dirty="0"/>
              <a:t>What are the early warning signs? </a:t>
            </a:r>
          </a:p>
          <a:p>
            <a:r>
              <a:rPr lang="en-US" sz="2400" dirty="0"/>
              <a:t>What might be going on here? </a:t>
            </a:r>
          </a:p>
          <a:p>
            <a:r>
              <a:rPr lang="en-US" sz="2400" dirty="0"/>
              <a:t>What should the supervisor do first? </a:t>
            </a:r>
          </a:p>
          <a:p>
            <a:r>
              <a:rPr lang="en-US" sz="2400" dirty="0"/>
              <a:t>What should the supervisor avoid doing? </a:t>
            </a:r>
          </a:p>
          <a:p>
            <a:r>
              <a:rPr lang="en-US" sz="2400" dirty="0"/>
              <a:t>When might additional institutional support be needed?</a:t>
            </a:r>
          </a:p>
          <a:p>
            <a:pPr marL="0" indent="0">
              <a:buNone/>
            </a:pPr>
            <a:endParaRPr lang="en-US" sz="2400" dirty="0"/>
          </a:p>
          <a:p>
            <a:pPr marL="0" indent="0">
              <a:buNone/>
            </a:pPr>
            <a:r>
              <a:rPr lang="en-US" sz="2400" dirty="0"/>
              <a:t>Present your findings in the plenary.</a:t>
            </a:r>
          </a:p>
          <a:p>
            <a:pPr marL="0" indent="0">
              <a:buNone/>
            </a:pPr>
            <a:endParaRPr lang="en-US" sz="2200" dirty="0"/>
          </a:p>
        </p:txBody>
      </p:sp>
      <p:sp>
        <p:nvSpPr>
          <p:cNvPr id="7" name="Foliennummernplatzhalter 6">
            <a:extLst>
              <a:ext uri="{FF2B5EF4-FFF2-40B4-BE49-F238E27FC236}">
                <a16:creationId xmlns:a16="http://schemas.microsoft.com/office/drawing/2014/main" id="{5C3B3DF1-4A10-E4D5-E165-0941B3FECC3A}"/>
              </a:ext>
            </a:extLst>
          </p:cNvPr>
          <p:cNvSpPr>
            <a:spLocks noGrp="1"/>
          </p:cNvSpPr>
          <p:nvPr>
            <p:ph type="sldNum" sz="quarter" idx="12"/>
          </p:nvPr>
        </p:nvSpPr>
        <p:spPr/>
        <p:txBody>
          <a:bodyPr/>
          <a:lstStyle/>
          <a:p>
            <a:fld id="{D57F1E4F-1CFF-5643-939E-217C01CDF565}" type="slidenum">
              <a:rPr lang="en-US" smtClean="0"/>
              <a:pPr/>
              <a:t>52</a:t>
            </a:fld>
            <a:endParaRPr lang="en-US" dirty="0"/>
          </a:p>
        </p:txBody>
      </p:sp>
      <p:pic>
        <p:nvPicPr>
          <p:cNvPr id="4" name="Grafik 3" descr="Sanduhr 30% mit einfarbiger Füllung">
            <a:extLst>
              <a:ext uri="{FF2B5EF4-FFF2-40B4-BE49-F238E27FC236}">
                <a16:creationId xmlns:a16="http://schemas.microsoft.com/office/drawing/2014/main" id="{DB3F32E1-5832-5070-B61E-E7A3D4EF77C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C30623F0-EF06-4583-5316-FB18D112EE18}"/>
              </a:ext>
            </a:extLst>
          </p:cNvPr>
          <p:cNvSpPr txBox="1"/>
          <p:nvPr/>
        </p:nvSpPr>
        <p:spPr>
          <a:xfrm>
            <a:off x="838200" y="1745098"/>
            <a:ext cx="918841" cy="369332"/>
          </a:xfrm>
          <a:prstGeom prst="rect">
            <a:avLst/>
          </a:prstGeom>
          <a:noFill/>
        </p:spPr>
        <p:txBody>
          <a:bodyPr wrap="none" rtlCol="0">
            <a:spAutoFit/>
          </a:bodyPr>
          <a:lstStyle/>
          <a:p>
            <a:r>
              <a:rPr lang="de-AT" b="1" dirty="0"/>
              <a:t>15 min</a:t>
            </a:r>
          </a:p>
        </p:txBody>
      </p:sp>
      <p:pic>
        <p:nvPicPr>
          <p:cNvPr id="8" name="Graphic 7" descr="Meeting with solid fill">
            <a:extLst>
              <a:ext uri="{FF2B5EF4-FFF2-40B4-BE49-F238E27FC236}">
                <a16:creationId xmlns:a16="http://schemas.microsoft.com/office/drawing/2014/main" id="{CD47E1BA-4C34-3230-9BD7-5C2F2E00977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812" y="2445734"/>
            <a:ext cx="914400" cy="914400"/>
          </a:xfrm>
          <a:prstGeom prst="rect">
            <a:avLst/>
          </a:prstGeom>
        </p:spPr>
      </p:pic>
    </p:spTree>
    <p:extLst>
      <p:ext uri="{BB962C8B-B14F-4D97-AF65-F5344CB8AC3E}">
        <p14:creationId xmlns:p14="http://schemas.microsoft.com/office/powerpoint/2010/main" val="29745478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2F130-4038-FD31-3977-A05A1389E5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6AF41A-050F-0F17-9979-7C8E72F3C3FA}"/>
              </a:ext>
            </a:extLst>
          </p:cNvPr>
          <p:cNvSpPr>
            <a:spLocks noGrp="1"/>
          </p:cNvSpPr>
          <p:nvPr>
            <p:ph type="title"/>
          </p:nvPr>
        </p:nvSpPr>
        <p:spPr>
          <a:xfrm>
            <a:off x="2589040" y="549522"/>
            <a:ext cx="10515600" cy="734805"/>
          </a:xfrm>
        </p:spPr>
        <p:txBody>
          <a:bodyPr>
            <a:normAutofit/>
          </a:bodyPr>
          <a:lstStyle/>
          <a:p>
            <a:r>
              <a:rPr lang="de-DE" sz="3600" dirty="0" err="1"/>
              <a:t>Risks</a:t>
            </a:r>
            <a:r>
              <a:rPr lang="de-DE" dirty="0"/>
              <a:t> and Challenges </a:t>
            </a:r>
            <a:r>
              <a:rPr lang="de-DE" dirty="0" err="1"/>
              <a:t>for</a:t>
            </a:r>
            <a:r>
              <a:rPr lang="de-DE" dirty="0"/>
              <a:t> PhD </a:t>
            </a:r>
            <a:r>
              <a:rPr lang="de-DE" dirty="0" err="1"/>
              <a:t>students</a:t>
            </a:r>
            <a:endParaRPr lang="en-UG" sz="3600" dirty="0"/>
          </a:p>
        </p:txBody>
      </p:sp>
      <p:sp>
        <p:nvSpPr>
          <p:cNvPr id="3" name="Content Placeholder 2">
            <a:extLst>
              <a:ext uri="{FF2B5EF4-FFF2-40B4-BE49-F238E27FC236}">
                <a16:creationId xmlns:a16="http://schemas.microsoft.com/office/drawing/2014/main" id="{6E96B01E-F551-3698-1DCB-256AEFBB3BA8}"/>
              </a:ext>
            </a:extLst>
          </p:cNvPr>
          <p:cNvSpPr>
            <a:spLocks noGrp="1"/>
          </p:cNvSpPr>
          <p:nvPr>
            <p:ph idx="1"/>
          </p:nvPr>
        </p:nvSpPr>
        <p:spPr>
          <a:xfrm>
            <a:off x="2589041" y="1484034"/>
            <a:ext cx="7835120" cy="5373965"/>
          </a:xfrm>
        </p:spPr>
        <p:txBody>
          <a:bodyPr>
            <a:normAutofit lnSpcReduction="10000"/>
          </a:bodyPr>
          <a:lstStyle/>
          <a:p>
            <a:pPr marL="0" indent="0">
              <a:buNone/>
            </a:pPr>
            <a:r>
              <a:rPr lang="en-US" sz="2400" b="1" dirty="0"/>
              <a:t>Risks: </a:t>
            </a:r>
          </a:p>
          <a:p>
            <a:r>
              <a:rPr lang="en-US" sz="2400" dirty="0"/>
              <a:t>Financial risks (Funding Issues),</a:t>
            </a:r>
          </a:p>
          <a:p>
            <a:r>
              <a:rPr lang="en-US" sz="2400" dirty="0"/>
              <a:t>Lack of access to research facilities</a:t>
            </a:r>
          </a:p>
          <a:p>
            <a:r>
              <a:rPr lang="en-US" sz="2400" dirty="0"/>
              <a:t>Loss of data etc.</a:t>
            </a:r>
          </a:p>
          <a:p>
            <a:pPr marL="0" indent="0">
              <a:buNone/>
            </a:pPr>
            <a:endParaRPr lang="en-US" sz="2400" b="1" dirty="0"/>
          </a:p>
          <a:p>
            <a:pPr marL="0" indent="0">
              <a:buNone/>
            </a:pPr>
            <a:r>
              <a:rPr lang="en-US" sz="2400" b="1" dirty="0"/>
              <a:t>Challenges: </a:t>
            </a:r>
          </a:p>
          <a:p>
            <a:r>
              <a:rPr lang="en-US" sz="2400" dirty="0"/>
              <a:t>Personal challenges, care obligation</a:t>
            </a:r>
          </a:p>
          <a:p>
            <a:r>
              <a:rPr lang="en-US" sz="2400" dirty="0"/>
              <a:t>Ethical concerns</a:t>
            </a:r>
          </a:p>
          <a:p>
            <a:r>
              <a:rPr lang="en-US" sz="2400" dirty="0"/>
              <a:t>Job security</a:t>
            </a:r>
          </a:p>
          <a:p>
            <a:r>
              <a:rPr lang="en-US" sz="2400" dirty="0"/>
              <a:t>Mental health</a:t>
            </a:r>
          </a:p>
          <a:p>
            <a:r>
              <a:rPr lang="en-US" sz="2400" dirty="0"/>
              <a:t>Imposter </a:t>
            </a:r>
            <a:r>
              <a:rPr lang="en-US" sz="2400" dirty="0" err="1"/>
              <a:t>syndrom</a:t>
            </a:r>
            <a:endParaRPr lang="en-US" sz="2400" dirty="0"/>
          </a:p>
          <a:p>
            <a:endParaRPr lang="en-US" sz="2400" dirty="0"/>
          </a:p>
        </p:txBody>
      </p:sp>
      <p:sp>
        <p:nvSpPr>
          <p:cNvPr id="7" name="Foliennummernplatzhalter 6">
            <a:extLst>
              <a:ext uri="{FF2B5EF4-FFF2-40B4-BE49-F238E27FC236}">
                <a16:creationId xmlns:a16="http://schemas.microsoft.com/office/drawing/2014/main" id="{444A40D3-6FB3-7CC6-067D-1640A3308F27}"/>
              </a:ext>
            </a:extLst>
          </p:cNvPr>
          <p:cNvSpPr>
            <a:spLocks noGrp="1"/>
          </p:cNvSpPr>
          <p:nvPr>
            <p:ph type="sldNum" sz="quarter" idx="12"/>
          </p:nvPr>
        </p:nvSpPr>
        <p:spPr/>
        <p:txBody>
          <a:bodyPr/>
          <a:lstStyle/>
          <a:p>
            <a:fld id="{D57F1E4F-1CFF-5643-939E-217C01CDF565}" type="slidenum">
              <a:rPr lang="en-US" smtClean="0"/>
              <a:pPr/>
              <a:t>53</a:t>
            </a:fld>
            <a:endParaRPr lang="en-US" dirty="0"/>
          </a:p>
        </p:txBody>
      </p:sp>
    </p:spTree>
    <p:extLst>
      <p:ext uri="{BB962C8B-B14F-4D97-AF65-F5344CB8AC3E}">
        <p14:creationId xmlns:p14="http://schemas.microsoft.com/office/powerpoint/2010/main" val="23537924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650DC-76FB-3EB8-51C9-0DF6F4E483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729F7E-882D-4BD2-9367-281809AE2BAB}"/>
              </a:ext>
            </a:extLst>
          </p:cNvPr>
          <p:cNvSpPr>
            <a:spLocks noGrp="1"/>
          </p:cNvSpPr>
          <p:nvPr>
            <p:ph type="title"/>
          </p:nvPr>
        </p:nvSpPr>
        <p:spPr>
          <a:xfrm>
            <a:off x="2589040" y="549522"/>
            <a:ext cx="8310608" cy="734805"/>
          </a:xfrm>
        </p:spPr>
        <p:txBody>
          <a:bodyPr>
            <a:normAutofit/>
          </a:bodyPr>
          <a:lstStyle/>
          <a:p>
            <a:r>
              <a:rPr lang="de-DE" sz="3600" dirty="0"/>
              <a:t>Mitigation </a:t>
            </a:r>
            <a:r>
              <a:rPr lang="de-DE" sz="3600" dirty="0" err="1"/>
              <a:t>strategies</a:t>
            </a:r>
            <a:r>
              <a:rPr lang="de-DE" sz="3600" dirty="0"/>
              <a:t> </a:t>
            </a:r>
            <a:r>
              <a:rPr lang="de-DE" sz="3600" dirty="0" err="1"/>
              <a:t>for</a:t>
            </a:r>
            <a:r>
              <a:rPr lang="de-DE" sz="3600" dirty="0"/>
              <a:t> </a:t>
            </a:r>
            <a:r>
              <a:rPr lang="de-DE" sz="3600" dirty="0" err="1"/>
              <a:t>supervisors</a:t>
            </a:r>
            <a:r>
              <a:rPr lang="de-DE" sz="3600" dirty="0"/>
              <a:t> </a:t>
            </a:r>
            <a:endParaRPr lang="en-UG" sz="3600" dirty="0"/>
          </a:p>
        </p:txBody>
      </p:sp>
      <p:sp>
        <p:nvSpPr>
          <p:cNvPr id="3" name="Content Placeholder 2">
            <a:extLst>
              <a:ext uri="{FF2B5EF4-FFF2-40B4-BE49-F238E27FC236}">
                <a16:creationId xmlns:a16="http://schemas.microsoft.com/office/drawing/2014/main" id="{9D0C7683-D56B-7DEA-91F5-78F82EC4CBE1}"/>
              </a:ext>
            </a:extLst>
          </p:cNvPr>
          <p:cNvSpPr>
            <a:spLocks noGrp="1"/>
          </p:cNvSpPr>
          <p:nvPr>
            <p:ph idx="1"/>
          </p:nvPr>
        </p:nvSpPr>
        <p:spPr>
          <a:xfrm>
            <a:off x="2589040" y="1484035"/>
            <a:ext cx="8998237" cy="4770782"/>
          </a:xfrm>
        </p:spPr>
        <p:txBody>
          <a:bodyPr>
            <a:normAutofit/>
          </a:bodyPr>
          <a:lstStyle/>
          <a:p>
            <a:r>
              <a:rPr lang="en-US" sz="2600" dirty="0"/>
              <a:t>Fostering a culture where people feel safe to discuss</a:t>
            </a:r>
          </a:p>
          <a:p>
            <a:r>
              <a:rPr lang="en-US" sz="2600" dirty="0"/>
              <a:t>Encouraging and practicing open feedback </a:t>
            </a:r>
          </a:p>
          <a:p>
            <a:r>
              <a:rPr lang="en-US" sz="2600" dirty="0"/>
              <a:t>Detecting and rapid reacting to early warning signs</a:t>
            </a:r>
          </a:p>
          <a:p>
            <a:r>
              <a:rPr lang="en-US" sz="2600" dirty="0"/>
              <a:t>Celebrate achievements (reaching milestones, getting a paper published,..)</a:t>
            </a:r>
          </a:p>
          <a:p>
            <a:r>
              <a:rPr lang="en-US" sz="2600" dirty="0"/>
              <a:t>Prior planning with the students</a:t>
            </a:r>
          </a:p>
          <a:p>
            <a:r>
              <a:rPr lang="en-US" sz="2600" dirty="0"/>
              <a:t>Referring to counselling and other support systems</a:t>
            </a:r>
          </a:p>
          <a:p>
            <a:endParaRPr lang="en-US" sz="2600" dirty="0"/>
          </a:p>
        </p:txBody>
      </p:sp>
      <p:sp>
        <p:nvSpPr>
          <p:cNvPr id="7" name="Foliennummernplatzhalter 6">
            <a:extLst>
              <a:ext uri="{FF2B5EF4-FFF2-40B4-BE49-F238E27FC236}">
                <a16:creationId xmlns:a16="http://schemas.microsoft.com/office/drawing/2014/main" id="{7EE4DD81-93DE-FB2E-FC5A-B6325B5925C9}"/>
              </a:ext>
            </a:extLst>
          </p:cNvPr>
          <p:cNvSpPr>
            <a:spLocks noGrp="1"/>
          </p:cNvSpPr>
          <p:nvPr>
            <p:ph type="sldNum" sz="quarter" idx="12"/>
          </p:nvPr>
        </p:nvSpPr>
        <p:spPr/>
        <p:txBody>
          <a:bodyPr/>
          <a:lstStyle/>
          <a:p>
            <a:fld id="{D57F1E4F-1CFF-5643-939E-217C01CDF565}" type="slidenum">
              <a:rPr lang="en-US" smtClean="0"/>
              <a:pPr/>
              <a:t>54</a:t>
            </a:fld>
            <a:endParaRPr lang="en-US" dirty="0"/>
          </a:p>
        </p:txBody>
      </p:sp>
    </p:spTree>
    <p:extLst>
      <p:ext uri="{BB962C8B-B14F-4D97-AF65-F5344CB8AC3E}">
        <p14:creationId xmlns:p14="http://schemas.microsoft.com/office/powerpoint/2010/main" val="18950179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2681E-AF66-22F2-5483-DF44EAF38969}"/>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91F85DB4-D83C-451F-16F5-3FF935C7A224}"/>
              </a:ext>
            </a:extLst>
          </p:cNvPr>
          <p:cNvSpPr>
            <a:spLocks noGrp="1"/>
          </p:cNvSpPr>
          <p:nvPr>
            <p:ph type="sldNum" sz="quarter" idx="12"/>
          </p:nvPr>
        </p:nvSpPr>
        <p:spPr/>
        <p:txBody>
          <a:bodyPr/>
          <a:lstStyle/>
          <a:p>
            <a:fld id="{D57F1E4F-1CFF-5643-939E-217C01CDF565}" type="slidenum">
              <a:rPr lang="en-US" smtClean="0"/>
              <a:pPr/>
              <a:t>55</a:t>
            </a:fld>
            <a:endParaRPr lang="en-US" dirty="0"/>
          </a:p>
        </p:txBody>
      </p:sp>
      <p:sp>
        <p:nvSpPr>
          <p:cNvPr id="6" name="Content Placeholder 2">
            <a:extLst>
              <a:ext uri="{FF2B5EF4-FFF2-40B4-BE49-F238E27FC236}">
                <a16:creationId xmlns:a16="http://schemas.microsoft.com/office/drawing/2014/main" id="{EF441FDB-F5F9-91D0-487A-C67400E0ADFE}"/>
              </a:ext>
            </a:extLst>
          </p:cNvPr>
          <p:cNvSpPr txBox="1">
            <a:spLocks/>
          </p:cNvSpPr>
          <p:nvPr/>
        </p:nvSpPr>
        <p:spPr>
          <a:xfrm>
            <a:off x="2258008" y="2779001"/>
            <a:ext cx="9277706" cy="1295400"/>
          </a:xfrm>
          <a:prstGeom prst="rect">
            <a:avLst/>
          </a:prstGeom>
        </p:spPr>
        <p:txBody>
          <a:bodyPr vert="horz" lIns="91440" tIns="45720" rIns="91440" bIns="45720" rtlCol="0" anchor="ctr">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r>
              <a:rPr lang="en-US" sz="4400" dirty="0">
                <a:solidFill>
                  <a:schemeClr val="tx1">
                    <a:lumMod val="75000"/>
                    <a:lumOff val="25000"/>
                  </a:schemeClr>
                </a:solidFill>
              </a:rPr>
              <a:t>Handling conflicts</a:t>
            </a:r>
            <a:endParaRPr lang="en-UG" sz="4400" dirty="0">
              <a:solidFill>
                <a:schemeClr val="tx1">
                  <a:lumMod val="75000"/>
                  <a:lumOff val="25000"/>
                </a:schemeClr>
              </a:solidFill>
            </a:endParaRPr>
          </a:p>
        </p:txBody>
      </p:sp>
    </p:spTree>
    <p:extLst>
      <p:ext uri="{BB962C8B-B14F-4D97-AF65-F5344CB8AC3E}">
        <p14:creationId xmlns:p14="http://schemas.microsoft.com/office/powerpoint/2010/main" val="19382651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03432-2C6F-17EF-BD23-553574C744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BD21BE-3FB4-167A-AF80-F3BD04C360A5}"/>
              </a:ext>
            </a:extLst>
          </p:cNvPr>
          <p:cNvSpPr>
            <a:spLocks noGrp="1"/>
          </p:cNvSpPr>
          <p:nvPr>
            <p:ph type="title"/>
          </p:nvPr>
        </p:nvSpPr>
        <p:spPr>
          <a:xfrm>
            <a:off x="2589040" y="549522"/>
            <a:ext cx="8310608" cy="734805"/>
          </a:xfrm>
        </p:spPr>
        <p:txBody>
          <a:bodyPr>
            <a:normAutofit/>
          </a:bodyPr>
          <a:lstStyle/>
          <a:p>
            <a:r>
              <a:rPr lang="en-US" sz="3600" dirty="0"/>
              <a:t>How conflicts can be avoided </a:t>
            </a:r>
            <a:endParaRPr lang="en-UG" sz="3600" dirty="0"/>
          </a:p>
        </p:txBody>
      </p:sp>
      <p:sp>
        <p:nvSpPr>
          <p:cNvPr id="3" name="Content Placeholder 2">
            <a:extLst>
              <a:ext uri="{FF2B5EF4-FFF2-40B4-BE49-F238E27FC236}">
                <a16:creationId xmlns:a16="http://schemas.microsoft.com/office/drawing/2014/main" id="{6B616393-6A2F-5645-0383-3A8E0BAA385B}"/>
              </a:ext>
            </a:extLst>
          </p:cNvPr>
          <p:cNvSpPr>
            <a:spLocks noGrp="1"/>
          </p:cNvSpPr>
          <p:nvPr>
            <p:ph idx="1"/>
          </p:nvPr>
        </p:nvSpPr>
        <p:spPr>
          <a:xfrm>
            <a:off x="1594714" y="1484034"/>
            <a:ext cx="10519257" cy="5231319"/>
          </a:xfrm>
        </p:spPr>
        <p:txBody>
          <a:bodyPr>
            <a:noAutofit/>
          </a:bodyPr>
          <a:lstStyle/>
          <a:p>
            <a:pPr>
              <a:lnSpc>
                <a:spcPct val="120000"/>
              </a:lnSpc>
              <a:spcBef>
                <a:spcPts val="600"/>
              </a:spcBef>
            </a:pPr>
            <a:r>
              <a:rPr lang="en-GB" sz="2000" b="1" dirty="0"/>
              <a:t>Make expectations explicit early </a:t>
            </a:r>
            <a:r>
              <a:rPr lang="en-GB" sz="2000" dirty="0"/>
              <a:t>including</a:t>
            </a:r>
            <a:r>
              <a:rPr lang="de-AT" sz="2000" dirty="0"/>
              <a:t> </a:t>
            </a:r>
          </a:p>
          <a:p>
            <a:pPr lvl="1">
              <a:lnSpc>
                <a:spcPct val="120000"/>
              </a:lnSpc>
              <a:spcBef>
                <a:spcPts val="600"/>
              </a:spcBef>
            </a:pPr>
            <a:r>
              <a:rPr lang="en-GB" sz="2000" dirty="0"/>
              <a:t>feedback rules (turnaround, what counts as a “submit-ready” draft) </a:t>
            </a:r>
          </a:p>
          <a:p>
            <a:pPr lvl="1">
              <a:lnSpc>
                <a:spcPct val="120000"/>
              </a:lnSpc>
              <a:spcBef>
                <a:spcPts val="600"/>
              </a:spcBef>
            </a:pPr>
            <a:r>
              <a:rPr lang="en-GB" sz="2000" dirty="0"/>
              <a:t>decision rights (what the student decides vs what requires supervisor sign-off),</a:t>
            </a:r>
          </a:p>
          <a:p>
            <a:pPr lvl="1">
              <a:lnSpc>
                <a:spcPct val="120000"/>
              </a:lnSpc>
              <a:spcBef>
                <a:spcPts val="600"/>
              </a:spcBef>
            </a:pPr>
            <a:r>
              <a:rPr lang="en-GB" sz="2000" dirty="0"/>
              <a:t>authorship + data access principles (to prevent later fights), </a:t>
            </a:r>
          </a:p>
          <a:p>
            <a:pPr lvl="1">
              <a:lnSpc>
                <a:spcPct val="120000"/>
              </a:lnSpc>
              <a:spcBef>
                <a:spcPts val="600"/>
              </a:spcBef>
            </a:pPr>
            <a:r>
              <a:rPr lang="en-GB" sz="2000" dirty="0"/>
              <a:t>conflict pathway (what happens if communication breaks down).</a:t>
            </a:r>
            <a:endParaRPr lang="de-AT" sz="2000" dirty="0"/>
          </a:p>
          <a:p>
            <a:pPr>
              <a:lnSpc>
                <a:spcPct val="120000"/>
              </a:lnSpc>
              <a:spcBef>
                <a:spcPts val="600"/>
              </a:spcBef>
            </a:pPr>
            <a:r>
              <a:rPr lang="en-GB" sz="2000" b="1" dirty="0"/>
              <a:t>Create structure that reduces ambiguity </a:t>
            </a:r>
            <a:r>
              <a:rPr lang="de-AT" sz="2000" b="1" dirty="0"/>
              <a:t> </a:t>
            </a:r>
            <a:r>
              <a:rPr lang="de-AT" sz="2000" dirty="0" err="1"/>
              <a:t>using</a:t>
            </a:r>
            <a:r>
              <a:rPr lang="de-AT" sz="2000" dirty="0"/>
              <a:t> a </a:t>
            </a:r>
            <a:r>
              <a:rPr lang="en-GB" sz="2000" dirty="0"/>
              <a:t>milestone plan (phases + deliverables + dates), agendas for meetings + written action points (who/what/when), annual/semester review with documented decisions.</a:t>
            </a:r>
            <a:endParaRPr lang="de-AT" sz="2000" dirty="0"/>
          </a:p>
          <a:p>
            <a:pPr>
              <a:lnSpc>
                <a:spcPct val="120000"/>
              </a:lnSpc>
              <a:spcBef>
                <a:spcPts val="600"/>
              </a:spcBef>
            </a:pPr>
            <a:r>
              <a:rPr lang="en-GB" sz="2000" b="1" dirty="0"/>
              <a:t>Prevent “resource conflicts” </a:t>
            </a:r>
            <a:r>
              <a:rPr lang="en-GB" sz="2000" dirty="0"/>
              <a:t>by naming resource constraints, e.g. lab access or time allocation or feedback, early and documenting allocation rules.</a:t>
            </a:r>
            <a:endParaRPr lang="de-AT" sz="2000" dirty="0"/>
          </a:p>
          <a:p>
            <a:pPr>
              <a:lnSpc>
                <a:spcPct val="120000"/>
              </a:lnSpc>
              <a:spcBef>
                <a:spcPts val="600"/>
              </a:spcBef>
            </a:pPr>
            <a:r>
              <a:rPr lang="en-GB" sz="2000" b="1" dirty="0"/>
              <a:t>Normalise difficult conversations. </a:t>
            </a:r>
            <a:br>
              <a:rPr lang="en-GB" sz="2000" b="1" dirty="0"/>
            </a:br>
            <a:r>
              <a:rPr lang="en-GB" sz="2000" dirty="0">
                <a:solidFill>
                  <a:srgbClr val="A53010"/>
                </a:solidFill>
              </a:rPr>
              <a:t>Say early: “Conflicts happen; the goal is to address them early.” </a:t>
            </a:r>
            <a:br>
              <a:rPr lang="en-GB" sz="2000" dirty="0"/>
            </a:br>
            <a:r>
              <a:rPr lang="de-AT" sz="2000" dirty="0"/>
              <a:t>This </a:t>
            </a:r>
            <a:r>
              <a:rPr lang="de-AT" sz="2000" dirty="0" err="1"/>
              <a:t>reduces</a:t>
            </a:r>
            <a:r>
              <a:rPr lang="de-AT" sz="2000" dirty="0"/>
              <a:t> </a:t>
            </a:r>
            <a:r>
              <a:rPr lang="de-AT" sz="2000" dirty="0" err="1"/>
              <a:t>shame</a:t>
            </a:r>
            <a:r>
              <a:rPr lang="de-AT" sz="2000" dirty="0"/>
              <a:t> and </a:t>
            </a:r>
            <a:r>
              <a:rPr lang="de-AT" sz="2000" dirty="0" err="1"/>
              <a:t>delays</a:t>
            </a:r>
            <a:r>
              <a:rPr lang="de-AT" sz="2000" dirty="0"/>
              <a:t>.</a:t>
            </a:r>
            <a:endParaRPr lang="en-US" sz="2000" dirty="0"/>
          </a:p>
        </p:txBody>
      </p:sp>
      <p:sp>
        <p:nvSpPr>
          <p:cNvPr id="7" name="Foliennummernplatzhalter 6">
            <a:extLst>
              <a:ext uri="{FF2B5EF4-FFF2-40B4-BE49-F238E27FC236}">
                <a16:creationId xmlns:a16="http://schemas.microsoft.com/office/drawing/2014/main" id="{7D2A8D23-26AF-2AF2-0E01-504475BD042A}"/>
              </a:ext>
            </a:extLst>
          </p:cNvPr>
          <p:cNvSpPr>
            <a:spLocks noGrp="1"/>
          </p:cNvSpPr>
          <p:nvPr>
            <p:ph type="sldNum" sz="quarter" idx="12"/>
          </p:nvPr>
        </p:nvSpPr>
        <p:spPr/>
        <p:txBody>
          <a:bodyPr/>
          <a:lstStyle/>
          <a:p>
            <a:fld id="{D57F1E4F-1CFF-5643-939E-217C01CDF565}" type="slidenum">
              <a:rPr lang="en-US" smtClean="0"/>
              <a:pPr/>
              <a:t>56</a:t>
            </a:fld>
            <a:endParaRPr lang="en-US" dirty="0"/>
          </a:p>
        </p:txBody>
      </p:sp>
    </p:spTree>
    <p:extLst>
      <p:ext uri="{BB962C8B-B14F-4D97-AF65-F5344CB8AC3E}">
        <p14:creationId xmlns:p14="http://schemas.microsoft.com/office/powerpoint/2010/main" val="29110800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A667F-6539-AD5D-4E89-6F99D203BA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28B34E-66F1-7017-C798-99C6CB7FD1E9}"/>
              </a:ext>
            </a:extLst>
          </p:cNvPr>
          <p:cNvSpPr>
            <a:spLocks noGrp="1"/>
          </p:cNvSpPr>
          <p:nvPr>
            <p:ph type="title"/>
          </p:nvPr>
        </p:nvSpPr>
        <p:spPr>
          <a:xfrm>
            <a:off x="2589039" y="549522"/>
            <a:ext cx="9232323" cy="734805"/>
          </a:xfrm>
        </p:spPr>
        <p:txBody>
          <a:bodyPr>
            <a:normAutofit/>
          </a:bodyPr>
          <a:lstStyle/>
          <a:p>
            <a:r>
              <a:rPr lang="en-US" sz="3600" dirty="0"/>
              <a:t>How supervisors identify warning signs  </a:t>
            </a:r>
            <a:endParaRPr lang="en-UG" sz="3600" dirty="0"/>
          </a:p>
        </p:txBody>
      </p:sp>
      <p:sp>
        <p:nvSpPr>
          <p:cNvPr id="3" name="Content Placeholder 2">
            <a:extLst>
              <a:ext uri="{FF2B5EF4-FFF2-40B4-BE49-F238E27FC236}">
                <a16:creationId xmlns:a16="http://schemas.microsoft.com/office/drawing/2014/main" id="{D3BE8D31-C57A-F159-1189-8DE073607030}"/>
              </a:ext>
            </a:extLst>
          </p:cNvPr>
          <p:cNvSpPr>
            <a:spLocks noGrp="1"/>
          </p:cNvSpPr>
          <p:nvPr>
            <p:ph idx="1"/>
          </p:nvPr>
        </p:nvSpPr>
        <p:spPr>
          <a:xfrm>
            <a:off x="2589039" y="1484034"/>
            <a:ext cx="9524932" cy="5231319"/>
          </a:xfrm>
        </p:spPr>
        <p:txBody>
          <a:bodyPr>
            <a:noAutofit/>
          </a:bodyPr>
          <a:lstStyle/>
          <a:p>
            <a:pPr>
              <a:lnSpc>
                <a:spcPct val="120000"/>
              </a:lnSpc>
              <a:spcBef>
                <a:spcPts val="600"/>
              </a:spcBef>
            </a:pPr>
            <a:r>
              <a:rPr lang="en-US" sz="2400" b="1" dirty="0"/>
              <a:t>Relationship signals</a:t>
            </a:r>
          </a:p>
          <a:p>
            <a:pPr lvl="1">
              <a:lnSpc>
                <a:spcPct val="120000"/>
              </a:lnSpc>
              <a:spcBef>
                <a:spcPts val="600"/>
              </a:spcBef>
              <a:buFont typeface="Webdings" panose="05030102010509060703" pitchFamily="18" charset="2"/>
              <a:buChar char="+"/>
            </a:pPr>
            <a:r>
              <a:rPr lang="en-US" sz="2400" dirty="0"/>
              <a:t>triangulation (“Supervisor X said you…”),</a:t>
            </a:r>
          </a:p>
          <a:p>
            <a:pPr lvl="1">
              <a:lnSpc>
                <a:spcPct val="120000"/>
              </a:lnSpc>
              <a:spcBef>
                <a:spcPts val="600"/>
              </a:spcBef>
              <a:buFont typeface="Webdings" panose="05030102010509060703" pitchFamily="18" charset="2"/>
              <a:buChar char="+"/>
            </a:pPr>
            <a:r>
              <a:rPr lang="en-US" sz="2400" dirty="0"/>
              <a:t>repeated complaints about fairness or respect,</a:t>
            </a:r>
          </a:p>
          <a:p>
            <a:pPr lvl="1">
              <a:lnSpc>
                <a:spcPct val="120000"/>
              </a:lnSpc>
              <a:spcBef>
                <a:spcPts val="600"/>
              </a:spcBef>
              <a:buFont typeface="Webdings" panose="05030102010509060703" pitchFamily="18" charset="2"/>
              <a:buChar char="+"/>
            </a:pPr>
            <a:r>
              <a:rPr lang="en-US" sz="2400" dirty="0"/>
              <a:t>secrecy around data, files, or lab notebooks,</a:t>
            </a:r>
          </a:p>
          <a:p>
            <a:pPr lvl="1">
              <a:lnSpc>
                <a:spcPct val="120000"/>
              </a:lnSpc>
              <a:spcBef>
                <a:spcPts val="600"/>
              </a:spcBef>
              <a:buFont typeface="Webdings" panose="05030102010509060703" pitchFamily="18" charset="2"/>
              <a:buChar char="+"/>
            </a:pPr>
            <a:r>
              <a:rPr lang="en-US" sz="2400" dirty="0"/>
              <a:t>visible tension in meetings, interrupting, eye-rolling.</a:t>
            </a:r>
          </a:p>
          <a:p>
            <a:pPr>
              <a:lnSpc>
                <a:spcPct val="120000"/>
              </a:lnSpc>
              <a:spcBef>
                <a:spcPts val="600"/>
              </a:spcBef>
            </a:pPr>
            <a:r>
              <a:rPr lang="en-US" sz="2400" b="1" dirty="0"/>
              <a:t>Equity and wellbeing signals (important but handle carefully)</a:t>
            </a:r>
          </a:p>
          <a:p>
            <a:pPr lvl="1">
              <a:lnSpc>
                <a:spcPct val="120000"/>
              </a:lnSpc>
              <a:spcBef>
                <a:spcPts val="600"/>
              </a:spcBef>
              <a:buFont typeface="Webdings" panose="05030102010509060703" pitchFamily="18" charset="2"/>
              <a:buChar char=""/>
            </a:pPr>
            <a:r>
              <a:rPr lang="en-US" sz="2400" dirty="0"/>
              <a:t>withdrawal, overwhelm, burnout signs,</a:t>
            </a:r>
          </a:p>
          <a:p>
            <a:pPr lvl="1">
              <a:lnSpc>
                <a:spcPct val="120000"/>
              </a:lnSpc>
              <a:spcBef>
                <a:spcPts val="600"/>
              </a:spcBef>
              <a:buFont typeface="Webdings" panose="05030102010509060703" pitchFamily="18" charset="2"/>
              <a:buChar char=""/>
            </a:pPr>
            <a:r>
              <a:rPr lang="en-US" sz="2400" dirty="0"/>
              <a:t>heightened anxiety around meetings,</a:t>
            </a:r>
          </a:p>
          <a:p>
            <a:pPr lvl="1">
              <a:lnSpc>
                <a:spcPct val="120000"/>
              </a:lnSpc>
              <a:spcBef>
                <a:spcPts val="600"/>
              </a:spcBef>
              <a:buFont typeface="Webdings" panose="05030102010509060703" pitchFamily="18" charset="2"/>
              <a:buChar char=""/>
            </a:pPr>
            <a:r>
              <a:rPr lang="en-US" sz="2400" dirty="0"/>
              <a:t>fear of retaliation.</a:t>
            </a:r>
          </a:p>
        </p:txBody>
      </p:sp>
      <p:sp>
        <p:nvSpPr>
          <p:cNvPr id="7" name="Foliennummernplatzhalter 6">
            <a:extLst>
              <a:ext uri="{FF2B5EF4-FFF2-40B4-BE49-F238E27FC236}">
                <a16:creationId xmlns:a16="http://schemas.microsoft.com/office/drawing/2014/main" id="{7ECF9BAE-3B7F-9A65-7717-4A3114C56AEC}"/>
              </a:ext>
            </a:extLst>
          </p:cNvPr>
          <p:cNvSpPr>
            <a:spLocks noGrp="1"/>
          </p:cNvSpPr>
          <p:nvPr>
            <p:ph type="sldNum" sz="quarter" idx="12"/>
          </p:nvPr>
        </p:nvSpPr>
        <p:spPr/>
        <p:txBody>
          <a:bodyPr/>
          <a:lstStyle/>
          <a:p>
            <a:fld id="{D57F1E4F-1CFF-5643-939E-217C01CDF565}" type="slidenum">
              <a:rPr lang="en-US" smtClean="0"/>
              <a:pPr/>
              <a:t>57</a:t>
            </a:fld>
            <a:endParaRPr lang="en-US" dirty="0"/>
          </a:p>
        </p:txBody>
      </p:sp>
    </p:spTree>
    <p:extLst>
      <p:ext uri="{BB962C8B-B14F-4D97-AF65-F5344CB8AC3E}">
        <p14:creationId xmlns:p14="http://schemas.microsoft.com/office/powerpoint/2010/main" val="36512085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C3D5-BB6A-D4F5-64E2-CEC7F23275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95F799-4269-3BBE-E740-34F671240F34}"/>
              </a:ext>
            </a:extLst>
          </p:cNvPr>
          <p:cNvSpPr>
            <a:spLocks noGrp="1"/>
          </p:cNvSpPr>
          <p:nvPr>
            <p:ph type="title"/>
          </p:nvPr>
        </p:nvSpPr>
        <p:spPr>
          <a:xfrm>
            <a:off x="2589039" y="549522"/>
            <a:ext cx="9232323" cy="734805"/>
          </a:xfrm>
        </p:spPr>
        <p:txBody>
          <a:bodyPr>
            <a:normAutofit/>
          </a:bodyPr>
          <a:lstStyle/>
          <a:p>
            <a:r>
              <a:rPr lang="en-US" sz="3600" dirty="0"/>
              <a:t>How supervisors identify warning signs  </a:t>
            </a:r>
            <a:endParaRPr lang="en-UG" sz="3600" dirty="0"/>
          </a:p>
        </p:txBody>
      </p:sp>
      <p:sp>
        <p:nvSpPr>
          <p:cNvPr id="3" name="Content Placeholder 2">
            <a:extLst>
              <a:ext uri="{FF2B5EF4-FFF2-40B4-BE49-F238E27FC236}">
                <a16:creationId xmlns:a16="http://schemas.microsoft.com/office/drawing/2014/main" id="{A69E46C5-B106-59FE-4E88-641616D5D4DD}"/>
              </a:ext>
            </a:extLst>
          </p:cNvPr>
          <p:cNvSpPr>
            <a:spLocks noGrp="1"/>
          </p:cNvSpPr>
          <p:nvPr>
            <p:ph idx="1"/>
          </p:nvPr>
        </p:nvSpPr>
        <p:spPr>
          <a:xfrm>
            <a:off x="2589039" y="1484034"/>
            <a:ext cx="9524932" cy="5231319"/>
          </a:xfrm>
        </p:spPr>
        <p:txBody>
          <a:bodyPr>
            <a:noAutofit/>
          </a:bodyPr>
          <a:lstStyle/>
          <a:p>
            <a:pPr>
              <a:lnSpc>
                <a:spcPct val="120000"/>
              </a:lnSpc>
              <a:spcBef>
                <a:spcPts val="600"/>
              </a:spcBef>
            </a:pPr>
            <a:r>
              <a:rPr lang="en-US" sz="2200" b="1" dirty="0"/>
              <a:t>Communication and </a:t>
            </a:r>
            <a:r>
              <a:rPr lang="en-US" sz="2200" b="1" dirty="0" err="1"/>
              <a:t>behaviour</a:t>
            </a:r>
            <a:endParaRPr lang="en-US" sz="2200" b="1" dirty="0"/>
          </a:p>
          <a:p>
            <a:pPr lvl="1">
              <a:lnSpc>
                <a:spcPct val="120000"/>
              </a:lnSpc>
              <a:spcBef>
                <a:spcPts val="600"/>
              </a:spcBef>
              <a:buFont typeface="Webdings" panose="05030102010509060703" pitchFamily="18" charset="2"/>
              <a:buChar char="+"/>
            </a:pPr>
            <a:r>
              <a:rPr lang="en-US" sz="2200" dirty="0"/>
              <a:t>missed meetings or repeated rescheduling,</a:t>
            </a:r>
          </a:p>
          <a:p>
            <a:pPr lvl="1">
              <a:lnSpc>
                <a:spcPct val="120000"/>
              </a:lnSpc>
              <a:spcBef>
                <a:spcPts val="600"/>
              </a:spcBef>
              <a:buFont typeface="Webdings" panose="05030102010509060703" pitchFamily="18" charset="2"/>
              <a:buChar char="+"/>
            </a:pPr>
            <a:r>
              <a:rPr lang="en-US" sz="2200" dirty="0"/>
              <a:t>sudden drop in responsiveness,</a:t>
            </a:r>
          </a:p>
          <a:p>
            <a:pPr lvl="1">
              <a:lnSpc>
                <a:spcPct val="120000"/>
              </a:lnSpc>
              <a:spcBef>
                <a:spcPts val="600"/>
              </a:spcBef>
              <a:buFont typeface="Webdings" panose="05030102010509060703" pitchFamily="18" charset="2"/>
              <a:buChar char="+"/>
            </a:pPr>
            <a:r>
              <a:rPr lang="en-US" sz="2200" dirty="0"/>
              <a:t>defensive tone, blame language, sarcasm,</a:t>
            </a:r>
          </a:p>
          <a:p>
            <a:pPr lvl="1">
              <a:lnSpc>
                <a:spcPct val="120000"/>
              </a:lnSpc>
              <a:spcBef>
                <a:spcPts val="600"/>
              </a:spcBef>
              <a:buFont typeface="Webdings" panose="05030102010509060703" pitchFamily="18" charset="2"/>
              <a:buChar char="+"/>
            </a:pPr>
            <a:r>
              <a:rPr lang="en-US" sz="2200" dirty="0"/>
              <a:t>“everything is fine” but no progress,</a:t>
            </a:r>
          </a:p>
          <a:p>
            <a:pPr lvl="1">
              <a:lnSpc>
                <a:spcPct val="120000"/>
              </a:lnSpc>
              <a:spcBef>
                <a:spcPts val="600"/>
              </a:spcBef>
              <a:buFont typeface="Webdings" panose="05030102010509060703" pitchFamily="18" charset="2"/>
              <a:buChar char="+"/>
            </a:pPr>
            <a:r>
              <a:rPr lang="en-US" sz="2200" dirty="0"/>
              <a:t>avoiding specific topics (data quality, writing, timelines).</a:t>
            </a:r>
          </a:p>
          <a:p>
            <a:pPr>
              <a:lnSpc>
                <a:spcPct val="120000"/>
              </a:lnSpc>
              <a:spcBef>
                <a:spcPts val="600"/>
              </a:spcBef>
            </a:pPr>
            <a:r>
              <a:rPr lang="en-US" sz="2200" b="1" dirty="0"/>
              <a:t>Progress and quality signals</a:t>
            </a:r>
          </a:p>
          <a:p>
            <a:pPr lvl="1">
              <a:lnSpc>
                <a:spcPct val="120000"/>
              </a:lnSpc>
              <a:spcBef>
                <a:spcPts val="600"/>
              </a:spcBef>
              <a:buFont typeface="Webdings" panose="05030102010509060703" pitchFamily="18" charset="2"/>
              <a:buChar char="+"/>
            </a:pPr>
            <a:r>
              <a:rPr lang="en-US" sz="2200" dirty="0"/>
              <a:t>long gaps without drafts or data updates,</a:t>
            </a:r>
          </a:p>
          <a:p>
            <a:pPr lvl="1">
              <a:lnSpc>
                <a:spcPct val="120000"/>
              </a:lnSpc>
              <a:spcBef>
                <a:spcPts val="600"/>
              </a:spcBef>
              <a:buFont typeface="Webdings" panose="05030102010509060703" pitchFamily="18" charset="2"/>
              <a:buChar char="+"/>
            </a:pPr>
            <a:r>
              <a:rPr lang="en-US" sz="2200" dirty="0"/>
              <a:t>repeated scope changes without consolidation,</a:t>
            </a:r>
          </a:p>
          <a:p>
            <a:pPr lvl="1">
              <a:lnSpc>
                <a:spcPct val="120000"/>
              </a:lnSpc>
              <a:spcBef>
                <a:spcPts val="600"/>
              </a:spcBef>
              <a:buFont typeface="Webdings" panose="05030102010509060703" pitchFamily="18" charset="2"/>
              <a:buChar char="+"/>
            </a:pPr>
            <a:r>
              <a:rPr lang="en-US" sz="2200" dirty="0"/>
              <a:t>inconsistent data records / missing documentation,</a:t>
            </a:r>
          </a:p>
          <a:p>
            <a:pPr lvl="1">
              <a:lnSpc>
                <a:spcPct val="120000"/>
              </a:lnSpc>
              <a:spcBef>
                <a:spcPts val="600"/>
              </a:spcBef>
              <a:buFont typeface="Webdings" panose="05030102010509060703" pitchFamily="18" charset="2"/>
              <a:buChar char="+"/>
            </a:pPr>
            <a:r>
              <a:rPr lang="en-US" sz="2200" dirty="0"/>
              <a:t>last-minute “emergency” requests.</a:t>
            </a:r>
          </a:p>
        </p:txBody>
      </p:sp>
      <p:sp>
        <p:nvSpPr>
          <p:cNvPr id="7" name="Foliennummernplatzhalter 6">
            <a:extLst>
              <a:ext uri="{FF2B5EF4-FFF2-40B4-BE49-F238E27FC236}">
                <a16:creationId xmlns:a16="http://schemas.microsoft.com/office/drawing/2014/main" id="{DB013B96-C10A-1572-2C3B-7EB27605B8F0}"/>
              </a:ext>
            </a:extLst>
          </p:cNvPr>
          <p:cNvSpPr>
            <a:spLocks noGrp="1"/>
          </p:cNvSpPr>
          <p:nvPr>
            <p:ph type="sldNum" sz="quarter" idx="12"/>
          </p:nvPr>
        </p:nvSpPr>
        <p:spPr/>
        <p:txBody>
          <a:bodyPr/>
          <a:lstStyle/>
          <a:p>
            <a:fld id="{D57F1E4F-1CFF-5643-939E-217C01CDF565}" type="slidenum">
              <a:rPr lang="en-US" smtClean="0"/>
              <a:pPr/>
              <a:t>58</a:t>
            </a:fld>
            <a:endParaRPr lang="en-US" dirty="0"/>
          </a:p>
        </p:txBody>
      </p:sp>
    </p:spTree>
    <p:extLst>
      <p:ext uri="{BB962C8B-B14F-4D97-AF65-F5344CB8AC3E}">
        <p14:creationId xmlns:p14="http://schemas.microsoft.com/office/powerpoint/2010/main" val="24309752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6CC05-7DFF-FAE5-6BB8-5DAF60DCA6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F169E2-A9DE-569E-BA0D-FC74D77C7CB4}"/>
              </a:ext>
            </a:extLst>
          </p:cNvPr>
          <p:cNvSpPr>
            <a:spLocks noGrp="1"/>
          </p:cNvSpPr>
          <p:nvPr>
            <p:ph type="title"/>
          </p:nvPr>
        </p:nvSpPr>
        <p:spPr>
          <a:xfrm>
            <a:off x="2589039" y="549522"/>
            <a:ext cx="9232323" cy="734805"/>
          </a:xfrm>
        </p:spPr>
        <p:txBody>
          <a:bodyPr>
            <a:normAutofit/>
          </a:bodyPr>
          <a:lstStyle/>
          <a:p>
            <a:r>
              <a:rPr lang="en-US" sz="3600" dirty="0"/>
              <a:t>How to manage conflicts professionally</a:t>
            </a:r>
            <a:endParaRPr lang="en-UG" sz="3600" dirty="0"/>
          </a:p>
        </p:txBody>
      </p:sp>
      <p:sp>
        <p:nvSpPr>
          <p:cNvPr id="3" name="Content Placeholder 2">
            <a:extLst>
              <a:ext uri="{FF2B5EF4-FFF2-40B4-BE49-F238E27FC236}">
                <a16:creationId xmlns:a16="http://schemas.microsoft.com/office/drawing/2014/main" id="{3D4A8D0C-0906-A347-116B-443298845448}"/>
              </a:ext>
            </a:extLst>
          </p:cNvPr>
          <p:cNvSpPr>
            <a:spLocks noGrp="1"/>
          </p:cNvSpPr>
          <p:nvPr>
            <p:ph idx="1"/>
          </p:nvPr>
        </p:nvSpPr>
        <p:spPr>
          <a:xfrm>
            <a:off x="2589039" y="1484034"/>
            <a:ext cx="9524932" cy="5231319"/>
          </a:xfrm>
        </p:spPr>
        <p:txBody>
          <a:bodyPr>
            <a:noAutofit/>
          </a:bodyPr>
          <a:lstStyle/>
          <a:p>
            <a:pPr marL="0" indent="0">
              <a:buNone/>
            </a:pPr>
            <a:r>
              <a:rPr lang="en-GB" sz="2200" dirty="0"/>
              <a:t>Conflicts can happen in all professional relationships and may have many different causes. For supervisors it is essential to keep a professional distance. Following a given procedure can help to keep emotions low and remain a clear focus.</a:t>
            </a:r>
          </a:p>
          <a:p>
            <a:pPr marL="0" indent="0">
              <a:buNone/>
            </a:pPr>
            <a:r>
              <a:rPr lang="en-GB" sz="2200" dirty="0"/>
              <a:t>The </a:t>
            </a:r>
            <a:r>
              <a:rPr lang="en-GB" sz="2200" b="1" dirty="0"/>
              <a:t>6-step supervisor process</a:t>
            </a:r>
            <a:r>
              <a:rPr lang="en-GB" sz="2200" dirty="0"/>
              <a:t> can be applied as a guiding tool</a:t>
            </a:r>
            <a:endParaRPr lang="de-AT" sz="2200" dirty="0"/>
          </a:p>
          <a:p>
            <a:pPr lvl="0">
              <a:buFont typeface="+mj-lt"/>
              <a:buAutoNum type="arabicPeriod"/>
            </a:pPr>
            <a:r>
              <a:rPr lang="de-AT" sz="2200" b="1" dirty="0"/>
              <a:t>Pause &amp; </a:t>
            </a:r>
            <a:r>
              <a:rPr lang="de-AT" sz="2200" b="1" dirty="0" err="1"/>
              <a:t>assess</a:t>
            </a:r>
            <a:r>
              <a:rPr lang="de-AT" sz="2200" b="1" dirty="0"/>
              <a:t> </a:t>
            </a:r>
            <a:r>
              <a:rPr lang="de-AT" sz="2200" b="1" dirty="0" err="1"/>
              <a:t>risk</a:t>
            </a:r>
            <a:endParaRPr lang="de-AT" sz="2200" dirty="0"/>
          </a:p>
          <a:p>
            <a:pPr lvl="1"/>
            <a:r>
              <a:rPr lang="en-GB" sz="2200" dirty="0"/>
              <a:t>Is there harassment, discrimination, threats, or integrity issues?</a:t>
            </a:r>
            <a:endParaRPr lang="de-AT" sz="2200" dirty="0"/>
          </a:p>
          <a:p>
            <a:pPr lvl="1"/>
            <a:r>
              <a:rPr lang="en-GB" sz="2200" dirty="0"/>
              <a:t>If yes → follow formal reporting/escalation channels immediately.</a:t>
            </a:r>
            <a:endParaRPr lang="de-AT" sz="2200" dirty="0"/>
          </a:p>
          <a:p>
            <a:pPr lvl="0">
              <a:buFont typeface="+mj-lt"/>
              <a:buAutoNum type="arabicPeriod"/>
            </a:pPr>
            <a:r>
              <a:rPr lang="de-AT" sz="2200" b="1" dirty="0"/>
              <a:t>Clarify </a:t>
            </a:r>
            <a:r>
              <a:rPr lang="de-AT" sz="2200" b="1" dirty="0" err="1"/>
              <a:t>the</a:t>
            </a:r>
            <a:r>
              <a:rPr lang="de-AT" sz="2200" b="1" dirty="0"/>
              <a:t> </a:t>
            </a:r>
            <a:r>
              <a:rPr lang="de-AT" sz="2200" b="1" dirty="0" err="1"/>
              <a:t>conflict</a:t>
            </a:r>
            <a:r>
              <a:rPr lang="de-AT" sz="2200" b="1" dirty="0"/>
              <a:t> type</a:t>
            </a:r>
            <a:endParaRPr lang="de-AT" sz="2200" dirty="0"/>
          </a:p>
          <a:p>
            <a:pPr lvl="1"/>
            <a:r>
              <a:rPr lang="en-GB" sz="2200" dirty="0"/>
              <a:t>What is at the core? miscommunication / expectation mismatch / resource allocation / values / performance / misconduct.</a:t>
            </a:r>
            <a:endParaRPr lang="de-AT" sz="2200" dirty="0"/>
          </a:p>
        </p:txBody>
      </p:sp>
      <p:sp>
        <p:nvSpPr>
          <p:cNvPr id="7" name="Foliennummernplatzhalter 6">
            <a:extLst>
              <a:ext uri="{FF2B5EF4-FFF2-40B4-BE49-F238E27FC236}">
                <a16:creationId xmlns:a16="http://schemas.microsoft.com/office/drawing/2014/main" id="{184FD6A2-5200-7269-411D-0D5BD534ABCC}"/>
              </a:ext>
            </a:extLst>
          </p:cNvPr>
          <p:cNvSpPr>
            <a:spLocks noGrp="1"/>
          </p:cNvSpPr>
          <p:nvPr>
            <p:ph type="sldNum" sz="quarter" idx="12"/>
          </p:nvPr>
        </p:nvSpPr>
        <p:spPr/>
        <p:txBody>
          <a:bodyPr/>
          <a:lstStyle/>
          <a:p>
            <a:fld id="{D57F1E4F-1CFF-5643-939E-217C01CDF565}" type="slidenum">
              <a:rPr lang="en-US" smtClean="0"/>
              <a:pPr/>
              <a:t>59</a:t>
            </a:fld>
            <a:endParaRPr lang="en-US" dirty="0"/>
          </a:p>
        </p:txBody>
      </p:sp>
      <p:pic>
        <p:nvPicPr>
          <p:cNvPr id="4" name="Grafik 4" descr="Nach rechts zeigender Finger, Handrücken Silhouette">
            <a:extLst>
              <a:ext uri="{FF2B5EF4-FFF2-40B4-BE49-F238E27FC236}">
                <a16:creationId xmlns:a16="http://schemas.microsoft.com/office/drawing/2014/main" id="{9AE32F94-54D7-43A2-5FBC-9D5BB715951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213506" y="1670683"/>
            <a:ext cx="914400" cy="914400"/>
          </a:xfrm>
          <a:prstGeom prst="rect">
            <a:avLst/>
          </a:prstGeom>
        </p:spPr>
      </p:pic>
    </p:spTree>
    <p:extLst>
      <p:ext uri="{BB962C8B-B14F-4D97-AF65-F5344CB8AC3E}">
        <p14:creationId xmlns:p14="http://schemas.microsoft.com/office/powerpoint/2010/main" val="3683311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19ED-92E5-9C4D-6FFB-AAB054D9531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4AE70A-4A6E-2281-A4B5-A71950FB5EA7}"/>
              </a:ext>
            </a:extLst>
          </p:cNvPr>
          <p:cNvSpPr>
            <a:spLocks noGrp="1"/>
          </p:cNvSpPr>
          <p:nvPr>
            <p:ph type="title"/>
          </p:nvPr>
        </p:nvSpPr>
        <p:spPr>
          <a:xfrm>
            <a:off x="2042561" y="675528"/>
            <a:ext cx="9481317" cy="820064"/>
          </a:xfrm>
        </p:spPr>
        <p:txBody>
          <a:bodyPr vert="horz" lIns="91440" tIns="45720" rIns="91440" bIns="45720" rtlCol="0" anchor="t">
            <a:noAutofit/>
          </a:bodyPr>
          <a:lstStyle/>
          <a:p>
            <a:r>
              <a:rPr lang="en-US" sz="3200" dirty="0">
                <a:solidFill>
                  <a:schemeClr val="tx1"/>
                </a:solidFill>
                <a:cs typeface="Tahoma" panose="020B0604030504040204" pitchFamily="34" charset="0"/>
              </a:rPr>
              <a:t>From Module 4 to Module 5</a:t>
            </a:r>
          </a:p>
        </p:txBody>
      </p:sp>
      <p:sp>
        <p:nvSpPr>
          <p:cNvPr id="5" name="Inhaltsplatzhalter 1">
            <a:extLst>
              <a:ext uri="{FF2B5EF4-FFF2-40B4-BE49-F238E27FC236}">
                <a16:creationId xmlns:a16="http://schemas.microsoft.com/office/drawing/2014/main" id="{A7986B1D-90E5-4D6F-1158-026ACADE1F04}"/>
              </a:ext>
            </a:extLst>
          </p:cNvPr>
          <p:cNvSpPr>
            <a:spLocks noGrp="1"/>
          </p:cNvSpPr>
          <p:nvPr>
            <p:ph idx="1"/>
          </p:nvPr>
        </p:nvSpPr>
        <p:spPr>
          <a:xfrm>
            <a:off x="1615841" y="1655161"/>
            <a:ext cx="4845428" cy="4329400"/>
          </a:xfrm>
        </p:spPr>
        <p:txBody>
          <a:bodyPr>
            <a:noAutofit/>
          </a:bodyPr>
          <a:lstStyle/>
          <a:p>
            <a:pPr marL="0" indent="0">
              <a:buNone/>
            </a:pPr>
            <a:r>
              <a:rPr lang="en-US" sz="2000" dirty="0"/>
              <a:t>Module 4 argues that good supervision requires:</a:t>
            </a:r>
          </a:p>
          <a:p>
            <a:r>
              <a:rPr lang="en-US" sz="2000" dirty="0"/>
              <a:t>explicit expectations, </a:t>
            </a:r>
          </a:p>
          <a:p>
            <a:r>
              <a:rPr lang="en-US" sz="2000" dirty="0"/>
              <a:t>communication discipline, </a:t>
            </a:r>
          </a:p>
          <a:p>
            <a:r>
              <a:rPr lang="en-US" sz="2000" dirty="0"/>
              <a:t>structured agreements, </a:t>
            </a:r>
          </a:p>
          <a:p>
            <a:r>
              <a:rPr lang="en-US" sz="2000" dirty="0"/>
              <a:t>awareness of power, </a:t>
            </a:r>
          </a:p>
          <a:p>
            <a:r>
              <a:rPr lang="en-US" sz="2000" dirty="0"/>
              <a:t>and consciously managed relationships.</a:t>
            </a:r>
          </a:p>
          <a:p>
            <a:pPr>
              <a:buClr>
                <a:srgbClr val="A53010"/>
              </a:buClr>
            </a:pPr>
            <a:r>
              <a:rPr lang="en-US" sz="2000" dirty="0">
                <a:solidFill>
                  <a:schemeClr val="tx1"/>
                </a:solidFill>
                <a:latin typeface="Century Gothic (Textkörper)"/>
              </a:rPr>
              <a:t>candidates develop their own identities as researchers.</a:t>
            </a:r>
            <a:endParaRPr lang="de-AT" sz="2000" dirty="0">
              <a:solidFill>
                <a:schemeClr val="tx1"/>
              </a:solidFill>
              <a:latin typeface="Century Gothic (Textkörper)"/>
            </a:endParaRPr>
          </a:p>
        </p:txBody>
      </p:sp>
      <p:sp>
        <p:nvSpPr>
          <p:cNvPr id="3" name="Foliennummernplatzhalter 2">
            <a:extLst>
              <a:ext uri="{FF2B5EF4-FFF2-40B4-BE49-F238E27FC236}">
                <a16:creationId xmlns:a16="http://schemas.microsoft.com/office/drawing/2014/main" id="{8E50ADB7-A997-084F-8A4D-53AC712AD48A}"/>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
        <p:nvSpPr>
          <p:cNvPr id="4" name="Inhaltsplatzhalter 1">
            <a:extLst>
              <a:ext uri="{FF2B5EF4-FFF2-40B4-BE49-F238E27FC236}">
                <a16:creationId xmlns:a16="http://schemas.microsoft.com/office/drawing/2014/main" id="{14E45E38-C300-DE2F-2418-8C222ED65E28}"/>
              </a:ext>
            </a:extLst>
          </p:cNvPr>
          <p:cNvSpPr txBox="1">
            <a:spLocks/>
          </p:cNvSpPr>
          <p:nvPr/>
        </p:nvSpPr>
        <p:spPr>
          <a:xfrm>
            <a:off x="6949842" y="1655161"/>
            <a:ext cx="4845428" cy="43294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sz="2000" dirty="0"/>
              <a:t>Module 5 then asks:</a:t>
            </a:r>
          </a:p>
          <a:p>
            <a:r>
              <a:rPr lang="en-US" sz="2000" dirty="0"/>
              <a:t>how do we </a:t>
            </a:r>
            <a:r>
              <a:rPr lang="en-US" sz="2000" b="1" dirty="0" err="1"/>
              <a:t>operationalise</a:t>
            </a:r>
            <a:r>
              <a:rPr lang="en-US" sz="2000" dirty="0"/>
              <a:t> that over the whole doctorate? </a:t>
            </a:r>
          </a:p>
          <a:p>
            <a:r>
              <a:rPr lang="en-US" sz="2000" dirty="0"/>
              <a:t>how do we convert an initial agreement into ongoing supervision practice? </a:t>
            </a:r>
          </a:p>
          <a:p>
            <a:r>
              <a:rPr lang="en-US" sz="2000" dirty="0"/>
              <a:t>how do we keep the research moving? </a:t>
            </a:r>
          </a:p>
          <a:p>
            <a:r>
              <a:rPr lang="en-US" sz="2000" dirty="0"/>
              <a:t>how do we intervene when problems arise?</a:t>
            </a:r>
          </a:p>
        </p:txBody>
      </p:sp>
      <p:sp>
        <p:nvSpPr>
          <p:cNvPr id="6" name="Arrow: Right 5">
            <a:extLst>
              <a:ext uri="{FF2B5EF4-FFF2-40B4-BE49-F238E27FC236}">
                <a16:creationId xmlns:a16="http://schemas.microsoft.com/office/drawing/2014/main" id="{763F62C3-4BD8-74A9-E578-F4E55AF3FA55}"/>
              </a:ext>
            </a:extLst>
          </p:cNvPr>
          <p:cNvSpPr/>
          <p:nvPr/>
        </p:nvSpPr>
        <p:spPr>
          <a:xfrm>
            <a:off x="5757333" y="2817707"/>
            <a:ext cx="819574" cy="109728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735314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E4EB5-B634-F5A1-EF72-7D888A05D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923765-A8D2-7701-7C27-A76DEC256610}"/>
              </a:ext>
            </a:extLst>
          </p:cNvPr>
          <p:cNvSpPr>
            <a:spLocks noGrp="1"/>
          </p:cNvSpPr>
          <p:nvPr>
            <p:ph type="title"/>
          </p:nvPr>
        </p:nvSpPr>
        <p:spPr>
          <a:xfrm>
            <a:off x="2589039" y="549522"/>
            <a:ext cx="9232323" cy="734805"/>
          </a:xfrm>
        </p:spPr>
        <p:txBody>
          <a:bodyPr>
            <a:normAutofit/>
          </a:bodyPr>
          <a:lstStyle/>
          <a:p>
            <a:r>
              <a:rPr lang="en-US" sz="3600" dirty="0"/>
              <a:t>How to manage conflicts professionally</a:t>
            </a:r>
            <a:endParaRPr lang="en-UG" sz="3600" dirty="0"/>
          </a:p>
        </p:txBody>
      </p:sp>
      <p:sp>
        <p:nvSpPr>
          <p:cNvPr id="3" name="Content Placeholder 2">
            <a:extLst>
              <a:ext uri="{FF2B5EF4-FFF2-40B4-BE49-F238E27FC236}">
                <a16:creationId xmlns:a16="http://schemas.microsoft.com/office/drawing/2014/main" id="{2C7A28FB-E760-4FF8-F885-289D7965C0B9}"/>
              </a:ext>
            </a:extLst>
          </p:cNvPr>
          <p:cNvSpPr>
            <a:spLocks noGrp="1"/>
          </p:cNvSpPr>
          <p:nvPr>
            <p:ph idx="1"/>
          </p:nvPr>
        </p:nvSpPr>
        <p:spPr>
          <a:xfrm>
            <a:off x="2589039" y="1484034"/>
            <a:ext cx="9524932" cy="5231319"/>
          </a:xfrm>
        </p:spPr>
        <p:txBody>
          <a:bodyPr>
            <a:noAutofit/>
          </a:bodyPr>
          <a:lstStyle/>
          <a:p>
            <a:pPr marL="0" indent="0">
              <a:buNone/>
            </a:pPr>
            <a:r>
              <a:rPr lang="en-GB" sz="2200" dirty="0"/>
              <a:t>The </a:t>
            </a:r>
            <a:r>
              <a:rPr lang="en-GB" sz="2200" b="1" dirty="0"/>
              <a:t>6-step supervisor process </a:t>
            </a:r>
            <a:r>
              <a:rPr lang="en-GB" sz="2200" dirty="0"/>
              <a:t>continued</a:t>
            </a:r>
            <a:endParaRPr lang="de-AT" sz="2200" dirty="0"/>
          </a:p>
          <a:p>
            <a:pPr lvl="0">
              <a:buFont typeface="+mj-lt"/>
              <a:buAutoNum type="arabicPeriod" startAt="3"/>
            </a:pPr>
            <a:r>
              <a:rPr lang="de-AT" sz="2200" b="1" dirty="0" err="1"/>
              <a:t>Prepare</a:t>
            </a:r>
            <a:r>
              <a:rPr lang="de-AT" sz="2200" b="1" dirty="0"/>
              <a:t> </a:t>
            </a:r>
            <a:r>
              <a:rPr lang="de-AT" sz="2200" b="1" dirty="0" err="1"/>
              <a:t>with</a:t>
            </a:r>
            <a:r>
              <a:rPr lang="de-AT" sz="2200" b="1" dirty="0"/>
              <a:t> </a:t>
            </a:r>
            <a:r>
              <a:rPr lang="de-AT" sz="2200" b="1" dirty="0" err="1"/>
              <a:t>evidence</a:t>
            </a:r>
            <a:endParaRPr lang="de-AT" sz="2200" dirty="0"/>
          </a:p>
          <a:p>
            <a:pPr lvl="1"/>
            <a:r>
              <a:rPr lang="en-GB" sz="2200" dirty="0"/>
              <a:t>specific examples (dates, drafts, meeting notes), avoid generalisations.</a:t>
            </a:r>
            <a:endParaRPr lang="de-AT" sz="2200" dirty="0"/>
          </a:p>
          <a:p>
            <a:pPr lvl="0">
              <a:buFont typeface="+mj-lt"/>
              <a:buAutoNum type="arabicPeriod" startAt="3"/>
            </a:pPr>
            <a:r>
              <a:rPr lang="de-AT" sz="2200" b="1" dirty="0"/>
              <a:t>Hold a </a:t>
            </a:r>
            <a:r>
              <a:rPr lang="de-AT" sz="2200" b="1" dirty="0" err="1"/>
              <a:t>structured</a:t>
            </a:r>
            <a:r>
              <a:rPr lang="de-AT" sz="2200" b="1" dirty="0"/>
              <a:t> </a:t>
            </a:r>
            <a:r>
              <a:rPr lang="de-AT" sz="2200" b="1" dirty="0" err="1"/>
              <a:t>conversation</a:t>
            </a:r>
            <a:endParaRPr lang="de-AT" sz="2200" dirty="0"/>
          </a:p>
          <a:p>
            <a:pPr lvl="1"/>
            <a:r>
              <a:rPr lang="en-GB" sz="2200" dirty="0"/>
              <a:t>neutral tone, agreed agenda, one issue at a time.</a:t>
            </a:r>
            <a:endParaRPr lang="de-AT" sz="2200" dirty="0"/>
          </a:p>
          <a:p>
            <a:pPr>
              <a:buFont typeface="+mj-lt"/>
              <a:buAutoNum type="arabicPeriod" startAt="3"/>
            </a:pPr>
            <a:r>
              <a:rPr lang="de-AT" sz="2200" b="1" dirty="0" err="1"/>
              <a:t>Agree</a:t>
            </a:r>
            <a:r>
              <a:rPr lang="de-AT" sz="2200" b="1" dirty="0"/>
              <a:t> </a:t>
            </a:r>
            <a:r>
              <a:rPr lang="de-AT" sz="2200" b="1" dirty="0" err="1"/>
              <a:t>actions</a:t>
            </a:r>
            <a:r>
              <a:rPr lang="de-AT" sz="2200" b="1" dirty="0"/>
              <a:t> and </a:t>
            </a:r>
            <a:r>
              <a:rPr lang="de-AT" sz="2200" b="1" dirty="0" err="1"/>
              <a:t>document</a:t>
            </a:r>
            <a:endParaRPr lang="de-AT" sz="2200" dirty="0"/>
          </a:p>
          <a:p>
            <a:pPr lvl="1"/>
            <a:r>
              <a:rPr lang="en-GB" sz="2200" dirty="0"/>
              <a:t>3–5 concrete commitments with dates; who does what; how progress will be reviewed.</a:t>
            </a:r>
            <a:endParaRPr lang="de-AT" sz="2200" dirty="0"/>
          </a:p>
          <a:p>
            <a:pPr lvl="0">
              <a:buFont typeface="+mj-lt"/>
              <a:buAutoNum type="arabicPeriod" startAt="3"/>
            </a:pPr>
            <a:r>
              <a:rPr lang="de-AT" sz="2200" b="1" dirty="0"/>
              <a:t>Follow </a:t>
            </a:r>
            <a:r>
              <a:rPr lang="de-AT" sz="2200" b="1" dirty="0" err="1"/>
              <a:t>up</a:t>
            </a:r>
            <a:r>
              <a:rPr lang="de-AT" sz="2200" b="1" dirty="0"/>
              <a:t> &amp; </a:t>
            </a:r>
            <a:r>
              <a:rPr lang="de-AT" sz="2200" b="1" dirty="0" err="1"/>
              <a:t>escalate</a:t>
            </a:r>
            <a:r>
              <a:rPr lang="de-AT" sz="2200" b="1" dirty="0"/>
              <a:t> </a:t>
            </a:r>
            <a:r>
              <a:rPr lang="de-AT" sz="2200" b="1" dirty="0" err="1"/>
              <a:t>if</a:t>
            </a:r>
            <a:r>
              <a:rPr lang="de-AT" sz="2200" b="1" dirty="0"/>
              <a:t> </a:t>
            </a:r>
            <a:r>
              <a:rPr lang="de-AT" sz="2200" b="1" dirty="0" err="1"/>
              <a:t>needed</a:t>
            </a:r>
            <a:endParaRPr lang="de-AT" sz="2200" dirty="0"/>
          </a:p>
          <a:p>
            <a:pPr lvl="1"/>
            <a:r>
              <a:rPr lang="en-GB" sz="2200" dirty="0"/>
              <a:t>check-in meeting; if repeated failure → programme director/graduate school mediation.</a:t>
            </a:r>
            <a:endParaRPr lang="de-AT" sz="2200" dirty="0"/>
          </a:p>
          <a:p>
            <a:pPr marL="0" indent="0">
              <a:lnSpc>
                <a:spcPct val="120000"/>
              </a:lnSpc>
              <a:spcBef>
                <a:spcPts val="600"/>
              </a:spcBef>
              <a:buNone/>
            </a:pPr>
            <a:endParaRPr lang="en-US" sz="2200" dirty="0"/>
          </a:p>
        </p:txBody>
      </p:sp>
      <p:sp>
        <p:nvSpPr>
          <p:cNvPr id="7" name="Foliennummernplatzhalter 6">
            <a:extLst>
              <a:ext uri="{FF2B5EF4-FFF2-40B4-BE49-F238E27FC236}">
                <a16:creationId xmlns:a16="http://schemas.microsoft.com/office/drawing/2014/main" id="{DB416D42-1C3C-F77D-3C89-2BED23F7AC16}"/>
              </a:ext>
            </a:extLst>
          </p:cNvPr>
          <p:cNvSpPr>
            <a:spLocks noGrp="1"/>
          </p:cNvSpPr>
          <p:nvPr>
            <p:ph type="sldNum" sz="quarter" idx="12"/>
          </p:nvPr>
        </p:nvSpPr>
        <p:spPr/>
        <p:txBody>
          <a:bodyPr/>
          <a:lstStyle/>
          <a:p>
            <a:fld id="{D57F1E4F-1CFF-5643-939E-217C01CDF565}" type="slidenum">
              <a:rPr lang="en-US" smtClean="0"/>
              <a:pPr/>
              <a:t>60</a:t>
            </a:fld>
            <a:endParaRPr lang="en-US" dirty="0"/>
          </a:p>
        </p:txBody>
      </p:sp>
    </p:spTree>
    <p:extLst>
      <p:ext uri="{BB962C8B-B14F-4D97-AF65-F5344CB8AC3E}">
        <p14:creationId xmlns:p14="http://schemas.microsoft.com/office/powerpoint/2010/main" val="33887179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96FB6-EBF9-CF95-88BC-4D3F21FF4B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233944-B10D-E4E3-F6FE-E2687A125C03}"/>
              </a:ext>
            </a:extLst>
          </p:cNvPr>
          <p:cNvSpPr>
            <a:spLocks noGrp="1"/>
          </p:cNvSpPr>
          <p:nvPr>
            <p:ph type="title"/>
          </p:nvPr>
        </p:nvSpPr>
        <p:spPr>
          <a:xfrm>
            <a:off x="2589039" y="549522"/>
            <a:ext cx="9232323" cy="734805"/>
          </a:xfrm>
        </p:spPr>
        <p:txBody>
          <a:bodyPr>
            <a:normAutofit/>
          </a:bodyPr>
          <a:lstStyle/>
          <a:p>
            <a:r>
              <a:rPr lang="en-US" sz="3600" dirty="0"/>
              <a:t>How to manage conflicts professionally</a:t>
            </a:r>
            <a:endParaRPr lang="en-UG" sz="3600" dirty="0"/>
          </a:p>
        </p:txBody>
      </p:sp>
      <p:sp>
        <p:nvSpPr>
          <p:cNvPr id="3" name="Content Placeholder 2">
            <a:extLst>
              <a:ext uri="{FF2B5EF4-FFF2-40B4-BE49-F238E27FC236}">
                <a16:creationId xmlns:a16="http://schemas.microsoft.com/office/drawing/2014/main" id="{DA1272F4-7412-B472-CC33-56208437E5C9}"/>
              </a:ext>
            </a:extLst>
          </p:cNvPr>
          <p:cNvSpPr>
            <a:spLocks noGrp="1"/>
          </p:cNvSpPr>
          <p:nvPr>
            <p:ph idx="1"/>
          </p:nvPr>
        </p:nvSpPr>
        <p:spPr>
          <a:xfrm>
            <a:off x="2223821" y="1484034"/>
            <a:ext cx="9890150" cy="5231319"/>
          </a:xfrm>
        </p:spPr>
        <p:txBody>
          <a:bodyPr>
            <a:noAutofit/>
          </a:bodyPr>
          <a:lstStyle/>
          <a:p>
            <a:r>
              <a:rPr lang="de-AT" sz="2400" dirty="0" err="1"/>
              <a:t>When</a:t>
            </a:r>
            <a:r>
              <a:rPr lang="de-AT" sz="2400" dirty="0"/>
              <a:t> a </a:t>
            </a:r>
            <a:r>
              <a:rPr lang="de-AT" sz="2400" dirty="0" err="1"/>
              <a:t>meeting</a:t>
            </a:r>
            <a:r>
              <a:rPr lang="de-AT" sz="2400" dirty="0"/>
              <a:t> </a:t>
            </a:r>
            <a:r>
              <a:rPr lang="de-AT" sz="2400" dirty="0" err="1"/>
              <a:t>is</a:t>
            </a:r>
            <a:r>
              <a:rPr lang="de-AT" sz="2400" dirty="0"/>
              <a:t> </a:t>
            </a:r>
            <a:r>
              <a:rPr lang="de-AT" sz="2400" dirty="0" err="1"/>
              <a:t>scheduled</a:t>
            </a:r>
            <a:r>
              <a:rPr lang="de-AT" sz="2400" dirty="0"/>
              <a:t>,</a:t>
            </a:r>
            <a:r>
              <a:rPr lang="de-AT" sz="2400" b="1" dirty="0"/>
              <a:t> </a:t>
            </a:r>
            <a:r>
              <a:rPr lang="de-AT" sz="2400" b="1" dirty="0" err="1"/>
              <a:t>be</a:t>
            </a:r>
            <a:r>
              <a:rPr lang="de-AT" sz="2400" b="1" dirty="0"/>
              <a:t> </a:t>
            </a:r>
            <a:r>
              <a:rPr lang="de-AT" sz="2400" b="1" dirty="0" err="1"/>
              <a:t>prepared</a:t>
            </a:r>
            <a:r>
              <a:rPr lang="de-AT" sz="2400" dirty="0"/>
              <a:t> and </a:t>
            </a:r>
            <a:r>
              <a:rPr lang="de-AT" sz="2400" dirty="0" err="1"/>
              <a:t>take</a:t>
            </a:r>
            <a:r>
              <a:rPr lang="de-AT" sz="2400" dirty="0"/>
              <a:t> care </a:t>
            </a:r>
            <a:r>
              <a:rPr lang="de-AT" sz="2400" dirty="0" err="1"/>
              <a:t>you</a:t>
            </a:r>
            <a:r>
              <a:rPr lang="de-AT" sz="2400" dirty="0"/>
              <a:t> will not </a:t>
            </a:r>
            <a:r>
              <a:rPr lang="de-AT" sz="2400" dirty="0" err="1"/>
              <a:t>be</a:t>
            </a:r>
            <a:r>
              <a:rPr lang="de-AT" sz="2400" dirty="0"/>
              <a:t> </a:t>
            </a:r>
            <a:r>
              <a:rPr lang="de-AT" sz="2400" dirty="0" err="1"/>
              <a:t>interrupted</a:t>
            </a:r>
            <a:r>
              <a:rPr lang="de-AT" sz="2400" dirty="0"/>
              <a:t>.</a:t>
            </a:r>
          </a:p>
          <a:p>
            <a:r>
              <a:rPr lang="de-AT" sz="2400" b="1" dirty="0" err="1"/>
              <a:t>Conversation</a:t>
            </a:r>
            <a:r>
              <a:rPr lang="de-AT" sz="2400" b="1" dirty="0"/>
              <a:t> </a:t>
            </a:r>
            <a:r>
              <a:rPr lang="de-AT" sz="2400" b="1" dirty="0" err="1"/>
              <a:t>script</a:t>
            </a:r>
            <a:r>
              <a:rPr lang="de-AT" sz="2400" b="1" dirty="0"/>
              <a:t> </a:t>
            </a:r>
            <a:r>
              <a:rPr lang="de-AT" sz="2400" dirty="0" err="1"/>
              <a:t>supervisors</a:t>
            </a:r>
            <a:r>
              <a:rPr lang="de-AT" sz="2400" dirty="0"/>
              <a:t> </a:t>
            </a:r>
            <a:r>
              <a:rPr lang="de-AT" sz="2400" dirty="0" err="1"/>
              <a:t>can</a:t>
            </a:r>
            <a:r>
              <a:rPr lang="de-AT" sz="2400" dirty="0"/>
              <a:t> </a:t>
            </a:r>
            <a:r>
              <a:rPr lang="de-AT" sz="2400" dirty="0" err="1"/>
              <a:t>use</a:t>
            </a:r>
            <a:r>
              <a:rPr lang="de-AT" sz="2400" dirty="0"/>
              <a:t>, e.g. </a:t>
            </a:r>
          </a:p>
          <a:p>
            <a:pPr lvl="1"/>
            <a:r>
              <a:rPr lang="en-GB" sz="2400" dirty="0"/>
              <a:t>“I want us to succeed, so I’d like to reset how we work together.”</a:t>
            </a:r>
          </a:p>
          <a:p>
            <a:pPr lvl="1"/>
            <a:r>
              <a:rPr lang="en-GB" sz="2400" dirty="0"/>
              <a:t>“Here’s what I observe (concrete facts). Here’s the impact. Here’s what I propose.”</a:t>
            </a:r>
            <a:endParaRPr lang="de-AT" sz="2400" dirty="0"/>
          </a:p>
          <a:p>
            <a:pPr lvl="1"/>
            <a:r>
              <a:rPr lang="en-GB" sz="2400" dirty="0"/>
              <a:t>“What is your view? What do you need from me? What can you commit to?”</a:t>
            </a:r>
            <a:endParaRPr lang="de-AT" sz="2400" dirty="0"/>
          </a:p>
          <a:p>
            <a:pPr lvl="1"/>
            <a:r>
              <a:rPr lang="en-GB" sz="2400" dirty="0"/>
              <a:t>“Let’s agree on actions and review them on [date].”</a:t>
            </a:r>
            <a:endParaRPr lang="de-AT" sz="2400" dirty="0"/>
          </a:p>
        </p:txBody>
      </p:sp>
      <p:sp>
        <p:nvSpPr>
          <p:cNvPr id="7" name="Foliennummernplatzhalter 6">
            <a:extLst>
              <a:ext uri="{FF2B5EF4-FFF2-40B4-BE49-F238E27FC236}">
                <a16:creationId xmlns:a16="http://schemas.microsoft.com/office/drawing/2014/main" id="{322EF408-FA1E-021F-E73A-A6A038B52910}"/>
              </a:ext>
            </a:extLst>
          </p:cNvPr>
          <p:cNvSpPr>
            <a:spLocks noGrp="1"/>
          </p:cNvSpPr>
          <p:nvPr>
            <p:ph type="sldNum" sz="quarter" idx="12"/>
          </p:nvPr>
        </p:nvSpPr>
        <p:spPr/>
        <p:txBody>
          <a:bodyPr/>
          <a:lstStyle/>
          <a:p>
            <a:fld id="{D57F1E4F-1CFF-5643-939E-217C01CDF565}" type="slidenum">
              <a:rPr lang="en-US" smtClean="0"/>
              <a:pPr/>
              <a:t>61</a:t>
            </a:fld>
            <a:endParaRPr lang="en-US" dirty="0"/>
          </a:p>
        </p:txBody>
      </p:sp>
    </p:spTree>
    <p:extLst>
      <p:ext uri="{BB962C8B-B14F-4D97-AF65-F5344CB8AC3E}">
        <p14:creationId xmlns:p14="http://schemas.microsoft.com/office/powerpoint/2010/main" val="12207249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91BA1-17A9-F357-7166-D36190F4CB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78381D-0C22-3F06-1232-C3664476DD55}"/>
              </a:ext>
            </a:extLst>
          </p:cNvPr>
          <p:cNvSpPr>
            <a:spLocks noGrp="1"/>
          </p:cNvSpPr>
          <p:nvPr>
            <p:ph type="title"/>
          </p:nvPr>
        </p:nvSpPr>
        <p:spPr>
          <a:xfrm>
            <a:off x="2589039" y="549522"/>
            <a:ext cx="9232323" cy="734805"/>
          </a:xfrm>
        </p:spPr>
        <p:txBody>
          <a:bodyPr>
            <a:normAutofit/>
          </a:bodyPr>
          <a:lstStyle/>
          <a:p>
            <a:r>
              <a:rPr lang="en-US" sz="3600" dirty="0"/>
              <a:t>How to manage conflicts professionally</a:t>
            </a:r>
            <a:endParaRPr lang="en-UG" sz="3600" dirty="0"/>
          </a:p>
        </p:txBody>
      </p:sp>
      <p:sp>
        <p:nvSpPr>
          <p:cNvPr id="3" name="Content Placeholder 2">
            <a:extLst>
              <a:ext uri="{FF2B5EF4-FFF2-40B4-BE49-F238E27FC236}">
                <a16:creationId xmlns:a16="http://schemas.microsoft.com/office/drawing/2014/main" id="{BCF0CF05-CE9F-22B3-042B-20609526CDB1}"/>
              </a:ext>
            </a:extLst>
          </p:cNvPr>
          <p:cNvSpPr>
            <a:spLocks noGrp="1"/>
          </p:cNvSpPr>
          <p:nvPr>
            <p:ph idx="1"/>
          </p:nvPr>
        </p:nvSpPr>
        <p:spPr>
          <a:xfrm>
            <a:off x="2223821" y="1484034"/>
            <a:ext cx="9400032" cy="5231319"/>
          </a:xfrm>
        </p:spPr>
        <p:txBody>
          <a:bodyPr>
            <a:noAutofit/>
          </a:bodyPr>
          <a:lstStyle/>
          <a:p>
            <a:r>
              <a:rPr lang="de-AT" sz="2400" dirty="0"/>
              <a:t>Always </a:t>
            </a:r>
            <a:r>
              <a:rPr lang="de-AT" sz="2400" dirty="0" err="1"/>
              <a:t>stay</a:t>
            </a:r>
            <a:r>
              <a:rPr lang="de-AT" sz="2400" dirty="0"/>
              <a:t> </a:t>
            </a:r>
            <a:r>
              <a:rPr lang="de-AT" sz="2400" dirty="0" err="1"/>
              <a:t>within</a:t>
            </a:r>
            <a:r>
              <a:rPr lang="de-AT" sz="2400" dirty="0"/>
              <a:t> </a:t>
            </a:r>
            <a:r>
              <a:rPr lang="de-AT" sz="2400" dirty="0" err="1"/>
              <a:t>your</a:t>
            </a:r>
            <a:r>
              <a:rPr lang="de-AT" sz="2400" dirty="0"/>
              <a:t> </a:t>
            </a:r>
            <a:r>
              <a:rPr lang="de-AT" sz="2400" b="1" dirty="0"/>
              <a:t>professional </a:t>
            </a:r>
            <a:r>
              <a:rPr lang="de-AT" sz="2400" b="1" dirty="0" err="1"/>
              <a:t>boundaries</a:t>
            </a:r>
            <a:endParaRPr lang="de-AT" sz="2400" dirty="0"/>
          </a:p>
          <a:p>
            <a:pPr lvl="1"/>
            <a:r>
              <a:rPr lang="en-GB" sz="2400" dirty="0"/>
              <a:t>Focus on behaviours and processes, not personalities.</a:t>
            </a:r>
            <a:endParaRPr lang="de-AT" sz="2400" dirty="0"/>
          </a:p>
          <a:p>
            <a:pPr lvl="1"/>
            <a:r>
              <a:rPr lang="en-GB" sz="2400" dirty="0"/>
              <a:t>Don’t be generic and avoid stereotypes. </a:t>
            </a:r>
          </a:p>
          <a:p>
            <a:pPr lvl="1"/>
            <a:r>
              <a:rPr lang="en-GB" sz="2400" dirty="0"/>
              <a:t>Don’t attempt therapy; refer to support services when relevant.</a:t>
            </a:r>
          </a:p>
          <a:p>
            <a:pPr lvl="1"/>
            <a:r>
              <a:rPr lang="en-GB" sz="2400" dirty="0"/>
              <a:t>Avoid blame; seek joint problem-solving.</a:t>
            </a:r>
            <a:endParaRPr lang="de-AT" sz="2400" dirty="0"/>
          </a:p>
          <a:p>
            <a:pPr lvl="1"/>
            <a:r>
              <a:rPr lang="en-GB" sz="2400" dirty="0"/>
              <a:t>Keep records (minutes) to protect everyone.</a:t>
            </a:r>
            <a:endParaRPr lang="en-US" sz="2400" dirty="0"/>
          </a:p>
        </p:txBody>
      </p:sp>
      <p:sp>
        <p:nvSpPr>
          <p:cNvPr id="7" name="Foliennummernplatzhalter 6">
            <a:extLst>
              <a:ext uri="{FF2B5EF4-FFF2-40B4-BE49-F238E27FC236}">
                <a16:creationId xmlns:a16="http://schemas.microsoft.com/office/drawing/2014/main" id="{1EB34C91-5918-5378-C4C8-29220A503A97}"/>
              </a:ext>
            </a:extLst>
          </p:cNvPr>
          <p:cNvSpPr>
            <a:spLocks noGrp="1"/>
          </p:cNvSpPr>
          <p:nvPr>
            <p:ph type="sldNum" sz="quarter" idx="12"/>
          </p:nvPr>
        </p:nvSpPr>
        <p:spPr/>
        <p:txBody>
          <a:bodyPr/>
          <a:lstStyle/>
          <a:p>
            <a:fld id="{D57F1E4F-1CFF-5643-939E-217C01CDF565}" type="slidenum">
              <a:rPr lang="en-US" smtClean="0"/>
              <a:pPr/>
              <a:t>62</a:t>
            </a:fld>
            <a:endParaRPr lang="en-US" dirty="0"/>
          </a:p>
        </p:txBody>
      </p:sp>
    </p:spTree>
    <p:extLst>
      <p:ext uri="{BB962C8B-B14F-4D97-AF65-F5344CB8AC3E}">
        <p14:creationId xmlns:p14="http://schemas.microsoft.com/office/powerpoint/2010/main" val="858883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9B143-EA19-150E-2FBF-33A94404783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55CB05-AA5C-F0EA-FBA0-39614FE09C04}"/>
              </a:ext>
            </a:extLst>
          </p:cNvPr>
          <p:cNvSpPr>
            <a:spLocks noGrp="1"/>
          </p:cNvSpPr>
          <p:nvPr>
            <p:ph idx="1"/>
          </p:nvPr>
        </p:nvSpPr>
        <p:spPr>
          <a:xfrm>
            <a:off x="2223821" y="1484034"/>
            <a:ext cx="9400032" cy="5231319"/>
          </a:xfrm>
        </p:spPr>
        <p:txBody>
          <a:bodyPr>
            <a:noAutofit/>
          </a:bodyPr>
          <a:lstStyle/>
          <a:p>
            <a:pPr marL="0" indent="0">
              <a:buNone/>
            </a:pPr>
            <a:r>
              <a:rPr lang="en-US" sz="2000" dirty="0"/>
              <a:t>Return to the roadmap you created at the beginning of the module.</a:t>
            </a:r>
          </a:p>
          <a:p>
            <a:pPr marL="0" indent="0">
              <a:buNone/>
            </a:pPr>
            <a:r>
              <a:rPr lang="en-US" sz="2000" dirty="0"/>
              <a:t>In your group, review and improve it by asking:</a:t>
            </a:r>
          </a:p>
          <a:p>
            <a:pPr marL="0" indent="0">
              <a:buNone/>
            </a:pPr>
            <a:endParaRPr lang="en-US" sz="2000" dirty="0"/>
          </a:p>
          <a:p>
            <a:r>
              <a:rPr lang="en-US" sz="2000" dirty="0"/>
              <a:t>Which checkpoints or milestones would you now add? </a:t>
            </a:r>
          </a:p>
          <a:p>
            <a:r>
              <a:rPr lang="en-US" sz="2000" dirty="0"/>
              <a:t>Where should expectations be clarified more explicitly? </a:t>
            </a:r>
          </a:p>
          <a:p>
            <a:r>
              <a:rPr lang="en-US" sz="2000" dirty="0"/>
              <a:t>At which points are supervision roles especially important? </a:t>
            </a:r>
          </a:p>
          <a:p>
            <a:r>
              <a:rPr lang="en-US" sz="2000" dirty="0"/>
              <a:t>Where are likely risks, bottlenecks, or emotionally difficult phases? </a:t>
            </a:r>
          </a:p>
          <a:p>
            <a:r>
              <a:rPr lang="en-US" sz="2000" dirty="0"/>
              <a:t>What should be monitored more actively? </a:t>
            </a:r>
          </a:p>
          <a:p>
            <a:r>
              <a:rPr lang="en-US" sz="2000" dirty="0"/>
              <a:t>What kinds of support are needed at different stages?</a:t>
            </a:r>
          </a:p>
        </p:txBody>
      </p:sp>
      <p:sp>
        <p:nvSpPr>
          <p:cNvPr id="7" name="Foliennummernplatzhalter 6">
            <a:extLst>
              <a:ext uri="{FF2B5EF4-FFF2-40B4-BE49-F238E27FC236}">
                <a16:creationId xmlns:a16="http://schemas.microsoft.com/office/drawing/2014/main" id="{0993D54F-C230-7E4F-C62F-80E310D0F815}"/>
              </a:ext>
            </a:extLst>
          </p:cNvPr>
          <p:cNvSpPr>
            <a:spLocks noGrp="1"/>
          </p:cNvSpPr>
          <p:nvPr>
            <p:ph type="sldNum" sz="quarter" idx="12"/>
          </p:nvPr>
        </p:nvSpPr>
        <p:spPr/>
        <p:txBody>
          <a:bodyPr/>
          <a:lstStyle/>
          <a:p>
            <a:fld id="{D57F1E4F-1CFF-5643-939E-217C01CDF565}" type="slidenum">
              <a:rPr lang="en-US" smtClean="0"/>
              <a:pPr/>
              <a:t>63</a:t>
            </a:fld>
            <a:endParaRPr lang="en-US" dirty="0"/>
          </a:p>
        </p:txBody>
      </p:sp>
      <p:sp>
        <p:nvSpPr>
          <p:cNvPr id="6" name="Titel 1">
            <a:extLst>
              <a:ext uri="{FF2B5EF4-FFF2-40B4-BE49-F238E27FC236}">
                <a16:creationId xmlns:a16="http://schemas.microsoft.com/office/drawing/2014/main" id="{0FB25FE3-F9F5-E1BF-8A94-75515CE74A04}"/>
              </a:ext>
            </a:extLst>
          </p:cNvPr>
          <p:cNvSpPr txBox="1">
            <a:spLocks/>
          </p:cNvSpPr>
          <p:nvPr/>
        </p:nvSpPr>
        <p:spPr>
          <a:xfrm>
            <a:off x="2223821" y="663970"/>
            <a:ext cx="8376446" cy="820064"/>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A53010"/>
                </a:solidFill>
              </a:rPr>
              <a:t>Revisiting the doctoral journey map</a:t>
            </a:r>
            <a:endParaRPr lang="en-US" dirty="0">
              <a:solidFill>
                <a:srgbClr val="A53010"/>
              </a:solidFill>
              <a:cs typeface="Tahoma" panose="020B0604030504040204" pitchFamily="34" charset="0"/>
            </a:endParaRPr>
          </a:p>
        </p:txBody>
      </p:sp>
      <p:pic>
        <p:nvPicPr>
          <p:cNvPr id="8" name="Grafik 3" descr="Sanduhr 30% mit einfarbiger Füllung">
            <a:extLst>
              <a:ext uri="{FF2B5EF4-FFF2-40B4-BE49-F238E27FC236}">
                <a16:creationId xmlns:a16="http://schemas.microsoft.com/office/drawing/2014/main" id="{A68722D1-144C-34F2-D75A-02AD91B86EF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9" name="Textfeld 4">
            <a:extLst>
              <a:ext uri="{FF2B5EF4-FFF2-40B4-BE49-F238E27FC236}">
                <a16:creationId xmlns:a16="http://schemas.microsoft.com/office/drawing/2014/main" id="{962E5595-0C8E-31D5-184F-B443B848088C}"/>
              </a:ext>
            </a:extLst>
          </p:cNvPr>
          <p:cNvSpPr txBox="1"/>
          <p:nvPr/>
        </p:nvSpPr>
        <p:spPr>
          <a:xfrm>
            <a:off x="735961" y="1560432"/>
            <a:ext cx="918841" cy="369332"/>
          </a:xfrm>
          <a:prstGeom prst="rect">
            <a:avLst/>
          </a:prstGeom>
          <a:noFill/>
        </p:spPr>
        <p:txBody>
          <a:bodyPr wrap="none" rtlCol="0">
            <a:spAutoFit/>
          </a:bodyPr>
          <a:lstStyle/>
          <a:p>
            <a:r>
              <a:rPr lang="de-AT" b="1" dirty="0"/>
              <a:t>15 min</a:t>
            </a:r>
          </a:p>
        </p:txBody>
      </p:sp>
      <p:pic>
        <p:nvPicPr>
          <p:cNvPr id="10" name="Graphic 9" descr="Meeting with solid fill">
            <a:extLst>
              <a:ext uri="{FF2B5EF4-FFF2-40B4-BE49-F238E27FC236}">
                <a16:creationId xmlns:a16="http://schemas.microsoft.com/office/drawing/2014/main" id="{19FBA3DD-9D17-1BEE-89B4-1DD43B237FE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812" y="2445734"/>
            <a:ext cx="914400" cy="914400"/>
          </a:xfrm>
          <a:prstGeom prst="rect">
            <a:avLst/>
          </a:prstGeom>
        </p:spPr>
      </p:pic>
      <p:cxnSp>
        <p:nvCxnSpPr>
          <p:cNvPr id="11" name="Straight Connector 10">
            <a:extLst>
              <a:ext uri="{FF2B5EF4-FFF2-40B4-BE49-F238E27FC236}">
                <a16:creationId xmlns:a16="http://schemas.microsoft.com/office/drawing/2014/main" id="{ED0FEED1-41E3-5A75-1755-7BEB96026A9C}"/>
              </a:ext>
            </a:extLst>
          </p:cNvPr>
          <p:cNvCxnSpPr>
            <a:cxnSpLocks/>
            <a:endCxn id="12" idx="1"/>
          </p:cNvCxnSpPr>
          <p:nvPr/>
        </p:nvCxnSpPr>
        <p:spPr>
          <a:xfrm>
            <a:off x="1519336" y="5811514"/>
            <a:ext cx="9211733" cy="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2" name="Flowchart: Decision 11">
            <a:extLst>
              <a:ext uri="{FF2B5EF4-FFF2-40B4-BE49-F238E27FC236}">
                <a16:creationId xmlns:a16="http://schemas.microsoft.com/office/drawing/2014/main" id="{B4C78011-8AEF-CDD1-F139-EBBDFFD5AA00}"/>
              </a:ext>
            </a:extLst>
          </p:cNvPr>
          <p:cNvSpPr/>
          <p:nvPr/>
        </p:nvSpPr>
        <p:spPr>
          <a:xfrm>
            <a:off x="10731069" y="5682821"/>
            <a:ext cx="243840" cy="257387"/>
          </a:xfrm>
          <a:prstGeom prst="flowChartDecision">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de-DE"/>
          </a:p>
        </p:txBody>
      </p:sp>
      <p:cxnSp>
        <p:nvCxnSpPr>
          <p:cNvPr id="13" name="Straight Connector 12">
            <a:extLst>
              <a:ext uri="{FF2B5EF4-FFF2-40B4-BE49-F238E27FC236}">
                <a16:creationId xmlns:a16="http://schemas.microsoft.com/office/drawing/2014/main" id="{E9482579-EBFF-B98C-7346-2BC0B3F8684C}"/>
              </a:ext>
            </a:extLst>
          </p:cNvPr>
          <p:cNvCxnSpPr>
            <a:cxnSpLocks/>
          </p:cNvCxnSpPr>
          <p:nvPr/>
        </p:nvCxnSpPr>
        <p:spPr>
          <a:xfrm>
            <a:off x="657907" y="5811516"/>
            <a:ext cx="1168400" cy="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2C39EAA-101E-62C0-34B7-D5A9B3C0AC66}"/>
              </a:ext>
            </a:extLst>
          </p:cNvPr>
          <p:cNvCxnSpPr>
            <a:cxnSpLocks/>
          </p:cNvCxnSpPr>
          <p:nvPr/>
        </p:nvCxnSpPr>
        <p:spPr>
          <a:xfrm>
            <a:off x="11023600" y="5811515"/>
            <a:ext cx="1168400" cy="0"/>
          </a:xfrm>
          <a:prstGeom prst="line">
            <a:avLst/>
          </a:prstGeom>
          <a:ln w="57150">
            <a:prstDash val="sysDash"/>
          </a:ln>
        </p:spPr>
        <p:style>
          <a:lnRef idx="1">
            <a:schemeClr val="accent1"/>
          </a:lnRef>
          <a:fillRef idx="0">
            <a:schemeClr val="accent1"/>
          </a:fillRef>
          <a:effectRef idx="0">
            <a:schemeClr val="accent1"/>
          </a:effectRef>
          <a:fontRef idx="minor">
            <a:schemeClr val="tx1"/>
          </a:fontRef>
        </p:style>
      </p:cxnSp>
      <p:sp>
        <p:nvSpPr>
          <p:cNvPr id="15" name="Flowchart: Decision 14">
            <a:extLst>
              <a:ext uri="{FF2B5EF4-FFF2-40B4-BE49-F238E27FC236}">
                <a16:creationId xmlns:a16="http://schemas.microsoft.com/office/drawing/2014/main" id="{CA13026B-455B-A067-033C-14987E26A19B}"/>
              </a:ext>
            </a:extLst>
          </p:cNvPr>
          <p:cNvSpPr/>
          <p:nvPr/>
        </p:nvSpPr>
        <p:spPr>
          <a:xfrm>
            <a:off x="1641641" y="5682820"/>
            <a:ext cx="243840" cy="257387"/>
          </a:xfrm>
          <a:prstGeom prst="flowChartDecision">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de-DE"/>
          </a:p>
        </p:txBody>
      </p:sp>
      <p:cxnSp>
        <p:nvCxnSpPr>
          <p:cNvPr id="16" name="Straight Connector 15">
            <a:extLst>
              <a:ext uri="{FF2B5EF4-FFF2-40B4-BE49-F238E27FC236}">
                <a16:creationId xmlns:a16="http://schemas.microsoft.com/office/drawing/2014/main" id="{132BBA55-31AE-82F6-82AC-E67614EA70B3}"/>
              </a:ext>
            </a:extLst>
          </p:cNvPr>
          <p:cNvCxnSpPr/>
          <p:nvPr/>
        </p:nvCxnSpPr>
        <p:spPr>
          <a:xfrm>
            <a:off x="3711787" y="5643383"/>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1778737-3DBD-DC20-5E7E-4A33F992758F}"/>
              </a:ext>
            </a:extLst>
          </p:cNvPr>
          <p:cNvCxnSpPr/>
          <p:nvPr/>
        </p:nvCxnSpPr>
        <p:spPr>
          <a:xfrm>
            <a:off x="6194214" y="5624843"/>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A7E205-D601-04BA-5CFB-239061487A40}"/>
              </a:ext>
            </a:extLst>
          </p:cNvPr>
          <p:cNvCxnSpPr/>
          <p:nvPr/>
        </p:nvCxnSpPr>
        <p:spPr>
          <a:xfrm>
            <a:off x="8541174" y="5637014"/>
            <a:ext cx="0" cy="296824"/>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8987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249152" y="528320"/>
            <a:ext cx="8825097" cy="987143"/>
          </a:xfrm>
        </p:spPr>
        <p:txBody>
          <a:bodyPr>
            <a:normAutofit/>
          </a:bodyPr>
          <a:lstStyle/>
          <a:p>
            <a:r>
              <a:rPr lang="en-US" dirty="0"/>
              <a:t>Key takeaways of Module 5</a:t>
            </a:r>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64</a:t>
            </a:fld>
            <a:endParaRPr lang="en-US" dirty="0"/>
          </a:p>
        </p:txBody>
      </p:sp>
      <p:sp>
        <p:nvSpPr>
          <p:cNvPr id="8" name="Content Placeholder 2">
            <a:extLst>
              <a:ext uri="{FF2B5EF4-FFF2-40B4-BE49-F238E27FC236}">
                <a16:creationId xmlns:a16="http://schemas.microsoft.com/office/drawing/2014/main" id="{E34DC251-11B5-4F93-3D14-A8054F943410}"/>
              </a:ext>
            </a:extLst>
          </p:cNvPr>
          <p:cNvSpPr>
            <a:spLocks noGrp="1"/>
          </p:cNvSpPr>
          <p:nvPr>
            <p:ph idx="1"/>
          </p:nvPr>
        </p:nvSpPr>
        <p:spPr>
          <a:xfrm>
            <a:off x="2249152" y="1359676"/>
            <a:ext cx="9610955" cy="5498324"/>
          </a:xfrm>
        </p:spPr>
        <p:txBody>
          <a:bodyPr>
            <a:noAutofit/>
          </a:bodyPr>
          <a:lstStyle/>
          <a:p>
            <a:r>
              <a:rPr lang="en-US" sz="2400" b="1" dirty="0"/>
              <a:t>Make the journey transparent. </a:t>
            </a:r>
            <a:r>
              <a:rPr lang="en-US" sz="2400" dirty="0"/>
              <a:t>Keep the bigger picture in mind, clarify expectations early to prevent misunderstanding.</a:t>
            </a:r>
          </a:p>
          <a:p>
            <a:r>
              <a:rPr lang="en-US" sz="2400" b="1" dirty="0"/>
              <a:t>Work in phases. </a:t>
            </a:r>
            <a:r>
              <a:rPr lang="en-US" sz="2400" dirty="0"/>
              <a:t>Phases make priorities and support needs clearer. </a:t>
            </a:r>
          </a:p>
          <a:p>
            <a:r>
              <a:rPr lang="en-US" sz="2400" b="1" dirty="0"/>
              <a:t>Structure progress actively. </a:t>
            </a:r>
            <a:r>
              <a:rPr lang="en-US" sz="2400" dirty="0"/>
              <a:t>Use goals, timelines, and regular review points.</a:t>
            </a:r>
          </a:p>
          <a:p>
            <a:r>
              <a:rPr lang="en-US" sz="2400" b="1" dirty="0"/>
              <a:t>Give feedback and act early. </a:t>
            </a:r>
            <a:r>
              <a:rPr lang="en-US" sz="2400" dirty="0"/>
              <a:t>Timely feedback and early intervention prevent bigger problems.</a:t>
            </a:r>
          </a:p>
          <a:p>
            <a:r>
              <a:rPr lang="en-US" sz="2400" b="1" dirty="0"/>
              <a:t>Address challenges professionally. </a:t>
            </a:r>
            <a:r>
              <a:rPr lang="en-US" sz="2400" dirty="0"/>
              <a:t>Difficulties and conflicts should be handled early and clearly.</a:t>
            </a:r>
            <a:endParaRPr lang="de-AT" sz="2400" dirty="0"/>
          </a:p>
          <a:p>
            <a:pPr marL="0" indent="0">
              <a:buNone/>
            </a:pPr>
            <a:r>
              <a:rPr lang="en-US" sz="2400" b="1" dirty="0"/>
              <a:t>Effective supervision means making the doctoral journey clearer, more manageable, and more responsive from the beginning to the end.</a:t>
            </a:r>
            <a:r>
              <a:rPr lang="en-US" sz="2400" dirty="0"/>
              <a:t> </a:t>
            </a:r>
          </a:p>
        </p:txBody>
      </p:sp>
      <p:pic>
        <p:nvPicPr>
          <p:cNvPr id="3" name="Graphic 2" descr="Open hand outline">
            <a:extLst>
              <a:ext uri="{FF2B5EF4-FFF2-40B4-BE49-F238E27FC236}">
                <a16:creationId xmlns:a16="http://schemas.microsoft.com/office/drawing/2014/main" id="{12FFB6C7-DAE3-3D94-BDD7-EEC3396B8E0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5" name="Graphic 4" descr="CheckList outline">
            <a:extLst>
              <a:ext uri="{FF2B5EF4-FFF2-40B4-BE49-F238E27FC236}">
                <a16:creationId xmlns:a16="http://schemas.microsoft.com/office/drawing/2014/main" id="{9D01C8C5-157C-3DD3-2A07-268EFD3C3CA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11705956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AE1BA-1A63-44DB-812F-3941EFF4C6BC}"/>
              </a:ext>
            </a:extLst>
          </p:cNvPr>
          <p:cNvSpPr>
            <a:spLocks noGrp="1"/>
          </p:cNvSpPr>
          <p:nvPr>
            <p:ph type="title"/>
          </p:nvPr>
        </p:nvSpPr>
        <p:spPr/>
        <p:txBody>
          <a:bodyPr/>
          <a:lstStyle/>
          <a:p>
            <a:r>
              <a:rPr lang="en-US" dirty="0"/>
              <a:t>References</a:t>
            </a:r>
            <a:endParaRPr lang="en-UG" dirty="0"/>
          </a:p>
        </p:txBody>
      </p:sp>
      <p:sp>
        <p:nvSpPr>
          <p:cNvPr id="4" name="Foliennummernplatzhalter 3">
            <a:extLst>
              <a:ext uri="{FF2B5EF4-FFF2-40B4-BE49-F238E27FC236}">
                <a16:creationId xmlns:a16="http://schemas.microsoft.com/office/drawing/2014/main" id="{8173B095-0913-04C1-D0F7-69C127685879}"/>
              </a:ext>
            </a:extLst>
          </p:cNvPr>
          <p:cNvSpPr>
            <a:spLocks noGrp="1"/>
          </p:cNvSpPr>
          <p:nvPr>
            <p:ph type="sldNum" sz="quarter" idx="12"/>
          </p:nvPr>
        </p:nvSpPr>
        <p:spPr/>
        <p:txBody>
          <a:bodyPr/>
          <a:lstStyle/>
          <a:p>
            <a:fld id="{D57F1E4F-1CFF-5643-939E-217C01CDF565}" type="slidenum">
              <a:rPr lang="en-US" smtClean="0"/>
              <a:pPr/>
              <a:t>65</a:t>
            </a:fld>
            <a:endParaRPr lang="en-US" dirty="0"/>
          </a:p>
        </p:txBody>
      </p:sp>
      <p:sp>
        <p:nvSpPr>
          <p:cNvPr id="7" name="Content Placeholder 2">
            <a:extLst>
              <a:ext uri="{FF2B5EF4-FFF2-40B4-BE49-F238E27FC236}">
                <a16:creationId xmlns:a16="http://schemas.microsoft.com/office/drawing/2014/main" id="{BF60BD68-9D33-942E-BEC1-892F6B1B464D}"/>
              </a:ext>
            </a:extLst>
          </p:cNvPr>
          <p:cNvSpPr txBox="1">
            <a:spLocks/>
          </p:cNvSpPr>
          <p:nvPr/>
        </p:nvSpPr>
        <p:spPr>
          <a:xfrm>
            <a:off x="2186155" y="1644979"/>
            <a:ext cx="9173580" cy="475486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457200" indent="-457200">
              <a:buFont typeface="+mj-lt"/>
              <a:buAutoNum type="arabicParenBoth"/>
            </a:pPr>
            <a:r>
              <a:rPr lang="en-US"/>
              <a:t>University of California. (2017). </a:t>
            </a:r>
            <a:r>
              <a:rPr lang="en-US" b="1"/>
              <a:t>SMART Goals:  A How to Guide</a:t>
            </a:r>
            <a:r>
              <a:rPr lang="en-US"/>
              <a:t>. https://www.ucop.edu › performance-appraisal</a:t>
            </a:r>
          </a:p>
          <a:p>
            <a:pPr marL="457200" indent="-457200">
              <a:buFont typeface="+mj-lt"/>
              <a:buAutoNum type="arabicParenBoth"/>
            </a:pPr>
            <a:r>
              <a:rPr lang="en-US"/>
              <a:t>Bournemouth University. (2012). </a:t>
            </a:r>
            <a:r>
              <a:rPr lang="en-US" b="1"/>
              <a:t>Setting your Goals and Reaching Them</a:t>
            </a:r>
            <a:r>
              <a:rPr lang="en-US"/>
              <a:t>. </a:t>
            </a:r>
            <a:r>
              <a:rPr lang="en-US">
                <a:hlinkClick r:id="rId2"/>
              </a:rPr>
              <a:t>https://www.bournemouth.ac.uk/sites/default/files/asset/document/7.1-Setting-your-goals-V.Final_.pdf</a:t>
            </a:r>
            <a:r>
              <a:rPr lang="en-US"/>
              <a:t> </a:t>
            </a:r>
          </a:p>
          <a:p>
            <a:pPr marL="457200" indent="-457200">
              <a:buFont typeface="+mj-lt"/>
              <a:buAutoNum type="arabicParenBoth"/>
            </a:pPr>
            <a:r>
              <a:rPr lang="en-US"/>
              <a:t>Jitka Lindén, Mats Ohlin &amp; Eva M. Brodin. (2013). </a:t>
            </a:r>
            <a:r>
              <a:rPr lang="en-US" b="1"/>
              <a:t>Mentorship, supervision and learning experience in PhD education.</a:t>
            </a:r>
            <a:r>
              <a:rPr lang="en-US"/>
              <a:t> Studies in Higher Education, 38:5, 639-662, </a:t>
            </a:r>
            <a:r>
              <a:rPr lang="de-DE">
                <a:hlinkClick r:id="rId3"/>
              </a:rPr>
              <a:t>https://doi.org/10.1080/03075079.2011.596526</a:t>
            </a:r>
            <a:endParaRPr lang="de-DE"/>
          </a:p>
          <a:p>
            <a:pPr marL="457200" indent="-457200">
              <a:buFont typeface="+mj-lt"/>
              <a:buAutoNum type="arabicParenBoth"/>
            </a:pPr>
            <a:r>
              <a:rPr lang="en-US"/>
              <a:t>Grant, B. M. (2005). </a:t>
            </a:r>
            <a:r>
              <a:rPr lang="en-US" b="1"/>
              <a:t>The pedagogy of graduate supervision: Figuring the relations between supervisor and student</a:t>
            </a:r>
            <a:r>
              <a:rPr lang="en-US"/>
              <a:t>. Higher Education Research &amp; Development, 24(1), 59–72. </a:t>
            </a:r>
            <a:r>
              <a:rPr lang="en-US">
                <a:hlinkClick r:id="rId4"/>
              </a:rPr>
              <a:t>https://doi.org/10.1080/0729436052000318550</a:t>
            </a:r>
            <a:endParaRPr lang="en-US"/>
          </a:p>
          <a:p>
            <a:pPr>
              <a:buFont typeface="+mj-lt"/>
              <a:buAutoNum type="arabicParenBoth"/>
            </a:pPr>
            <a:r>
              <a:rPr lang="en-UG"/>
              <a:t>Guerin, C., &amp; Green, I. (2013). </a:t>
            </a:r>
            <a:r>
              <a:rPr lang="en-UG" b="1"/>
              <a:t>'They’re the bosses’: Feedback in team supervision of doctoral students</a:t>
            </a:r>
            <a:r>
              <a:rPr lang="en-UG"/>
              <a:t>. </a:t>
            </a:r>
            <a:r>
              <a:rPr lang="en-UG" i="1"/>
              <a:t>Journal of Further and Higher Education, 37</a:t>
            </a:r>
            <a:r>
              <a:rPr lang="en-UG"/>
              <a:t>(2), 1–18. https://doi.org/10.1080/0309877X.2011.619656</a:t>
            </a:r>
          </a:p>
          <a:p>
            <a:pPr marL="457200" indent="-457200">
              <a:buFont typeface="+mj-lt"/>
              <a:buAutoNum type="arabicParenBoth"/>
            </a:pPr>
            <a:endParaRPr lang="en-US" dirty="0"/>
          </a:p>
        </p:txBody>
      </p:sp>
    </p:spTree>
    <p:extLst>
      <p:ext uri="{BB962C8B-B14F-4D97-AF65-F5344CB8AC3E}">
        <p14:creationId xmlns:p14="http://schemas.microsoft.com/office/powerpoint/2010/main" val="23184325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66</a:t>
            </a:fld>
            <a:endParaRPr lang="en-US" dirty="0"/>
          </a:p>
        </p:txBody>
      </p:sp>
      <p:sp>
        <p:nvSpPr>
          <p:cNvPr id="7" name="Textfeld 6">
            <a:extLst>
              <a:ext uri="{FF2B5EF4-FFF2-40B4-BE49-F238E27FC236}">
                <a16:creationId xmlns:a16="http://schemas.microsoft.com/office/drawing/2014/main" id="{63C5CB15-5B17-0B84-989C-684169DB5048}"/>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82A26-AF59-3250-E163-096D3EDD36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B3949A-6B5F-DD8E-52C9-1E1135853862}"/>
              </a:ext>
            </a:extLst>
          </p:cNvPr>
          <p:cNvSpPr>
            <a:spLocks noGrp="1"/>
          </p:cNvSpPr>
          <p:nvPr>
            <p:ph type="ctrTitle"/>
          </p:nvPr>
        </p:nvSpPr>
        <p:spPr>
          <a:xfrm>
            <a:off x="2355127" y="4265597"/>
            <a:ext cx="8915399" cy="893010"/>
          </a:xfrm>
        </p:spPr>
        <p:txBody>
          <a:bodyPr>
            <a:normAutofit fontScale="90000"/>
          </a:bodyPr>
          <a:lstStyle/>
          <a:p>
            <a:r>
              <a:rPr lang="en-US" dirty="0"/>
              <a:t>The Bigger Picture</a:t>
            </a:r>
          </a:p>
        </p:txBody>
      </p:sp>
      <p:sp>
        <p:nvSpPr>
          <p:cNvPr id="3" name="Foliennummernplatzhalter 2">
            <a:extLst>
              <a:ext uri="{FF2B5EF4-FFF2-40B4-BE49-F238E27FC236}">
                <a16:creationId xmlns:a16="http://schemas.microsoft.com/office/drawing/2014/main" id="{DD67C731-865C-7B69-295F-8A9E1C965977}"/>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3504337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95E5F-AEA0-5293-20F1-61C3C05265B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AD6F8FB-6F7C-717B-B6EF-AA591F173F76}"/>
              </a:ext>
            </a:extLst>
          </p:cNvPr>
          <p:cNvSpPr>
            <a:spLocks noGrp="1"/>
          </p:cNvSpPr>
          <p:nvPr>
            <p:ph type="title"/>
          </p:nvPr>
        </p:nvSpPr>
        <p:spPr>
          <a:xfrm>
            <a:off x="1826307" y="666681"/>
            <a:ext cx="7691261" cy="820064"/>
          </a:xfrm>
        </p:spPr>
        <p:txBody>
          <a:bodyPr vert="horz" lIns="91440" tIns="45720" rIns="91440" bIns="45720" rtlCol="0" anchor="t">
            <a:noAutofit/>
          </a:bodyPr>
          <a:lstStyle/>
          <a:p>
            <a:r>
              <a:rPr lang="en-US" dirty="0"/>
              <a:t>The doctoral journey as a whole</a:t>
            </a:r>
            <a:endParaRPr lang="en-US" dirty="0">
              <a:solidFill>
                <a:schemeClr val="tx1"/>
              </a:solidFill>
              <a:cs typeface="Tahoma" panose="020B0604030504040204" pitchFamily="34" charset="0"/>
            </a:endParaRPr>
          </a:p>
        </p:txBody>
      </p:sp>
      <p:sp>
        <p:nvSpPr>
          <p:cNvPr id="5" name="Inhaltsplatzhalter 1">
            <a:extLst>
              <a:ext uri="{FF2B5EF4-FFF2-40B4-BE49-F238E27FC236}">
                <a16:creationId xmlns:a16="http://schemas.microsoft.com/office/drawing/2014/main" id="{DA6D0C0A-0123-FDBB-100F-1AE3C384960B}"/>
              </a:ext>
            </a:extLst>
          </p:cNvPr>
          <p:cNvSpPr>
            <a:spLocks noGrp="1"/>
          </p:cNvSpPr>
          <p:nvPr>
            <p:ph idx="1"/>
          </p:nvPr>
        </p:nvSpPr>
        <p:spPr>
          <a:xfrm>
            <a:off x="1907587" y="1649021"/>
            <a:ext cx="10284413" cy="4878397"/>
          </a:xfrm>
        </p:spPr>
        <p:txBody>
          <a:bodyPr>
            <a:noAutofit/>
          </a:bodyPr>
          <a:lstStyle/>
          <a:p>
            <a:r>
              <a:rPr lang="en-US" sz="2400" dirty="0"/>
              <a:t>Before focusing on individual phases, meetings, or milestones, it is useful to step back and look at the doctoral journey as a whole.</a:t>
            </a:r>
          </a:p>
          <a:p>
            <a:r>
              <a:rPr lang="en-US" sz="2400" dirty="0"/>
              <a:t>A PhD usually unfolds over several years and includes different kinds of work, decisions, expectations, risks, and support needs.</a:t>
            </a:r>
          </a:p>
          <a:p>
            <a:r>
              <a:rPr lang="en-US" sz="2400" dirty="0"/>
              <a:t>For supervisors, this means not only responding to immediate issues, but also keeping an eye on the wider roadmap ahead.</a:t>
            </a:r>
          </a:p>
          <a:p>
            <a:r>
              <a:rPr lang="en-US" sz="2400" dirty="0"/>
              <a:t>At different points in the journey, supervisors may need to take different roles, and different questions also need attention at different times</a:t>
            </a:r>
          </a:p>
          <a:p>
            <a:pPr marL="0" indent="0">
              <a:buNone/>
            </a:pPr>
            <a:r>
              <a:rPr lang="en-US" sz="2400" b="1" dirty="0"/>
              <a:t>Good supervision becomes easier when the broader journey is visible and when expectations, checkpoints, and responsibilities are considered early.</a:t>
            </a:r>
            <a:endParaRPr lang="de-DE" sz="2400" b="1" dirty="0">
              <a:latin typeface="Century Gothic (Textkörper)"/>
            </a:endParaRPr>
          </a:p>
          <a:p>
            <a:pPr marL="0" indent="0">
              <a:buNone/>
            </a:pPr>
            <a:endParaRPr lang="de-AT" sz="2400" dirty="0">
              <a:latin typeface="Century Gothic (Textkörper)"/>
            </a:endParaRPr>
          </a:p>
          <a:p>
            <a:pPr lvl="1"/>
            <a:endParaRPr lang="de-AT" sz="2400" dirty="0">
              <a:latin typeface="Century Gothic (Textkörper)"/>
            </a:endParaRPr>
          </a:p>
        </p:txBody>
      </p:sp>
      <p:sp>
        <p:nvSpPr>
          <p:cNvPr id="3" name="Foliennummernplatzhalter 2">
            <a:extLst>
              <a:ext uri="{FF2B5EF4-FFF2-40B4-BE49-F238E27FC236}">
                <a16:creationId xmlns:a16="http://schemas.microsoft.com/office/drawing/2014/main" id="{3E7BC5A3-D4D2-9942-F755-2C465E9103F2}"/>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4" name="Grafik 4" descr="Nach rechts zeigender Finger, Handrücken Silhouette">
            <a:extLst>
              <a:ext uri="{FF2B5EF4-FFF2-40B4-BE49-F238E27FC236}">
                <a16:creationId xmlns:a16="http://schemas.microsoft.com/office/drawing/2014/main" id="{89C66024-D3E4-8948-92C9-AD1B5C8FE1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4379" y="5613018"/>
            <a:ext cx="914400" cy="914400"/>
          </a:xfrm>
          <a:prstGeom prst="rect">
            <a:avLst/>
          </a:prstGeom>
        </p:spPr>
      </p:pic>
    </p:spTree>
    <p:extLst>
      <p:ext uri="{BB962C8B-B14F-4D97-AF65-F5344CB8AC3E}">
        <p14:creationId xmlns:p14="http://schemas.microsoft.com/office/powerpoint/2010/main" val="3299351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10790-6D4C-8645-C2CC-1A2C617444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7821488-78CE-8A95-4EA2-CA6B27FADEA9}"/>
              </a:ext>
            </a:extLst>
          </p:cNvPr>
          <p:cNvSpPr>
            <a:spLocks noGrp="1"/>
          </p:cNvSpPr>
          <p:nvPr>
            <p:ph type="title"/>
          </p:nvPr>
        </p:nvSpPr>
        <p:spPr>
          <a:xfrm>
            <a:off x="1826307" y="666681"/>
            <a:ext cx="7691261" cy="820064"/>
          </a:xfrm>
        </p:spPr>
        <p:txBody>
          <a:bodyPr vert="horz" lIns="91440" tIns="45720" rIns="91440" bIns="45720" rtlCol="0" anchor="t">
            <a:noAutofit/>
          </a:bodyPr>
          <a:lstStyle/>
          <a:p>
            <a:r>
              <a:rPr lang="en-US" sz="3200" dirty="0">
                <a:solidFill>
                  <a:srgbClr val="A53010"/>
                </a:solidFill>
              </a:rPr>
              <a:t>Mapping the doctoral journey ahead</a:t>
            </a:r>
            <a:endParaRPr lang="en-US" sz="3200" dirty="0">
              <a:solidFill>
                <a:srgbClr val="A53010"/>
              </a:solidFill>
              <a:cs typeface="Tahoma" panose="020B0604030504040204" pitchFamily="34" charset="0"/>
            </a:endParaRPr>
          </a:p>
        </p:txBody>
      </p:sp>
      <p:sp>
        <p:nvSpPr>
          <p:cNvPr id="5" name="Inhaltsplatzhalter 1">
            <a:extLst>
              <a:ext uri="{FF2B5EF4-FFF2-40B4-BE49-F238E27FC236}">
                <a16:creationId xmlns:a16="http://schemas.microsoft.com/office/drawing/2014/main" id="{63AA1106-1D8F-E740-9BE6-B2184DD7FFFE}"/>
              </a:ext>
            </a:extLst>
          </p:cNvPr>
          <p:cNvSpPr>
            <a:spLocks noGrp="1"/>
          </p:cNvSpPr>
          <p:nvPr>
            <p:ph idx="1"/>
          </p:nvPr>
        </p:nvSpPr>
        <p:spPr>
          <a:xfrm>
            <a:off x="1907587" y="1336912"/>
            <a:ext cx="10284413" cy="5138395"/>
          </a:xfrm>
        </p:spPr>
        <p:txBody>
          <a:bodyPr>
            <a:noAutofit/>
          </a:bodyPr>
          <a:lstStyle/>
          <a:p>
            <a:pPr marL="0" indent="0">
              <a:buNone/>
            </a:pPr>
            <a:r>
              <a:rPr lang="en-US" sz="2200" dirty="0"/>
              <a:t>In groups of 3–4, imagine the doctoral journey over the next 3–4 years.</a:t>
            </a:r>
          </a:p>
          <a:p>
            <a:pPr marL="0" indent="0">
              <a:buNone/>
            </a:pPr>
            <a:r>
              <a:rPr lang="en-US" sz="2200" dirty="0"/>
              <a:t>Take one or more sheets of manila paper, stack them on top of each other, and create a rough timeline showing the following:</a:t>
            </a:r>
          </a:p>
          <a:p>
            <a:r>
              <a:rPr lang="en-US" sz="2200" dirty="0"/>
              <a:t>the main phases or stages of the doctorate </a:t>
            </a:r>
          </a:p>
          <a:p>
            <a:r>
              <a:rPr lang="en-US" sz="2200" dirty="0"/>
              <a:t>key checkpoints, milestones, or decision points </a:t>
            </a:r>
          </a:p>
          <a:p>
            <a:r>
              <a:rPr lang="en-US" sz="2200" dirty="0"/>
              <a:t>important activities that need attention along the way </a:t>
            </a:r>
          </a:p>
          <a:p>
            <a:r>
              <a:rPr lang="en-US" sz="2200" dirty="0"/>
              <a:t>tasks that need to be planned and clarified early and revisited later </a:t>
            </a:r>
          </a:p>
          <a:p>
            <a:r>
              <a:rPr lang="en-US" sz="2200" dirty="0"/>
              <a:t>the different roles supervisors may need to take at different points </a:t>
            </a:r>
          </a:p>
          <a:p>
            <a:pPr marL="0" indent="0">
              <a:buNone/>
            </a:pPr>
            <a:r>
              <a:rPr lang="en-US" sz="2200" dirty="0"/>
              <a:t>You do not need to make a perfect or highly detailed plan. The aim is to create a </a:t>
            </a:r>
            <a:r>
              <a:rPr lang="en-US" sz="2200" b="1" dirty="0"/>
              <a:t>working roadmap</a:t>
            </a:r>
            <a:r>
              <a:rPr lang="en-US" sz="2200" dirty="0"/>
              <a:t> that can be revisited and refined at the end of the module. In practice it is a tool to help </a:t>
            </a:r>
            <a:r>
              <a:rPr lang="en-US" sz="2200" dirty="0">
                <a:latin typeface="Century Gothic (Textkörper)"/>
              </a:rPr>
              <a:t>the students so that they can keep track of things and allocate their time resources accordingly.</a:t>
            </a:r>
            <a:endParaRPr lang="de-AT" sz="2200" dirty="0">
              <a:latin typeface="Century Gothic (Textkörper)"/>
            </a:endParaRPr>
          </a:p>
          <a:p>
            <a:pPr lvl="1"/>
            <a:endParaRPr lang="de-AT" sz="2200" dirty="0">
              <a:latin typeface="Century Gothic (Textkörper)"/>
            </a:endParaRPr>
          </a:p>
        </p:txBody>
      </p:sp>
      <p:sp>
        <p:nvSpPr>
          <p:cNvPr id="3" name="Foliennummernplatzhalter 2">
            <a:extLst>
              <a:ext uri="{FF2B5EF4-FFF2-40B4-BE49-F238E27FC236}">
                <a16:creationId xmlns:a16="http://schemas.microsoft.com/office/drawing/2014/main" id="{527A4D57-97D8-B2EC-0E4E-76831265B8D1}"/>
              </a:ext>
            </a:extLst>
          </p:cNvPr>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4" name="Grafik 3" descr="Sanduhr 30% mit einfarbiger Füllung">
            <a:extLst>
              <a:ext uri="{FF2B5EF4-FFF2-40B4-BE49-F238E27FC236}">
                <a16:creationId xmlns:a16="http://schemas.microsoft.com/office/drawing/2014/main" id="{BC3EB4F8-A65C-0646-3B2C-FF9B657475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4">
            <a:extLst>
              <a:ext uri="{FF2B5EF4-FFF2-40B4-BE49-F238E27FC236}">
                <a16:creationId xmlns:a16="http://schemas.microsoft.com/office/drawing/2014/main" id="{E4F140D9-85D3-25F6-71E6-2E71C968FC37}"/>
              </a:ext>
            </a:extLst>
          </p:cNvPr>
          <p:cNvSpPr txBox="1"/>
          <p:nvPr/>
        </p:nvSpPr>
        <p:spPr>
          <a:xfrm>
            <a:off x="735961" y="1560432"/>
            <a:ext cx="918841" cy="369332"/>
          </a:xfrm>
          <a:prstGeom prst="rect">
            <a:avLst/>
          </a:prstGeom>
          <a:noFill/>
        </p:spPr>
        <p:txBody>
          <a:bodyPr wrap="none" rtlCol="0">
            <a:spAutoFit/>
          </a:bodyPr>
          <a:lstStyle/>
          <a:p>
            <a:r>
              <a:rPr lang="de-AT" b="1" dirty="0"/>
              <a:t>45 min</a:t>
            </a:r>
          </a:p>
        </p:txBody>
      </p:sp>
      <p:pic>
        <p:nvPicPr>
          <p:cNvPr id="7" name="Graphic 6" descr="Meeting with solid fill">
            <a:extLst>
              <a:ext uri="{FF2B5EF4-FFF2-40B4-BE49-F238E27FC236}">
                <a16:creationId xmlns:a16="http://schemas.microsoft.com/office/drawing/2014/main" id="{459025C5-0EAE-3D09-8F12-320706847AE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1812" y="2445734"/>
            <a:ext cx="914400" cy="914400"/>
          </a:xfrm>
          <a:prstGeom prst="rect">
            <a:avLst/>
          </a:prstGeom>
        </p:spPr>
      </p:pic>
    </p:spTree>
    <p:extLst>
      <p:ext uri="{BB962C8B-B14F-4D97-AF65-F5344CB8AC3E}">
        <p14:creationId xmlns:p14="http://schemas.microsoft.com/office/powerpoint/2010/main" val="132475401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2.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customXml/itemProps3.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5554</Words>
  <Application>Microsoft Office PowerPoint</Application>
  <PresentationFormat>Widescreen</PresentationFormat>
  <Paragraphs>595</Paragraphs>
  <Slides>66</Slides>
  <Notes>36</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0</vt:i4>
      </vt:variant>
      <vt:variant>
        <vt:lpstr>Slide Titles</vt:lpstr>
      </vt:variant>
      <vt:variant>
        <vt:i4>66</vt:i4>
      </vt:variant>
    </vt:vector>
  </HeadingPairs>
  <TitlesOfParts>
    <vt:vector size="76" baseType="lpstr">
      <vt:lpstr>Aptos</vt:lpstr>
      <vt:lpstr>Arial</vt:lpstr>
      <vt:lpstr>Calibri</vt:lpstr>
      <vt:lpstr>Century Gothic</vt:lpstr>
      <vt:lpstr>Century Gothic (Textkörper)</vt:lpstr>
      <vt:lpstr>Source Sans Pro Light (Textkörper)</vt:lpstr>
      <vt:lpstr>Tahoma</vt:lpstr>
      <vt:lpstr>Webdings</vt:lpstr>
      <vt:lpstr>Wingdings 3</vt:lpstr>
      <vt:lpstr>Wisp</vt:lpstr>
      <vt:lpstr>Module 5 The Research Journey</vt:lpstr>
      <vt:lpstr>Aim and Expected Outcomes</vt:lpstr>
      <vt:lpstr>Recap of day 1: Setting the Foundation – Context and Candidate Selection</vt:lpstr>
      <vt:lpstr>Recap of day 1: Building the Project and the Professional Relationship</vt:lpstr>
      <vt:lpstr>PowerPoint Presentation</vt:lpstr>
      <vt:lpstr>From Module 4 to Module 5</vt:lpstr>
      <vt:lpstr>The Bigger Picture</vt:lpstr>
      <vt:lpstr>The doctoral journey as a whole</vt:lpstr>
      <vt:lpstr>Mapping the doctoral journey ahead</vt:lpstr>
      <vt:lpstr>Mapping the doctoral journey ahead</vt:lpstr>
      <vt:lpstr>Promoting transparency</vt:lpstr>
      <vt:lpstr>How can we promote transparency of expectations?  What is ahead of us?</vt:lpstr>
      <vt:lpstr>How can we promote transparency of expectations?  What is ahead of us?</vt:lpstr>
      <vt:lpstr>How can we promote transparency of expectations?  Meetings</vt:lpstr>
      <vt:lpstr>How can we promote transparency of expectations?  Meetings</vt:lpstr>
      <vt:lpstr>How can we promote transparency of expectations?  Meetings</vt:lpstr>
      <vt:lpstr>How can we promote transparency of expectations?  Ethical issues</vt:lpstr>
      <vt:lpstr>How can we promote transparency of expectations?  Ethical issues</vt:lpstr>
      <vt:lpstr>How can we promote transparency of expectations?  Ethical issues</vt:lpstr>
      <vt:lpstr>How can we promote transparency of expectations?  Data management planning (DMP)</vt:lpstr>
      <vt:lpstr>How can we promote transparency of expectations?  Data governance: access, security, and audit trail</vt:lpstr>
      <vt:lpstr>How can we promote transparency of expectations? Data integrity and quality </vt:lpstr>
      <vt:lpstr>How can we promote transparency of expectations? Potential IP Issues </vt:lpstr>
      <vt:lpstr>How can we promote transparency of expectations? Authorship Issues </vt:lpstr>
      <vt:lpstr>How can we promote transparency of expectations? Resources and support needed </vt:lpstr>
      <vt:lpstr>How can we promote transparency of expectations? Working conditions and availability  </vt:lpstr>
      <vt:lpstr>How can we promote transparency of expectations?  What is ahead of us?</vt:lpstr>
      <vt:lpstr>How can we promote transparency of expectations?  What is ahead of us?</vt:lpstr>
      <vt:lpstr>How can we promote transparency of expectations?  What is ahead of us?</vt:lpstr>
      <vt:lpstr>How can we promote transparency of expectations?  What is ahead of us?</vt:lpstr>
      <vt:lpstr>How can we promote transparency of expectations?  What is ahead of us?</vt:lpstr>
      <vt:lpstr>How can we promote transparency of expectations?  What is ahead of us?</vt:lpstr>
      <vt:lpstr>PowerPoint Presentation</vt:lpstr>
      <vt:lpstr>Assisting candidates with the emotional aspects of their journey</vt:lpstr>
      <vt:lpstr>Assisting candidates with the emotional aspects of their journey</vt:lpstr>
      <vt:lpstr>PowerPoint Presentation</vt:lpstr>
      <vt:lpstr>PowerPoint Presentation</vt:lpstr>
      <vt:lpstr>Keeping Research on Track and Monitoring Progress</vt:lpstr>
      <vt:lpstr>Discussion</vt:lpstr>
      <vt:lpstr>Setting Measurable Goals and Timelines</vt:lpstr>
      <vt:lpstr>A Hypothetical  Example of a Research Milestones</vt:lpstr>
      <vt:lpstr>Co-creating research timelines with students</vt:lpstr>
      <vt:lpstr>A Hypothetical  example of a PhD Gantt Chart</vt:lpstr>
      <vt:lpstr>Monitoring progress</vt:lpstr>
      <vt:lpstr>Group Discussion</vt:lpstr>
      <vt:lpstr>Monitoring Tools</vt:lpstr>
      <vt:lpstr>PowerPoint Presentation</vt:lpstr>
      <vt:lpstr>Role play activity</vt:lpstr>
      <vt:lpstr>Strategies for giving constructive and motivating feedback </vt:lpstr>
      <vt:lpstr>Giving feedback that moves the research forward </vt:lpstr>
      <vt:lpstr>Risk Detection, Mitigation, and Managing Challenges </vt:lpstr>
      <vt:lpstr>From warning sign to supervisory response</vt:lpstr>
      <vt:lpstr>Risks and Challenges for PhD students</vt:lpstr>
      <vt:lpstr>Mitigation strategies for supervisors </vt:lpstr>
      <vt:lpstr>PowerPoint Presentation</vt:lpstr>
      <vt:lpstr>How conflicts can be avoided </vt:lpstr>
      <vt:lpstr>How supervisors identify warning signs  </vt:lpstr>
      <vt:lpstr>How supervisors identify warning signs  </vt:lpstr>
      <vt:lpstr>How to manage conflicts professionally</vt:lpstr>
      <vt:lpstr>How to manage conflicts professionally</vt:lpstr>
      <vt:lpstr>How to manage conflicts professionally</vt:lpstr>
      <vt:lpstr>How to manage conflicts professionally</vt:lpstr>
      <vt:lpstr>PowerPoint Presentation</vt:lpstr>
      <vt:lpstr>Key takeaways of Module 5</vt:lpstr>
      <vt:lpstr>References</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186</cp:revision>
  <dcterms:created xsi:type="dcterms:W3CDTF">2024-10-01T08:04:27Z</dcterms:created>
  <dcterms:modified xsi:type="dcterms:W3CDTF">2026-04-02T08:51:06Z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