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24"/>
  </p:notesMasterIdLst>
  <p:sldIdLst>
    <p:sldId id="256" r:id="rId5"/>
    <p:sldId id="309" r:id="rId6"/>
    <p:sldId id="257" r:id="rId7"/>
    <p:sldId id="267" r:id="rId8"/>
    <p:sldId id="328" r:id="rId9"/>
    <p:sldId id="325" r:id="rId10"/>
    <p:sldId id="324" r:id="rId11"/>
    <p:sldId id="268" r:id="rId12"/>
    <p:sldId id="329" r:id="rId13"/>
    <p:sldId id="330" r:id="rId14"/>
    <p:sldId id="272" r:id="rId15"/>
    <p:sldId id="271" r:id="rId16"/>
    <p:sldId id="264" r:id="rId17"/>
    <p:sldId id="326" r:id="rId18"/>
    <p:sldId id="275" r:id="rId19"/>
    <p:sldId id="273" r:id="rId20"/>
    <p:sldId id="696" r:id="rId21"/>
    <p:sldId id="276" r:id="rId22"/>
    <p:sldId id="288"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30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74" autoAdjust="0"/>
    <p:restoredTop sz="94660"/>
  </p:normalViewPr>
  <p:slideViewPr>
    <p:cSldViewPr snapToGrid="0">
      <p:cViewPr varScale="1">
        <p:scale>
          <a:sx n="113" d="100"/>
          <a:sy n="113" d="100"/>
        </p:scale>
        <p:origin x="835" y="30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14CE1B-A303-4CBF-83F5-8A92A314090A}" type="datetimeFigureOut">
              <a:rPr lang="de-AT" smtClean="0"/>
              <a:t>27.03.2026</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AE7F13-7422-44C4-873A-C97EA6584B82}" type="slidenum">
              <a:rPr lang="de-AT" smtClean="0"/>
              <a:t>‹#›</a:t>
            </a:fld>
            <a:endParaRPr lang="de-AT"/>
          </a:p>
        </p:txBody>
      </p:sp>
    </p:spTree>
    <p:extLst>
      <p:ext uri="{BB962C8B-B14F-4D97-AF65-F5344CB8AC3E}">
        <p14:creationId xmlns:p14="http://schemas.microsoft.com/office/powerpoint/2010/main" val="14178045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85755F0-3574-4E4A-8E33-F672C7D07DB8}" type="datetime1">
              <a:rPr lang="en-US" smtClean="0"/>
              <a:t>3/27/2026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a:lstStyle/>
          <a:p>
            <a:endParaRPr lang="de-AT"/>
          </a:p>
        </p:txBody>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
        <p:nvSpPr>
          <p:cNvPr id="8" name="Textfeld 7">
            <a:extLst>
              <a:ext uri="{FF2B5EF4-FFF2-40B4-BE49-F238E27FC236}">
                <a16:creationId xmlns:a16="http://schemas.microsoft.com/office/drawing/2014/main" id="{108A4843-956C-164C-00E3-9D7F950A032E}"/>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6</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F70AC0D-C129-406E-95CD-40FC5AA8EFAC}" type="datetime1">
              <a:rPr lang="en-US" smtClean="0"/>
              <a:t>3/27/2026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CDA33F6-79F2-4241-B6F0-F35B4995E24A}" type="datetime1">
              <a:rPr lang="en-US" smtClean="0"/>
              <a:t>3/27/2026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2B121C2F-C7C5-4176-9336-9B0EA52FA4B8}" type="datetime1">
              <a:rPr lang="en-US" smtClean="0"/>
              <a:t>3/27/2026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AD4AB480-B05D-4B0E-97FB-5952AD425EE4}" type="datetime1">
              <a:rPr lang="en-US" smtClean="0"/>
              <a:t>3/27/2026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40CD720E-32E8-43E4-9634-C00688F01A9D}" type="datetime1">
              <a:rPr lang="en-US" smtClean="0"/>
              <a:t>3/27/2026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7B7C49-4A5F-4E09-851B-37C080C8EDBB}" type="datetime1">
              <a:rPr lang="en-US" smtClean="0"/>
              <a:t>3/27/2026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AD63B4-64CA-4AA0-BEC6-E75AB60EC3CF}" type="datetime1">
              <a:rPr lang="en-US" smtClean="0"/>
              <a:t>3/27/2026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F4D4BBC-19DA-4DE8-BB04-E57910308D9F}" type="datetime1">
              <a:rPr lang="en-US" smtClean="0"/>
              <a:t>3/27/2026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9" name="Textfeld 8">
            <a:extLst>
              <a:ext uri="{FF2B5EF4-FFF2-40B4-BE49-F238E27FC236}">
                <a16:creationId xmlns:a16="http://schemas.microsoft.com/office/drawing/2014/main" id="{2E000A5C-8FEE-AC7F-330E-223AE45D63DF}"/>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5</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E72B533-E895-4438-AB9B-32C0619DEB28}" type="datetime1">
              <a:rPr lang="en-US" smtClean="0"/>
              <a:t>3/27/2026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8" name="Textfeld 7">
            <a:extLst>
              <a:ext uri="{FF2B5EF4-FFF2-40B4-BE49-F238E27FC236}">
                <a16:creationId xmlns:a16="http://schemas.microsoft.com/office/drawing/2014/main" id="{4DF0FEF6-6677-136F-E898-004A5C17FF4A}"/>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5</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26813AD-CD1E-443D-9838-145B7DEF9AEB}" type="datetime1">
              <a:rPr lang="en-US" smtClean="0"/>
              <a:t>3/27/2026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
        <p:nvSpPr>
          <p:cNvPr id="7" name="Textfeld 6">
            <a:extLst>
              <a:ext uri="{FF2B5EF4-FFF2-40B4-BE49-F238E27FC236}">
                <a16:creationId xmlns:a16="http://schemas.microsoft.com/office/drawing/2014/main" id="{D8D35684-A89F-5BB5-CF5B-A198E5C91117}"/>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5</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F51B1F5-40D1-45F2-843B-89462EB66F27}" type="datetime1">
              <a:rPr lang="en-US" smtClean="0"/>
              <a:t>3/27/2026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
        <p:nvSpPr>
          <p:cNvPr id="2" name="Textfeld 1">
            <a:extLst>
              <a:ext uri="{FF2B5EF4-FFF2-40B4-BE49-F238E27FC236}">
                <a16:creationId xmlns:a16="http://schemas.microsoft.com/office/drawing/2014/main" id="{64136984-3F32-ED9C-01CC-B3CEB90A4C78}"/>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5</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3689657-05A7-4652-9989-E17908F55A18}" type="datetime1">
              <a:rPr lang="en-US" smtClean="0"/>
              <a:t>3/27/2026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
        <p:nvSpPr>
          <p:cNvPr id="6" name="Textfeld 5">
            <a:extLst>
              <a:ext uri="{FF2B5EF4-FFF2-40B4-BE49-F238E27FC236}">
                <a16:creationId xmlns:a16="http://schemas.microsoft.com/office/drawing/2014/main" id="{2398B9F3-CC9D-4DD5-ACF9-AD4EBEFF37DC}"/>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F0C03F-5E60-4B8C-8D15-973D9ECF4475}" type="datetime1">
              <a:rPr lang="en-US" smtClean="0"/>
              <a:t>3/27/2026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D7F46FF-9A8D-40FF-9C67-497016D3ECED}" type="datetime1">
              <a:rPr lang="en-US" smtClean="0"/>
              <a:t>3/27/2026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220F103-9E51-48CE-A71E-B224D7BB2A0F}" type="datetime1">
              <a:rPr lang="en-US" smtClean="0"/>
              <a:t>3/27/2026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txBody>
            <a:bodyPr/>
            <a:lstStyle/>
            <a:p>
              <a:endParaRPr lang="de-AT"/>
            </a:p>
          </p:txBody>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txBody>
            <a:bodyPr/>
            <a:lstStyle/>
            <a:p>
              <a:endParaRPr lang="de-AT"/>
            </a:p>
          </p:txBody>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txBody>
            <a:bodyPr/>
            <a:lstStyle/>
            <a:p>
              <a:endParaRPr lang="de-AT"/>
            </a:p>
          </p:txBody>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txBody>
            <a:bodyPr/>
            <a:lstStyle/>
            <a:p>
              <a:endParaRPr lang="de-AT"/>
            </a:p>
          </p:txBody>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txBody>
            <a:bodyPr/>
            <a:lstStyle/>
            <a:p>
              <a:endParaRPr lang="de-AT"/>
            </a:p>
          </p:txBody>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txBody>
            <a:bodyPr/>
            <a:lstStyle/>
            <a:p>
              <a:endParaRPr lang="de-AT"/>
            </a:p>
          </p:txBody>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txBody>
            <a:bodyPr/>
            <a:lstStyle/>
            <a:p>
              <a:endParaRPr lang="de-AT"/>
            </a:p>
          </p:txBody>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txBody>
            <a:bodyPr/>
            <a:lstStyle/>
            <a:p>
              <a:endParaRPr lang="de-AT"/>
            </a:p>
          </p:txBody>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txBody>
            <a:bodyPr/>
            <a:lstStyle/>
            <a:p>
              <a:endParaRPr lang="de-AT"/>
            </a:p>
          </p:txBody>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txBody>
            <a:bodyPr/>
            <a:lstStyle/>
            <a:p>
              <a:endParaRPr lang="de-AT"/>
            </a:p>
          </p:txBody>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txBody>
            <a:bodyPr/>
            <a:lstStyle/>
            <a:p>
              <a:endParaRPr lang="de-AT"/>
            </a:p>
          </p:txBody>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txBody>
            <a:bodyPr/>
            <a:lstStyle/>
            <a:p>
              <a:endParaRPr lang="de-AT"/>
            </a:p>
          </p:txBody>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txBody>
            <a:bodyPr/>
            <a:lstStyle/>
            <a:p>
              <a:endParaRPr lang="de-AT"/>
            </a:p>
          </p:txBody>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txBody>
            <a:bodyPr/>
            <a:lstStyle/>
            <a:p>
              <a:endParaRPr lang="de-AT"/>
            </a:p>
          </p:txBody>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txBody>
            <a:bodyPr/>
            <a:lstStyle/>
            <a:p>
              <a:endParaRPr lang="de-AT"/>
            </a:p>
          </p:txBody>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txBody>
            <a:bodyPr/>
            <a:lstStyle/>
            <a:p>
              <a:endParaRPr lang="de-AT"/>
            </a:p>
          </p:txBody>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txBody>
            <a:bodyPr/>
            <a:lstStyle/>
            <a:p>
              <a:endParaRPr lang="de-AT"/>
            </a:p>
          </p:txBody>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txBody>
            <a:bodyPr/>
            <a:lstStyle/>
            <a:p>
              <a:endParaRPr lang="de-AT"/>
            </a:p>
          </p:txBody>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txBody>
            <a:bodyPr/>
            <a:lstStyle/>
            <a:p>
              <a:endParaRPr lang="de-AT"/>
            </a:p>
          </p:txBody>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txBody>
            <a:bodyPr/>
            <a:lstStyle/>
            <a:p>
              <a:endParaRPr lang="de-AT"/>
            </a:p>
          </p:txBody>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txBody>
            <a:bodyPr/>
            <a:lstStyle/>
            <a:p>
              <a:endParaRPr lang="de-AT"/>
            </a:p>
          </p:txBody>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txBody>
            <a:bodyPr/>
            <a:lstStyle/>
            <a:p>
              <a:endParaRPr lang="de-AT"/>
            </a:p>
          </p:txBody>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txBody>
            <a:bodyPr/>
            <a:lstStyle/>
            <a:p>
              <a:endParaRPr lang="de-AT"/>
            </a:p>
          </p:txBody>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txBody>
            <a:bodyPr/>
            <a:lstStyle/>
            <a:p>
              <a:endParaRPr lang="de-AT"/>
            </a:p>
          </p:txBody>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AT"/>
          </a:p>
        </p:txBody>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FAA7239C-2E2A-4C16-A266-A1082566BD54}" type="datetime1">
              <a:rPr lang="en-US" smtClean="0"/>
              <a:t>3/27/2026</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hf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profiles.mu.ac.ke/fnyamwala"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a:t>Module 6</a:t>
            </a:r>
            <a:br>
              <a:rPr lang="en-US" dirty="0"/>
            </a:br>
            <a:r>
              <a:rPr lang="en-US" dirty="0" err="1"/>
              <a:t>Internationalisation</a:t>
            </a:r>
            <a:r>
              <a:rPr lang="en-US" dirty="0"/>
              <a:t> of Doctoral Education</a:t>
            </a:r>
          </a:p>
        </p:txBody>
      </p:sp>
      <p:pic>
        <p:nvPicPr>
          <p:cNvPr id="4" name="Grafik 3">
            <a:extLst>
              <a:ext uri="{FF2B5EF4-FFF2-40B4-BE49-F238E27FC236}">
                <a16:creationId xmlns:a16="http://schemas.microsoft.com/office/drawing/2014/main" id="{7DC4E055-214C-243A-D8CE-CC505D5B58BC}"/>
              </a:ext>
            </a:extLst>
          </p:cNvPr>
          <p:cNvPicPr>
            <a:picLocks noChangeAspect="1"/>
          </p:cNvPicPr>
          <p:nvPr/>
        </p:nvPicPr>
        <p:blipFill>
          <a:blip r:embed="rId2"/>
          <a:stretch>
            <a:fillRect/>
          </a:stretch>
        </p:blipFill>
        <p:spPr>
          <a:xfrm>
            <a:off x="10765274" y="6263951"/>
            <a:ext cx="1426725" cy="594049"/>
          </a:xfrm>
          <a:prstGeom prst="rect">
            <a:avLst/>
          </a:prstGeom>
        </p:spPr>
      </p:pic>
      <p:sp>
        <p:nvSpPr>
          <p:cNvPr id="5" name="Textfeld 4">
            <a:extLst>
              <a:ext uri="{FF2B5EF4-FFF2-40B4-BE49-F238E27FC236}">
                <a16:creationId xmlns:a16="http://schemas.microsoft.com/office/drawing/2014/main" id="{D223D2A9-076A-AD00-7F78-210ABD06DAC9}"/>
              </a:ext>
            </a:extLst>
          </p:cNvPr>
          <p:cNvSpPr txBox="1"/>
          <p:nvPr/>
        </p:nvSpPr>
        <p:spPr>
          <a:xfrm>
            <a:off x="9228677" y="6422475"/>
            <a:ext cx="1645002" cy="276999"/>
          </a:xfrm>
          <a:prstGeom prst="rect">
            <a:avLst/>
          </a:prstGeom>
          <a:noFill/>
        </p:spPr>
        <p:txBody>
          <a:bodyPr wrap="none" rtlCol="0">
            <a:spAutoFit/>
          </a:bodyPr>
          <a:lstStyle/>
          <a:p>
            <a:r>
              <a:rPr lang="de-AT" sz="1200" dirty="0" err="1"/>
              <a:t>partly</a:t>
            </a:r>
            <a:r>
              <a:rPr lang="de-AT" sz="1200" dirty="0"/>
              <a:t> </a:t>
            </a:r>
            <a:r>
              <a:rPr lang="de-AT" sz="1200" dirty="0" err="1"/>
              <a:t>supported</a:t>
            </a:r>
            <a:r>
              <a:rPr lang="de-AT" sz="1200" dirty="0"/>
              <a:t> </a:t>
            </a:r>
            <a:r>
              <a:rPr lang="de-AT" sz="1200" dirty="0" err="1"/>
              <a:t>by</a:t>
            </a:r>
            <a:endParaRPr lang="de-AT" sz="1200" dirty="0"/>
          </a:p>
        </p:txBody>
      </p:sp>
      <p:pic>
        <p:nvPicPr>
          <p:cNvPr id="6" name="Grafik 5">
            <a:extLst>
              <a:ext uri="{FF2B5EF4-FFF2-40B4-BE49-F238E27FC236}">
                <a16:creationId xmlns:a16="http://schemas.microsoft.com/office/drawing/2014/main" id="{09DB3867-C95D-3A6C-6858-A8744A08FA75}"/>
              </a:ext>
            </a:extLst>
          </p:cNvPr>
          <p:cNvPicPr>
            <a:picLocks noChangeAspect="1"/>
          </p:cNvPicPr>
          <p:nvPr/>
        </p:nvPicPr>
        <p:blipFill>
          <a:blip r:embed="rId3"/>
          <a:stretch>
            <a:fillRect/>
          </a:stretch>
        </p:blipFill>
        <p:spPr>
          <a:xfrm>
            <a:off x="2832400" y="6270032"/>
            <a:ext cx="1227411" cy="429442"/>
          </a:xfrm>
          <a:prstGeom prst="rect">
            <a:avLst/>
          </a:prstGeom>
        </p:spPr>
      </p:pic>
      <p:sp>
        <p:nvSpPr>
          <p:cNvPr id="3" name="Foliennummernplatzhalter 2">
            <a:extLst>
              <a:ext uri="{FF2B5EF4-FFF2-40B4-BE49-F238E27FC236}">
                <a16:creationId xmlns:a16="http://schemas.microsoft.com/office/drawing/2014/main" id="{F12A1218-9921-15EC-2851-62D4AFCFE589}"/>
              </a:ext>
            </a:extLst>
          </p:cNvPr>
          <p:cNvSpPr>
            <a:spLocks noGrp="1"/>
          </p:cNvSpPr>
          <p:nvPr>
            <p:ph type="sldNum" sz="quarter" idx="12"/>
          </p:nvPr>
        </p:nvSpPr>
        <p:spPr/>
        <p:txBody>
          <a:bodyPr/>
          <a:lstStyle/>
          <a:p>
            <a:fld id="{D57F1E4F-1CFF-5643-939E-217C01CDF565}" type="slidenum">
              <a:rPr lang="en-US" smtClean="0"/>
              <a:pPr/>
              <a:t>1</a:t>
            </a:fld>
            <a:endParaRPr lang="en-US" dirty="0"/>
          </a:p>
        </p:txBody>
      </p:sp>
      <p:sp>
        <p:nvSpPr>
          <p:cNvPr id="7" name="TextBox 6">
            <a:extLst>
              <a:ext uri="{FF2B5EF4-FFF2-40B4-BE49-F238E27FC236}">
                <a16:creationId xmlns:a16="http://schemas.microsoft.com/office/drawing/2014/main" id="{DE6720FE-7292-F917-5175-C74DC20BA71E}"/>
              </a:ext>
            </a:extLst>
          </p:cNvPr>
          <p:cNvSpPr txBox="1"/>
          <p:nvPr/>
        </p:nvSpPr>
        <p:spPr>
          <a:xfrm>
            <a:off x="232078" y="6253197"/>
            <a:ext cx="1891865" cy="307777"/>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de-AT" sz="1400" b="1" dirty="0"/>
              <a:t>Version March 2026</a:t>
            </a:r>
          </a:p>
        </p:txBody>
      </p:sp>
    </p:spTree>
    <p:extLst>
      <p:ext uri="{BB962C8B-B14F-4D97-AF65-F5344CB8AC3E}">
        <p14:creationId xmlns:p14="http://schemas.microsoft.com/office/powerpoint/2010/main" val="2118700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513A5-696C-43BA-47F8-9B2E71EF222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8097E35-B994-AE9D-146A-B0B8D8FC422F}"/>
              </a:ext>
            </a:extLst>
          </p:cNvPr>
          <p:cNvSpPr>
            <a:spLocks noGrp="1"/>
          </p:cNvSpPr>
          <p:nvPr>
            <p:ph type="title"/>
          </p:nvPr>
        </p:nvSpPr>
        <p:spPr>
          <a:xfrm>
            <a:off x="2114938" y="405194"/>
            <a:ext cx="9918052" cy="765175"/>
          </a:xfrm>
        </p:spPr>
        <p:txBody>
          <a:bodyPr>
            <a:noAutofit/>
          </a:bodyPr>
          <a:lstStyle/>
          <a:p>
            <a:r>
              <a:rPr lang="de-DE" sz="2800" dirty="0" err="1"/>
              <a:t>What</a:t>
            </a:r>
            <a:r>
              <a:rPr lang="de-DE" sz="2800" dirty="0"/>
              <a:t> </a:t>
            </a:r>
            <a:r>
              <a:rPr lang="de-DE" sz="2800" dirty="0" err="1"/>
              <a:t>might</a:t>
            </a:r>
            <a:r>
              <a:rPr lang="de-DE" sz="2800" dirty="0"/>
              <a:t> </a:t>
            </a:r>
            <a:r>
              <a:rPr lang="de-DE" sz="2800" dirty="0" err="1"/>
              <a:t>hinder</a:t>
            </a:r>
            <a:r>
              <a:rPr lang="de-DE" sz="2800" dirty="0"/>
              <a:t> </a:t>
            </a:r>
            <a:r>
              <a:rPr lang="de-DE" sz="2800" dirty="0" err="1"/>
              <a:t>or</a:t>
            </a:r>
            <a:r>
              <a:rPr lang="de-DE" sz="2800" dirty="0"/>
              <a:t> </a:t>
            </a:r>
            <a:r>
              <a:rPr lang="de-DE" sz="2800" dirty="0" err="1"/>
              <a:t>prevent</a:t>
            </a:r>
            <a:r>
              <a:rPr lang="de-DE" sz="2800" dirty="0"/>
              <a:t> </a:t>
            </a:r>
            <a:r>
              <a:rPr lang="de-DE" sz="2800" dirty="0" err="1"/>
              <a:t>internationalizing</a:t>
            </a:r>
            <a:r>
              <a:rPr lang="de-DE" sz="2800" dirty="0"/>
              <a:t> </a:t>
            </a:r>
            <a:r>
              <a:rPr lang="de-DE" sz="2800" dirty="0" err="1"/>
              <a:t>doctoral</a:t>
            </a:r>
            <a:r>
              <a:rPr lang="de-DE" sz="2800" dirty="0"/>
              <a:t> </a:t>
            </a:r>
            <a:r>
              <a:rPr lang="de-DE" sz="2800" dirty="0" err="1"/>
              <a:t>education</a:t>
            </a:r>
            <a:r>
              <a:rPr lang="de-DE" sz="2800" dirty="0"/>
              <a:t>?</a:t>
            </a:r>
          </a:p>
        </p:txBody>
      </p:sp>
      <p:sp>
        <p:nvSpPr>
          <p:cNvPr id="3" name="Inhaltsplatzhalter 2">
            <a:extLst>
              <a:ext uri="{FF2B5EF4-FFF2-40B4-BE49-F238E27FC236}">
                <a16:creationId xmlns:a16="http://schemas.microsoft.com/office/drawing/2014/main" id="{93E331A1-314B-97C5-662F-4E4B29A81E0A}"/>
              </a:ext>
            </a:extLst>
          </p:cNvPr>
          <p:cNvSpPr>
            <a:spLocks noGrp="1"/>
          </p:cNvSpPr>
          <p:nvPr>
            <p:ph idx="1"/>
          </p:nvPr>
        </p:nvSpPr>
        <p:spPr>
          <a:xfrm>
            <a:off x="2114937" y="1607976"/>
            <a:ext cx="9982235" cy="5184710"/>
          </a:xfrm>
        </p:spPr>
        <p:txBody>
          <a:bodyPr>
            <a:normAutofit fontScale="85000" lnSpcReduction="20000"/>
          </a:bodyPr>
          <a:lstStyle/>
          <a:p>
            <a:r>
              <a:rPr lang="de-DE" sz="2400" b="1" u="sng" dirty="0"/>
              <a:t>At </a:t>
            </a:r>
            <a:r>
              <a:rPr lang="de-DE" sz="2400" b="1" u="sng" dirty="0" err="1"/>
              <a:t>student</a:t>
            </a:r>
            <a:r>
              <a:rPr lang="de-DE" sz="2400" b="1" u="sng" dirty="0"/>
              <a:t> </a:t>
            </a:r>
            <a:r>
              <a:rPr lang="de-DE" sz="2400" b="1" u="sng" dirty="0" err="1"/>
              <a:t>level</a:t>
            </a:r>
            <a:endParaRPr lang="de-DE" sz="2400" b="1" u="sng" dirty="0"/>
          </a:p>
          <a:p>
            <a:pPr>
              <a:buFontTx/>
              <a:buChar char="-"/>
            </a:pPr>
            <a:r>
              <a:rPr lang="de-DE" sz="2400" dirty="0"/>
              <a:t>Lack </a:t>
            </a:r>
            <a:r>
              <a:rPr lang="de-DE" sz="2400" dirty="0" err="1"/>
              <a:t>of</a:t>
            </a:r>
            <a:r>
              <a:rPr lang="de-DE" sz="2400" dirty="0"/>
              <a:t> </a:t>
            </a:r>
            <a:r>
              <a:rPr lang="de-DE" sz="2400" dirty="0" err="1"/>
              <a:t>previous</a:t>
            </a:r>
            <a:r>
              <a:rPr lang="de-DE" sz="2400" dirty="0"/>
              <a:t> international </a:t>
            </a:r>
            <a:r>
              <a:rPr lang="de-DE" sz="2400" dirty="0" err="1"/>
              <a:t>experiences</a:t>
            </a:r>
            <a:r>
              <a:rPr lang="de-DE" sz="2400" dirty="0"/>
              <a:t> </a:t>
            </a:r>
            <a:r>
              <a:rPr lang="de-DE" sz="2400" dirty="0" err="1"/>
              <a:t>or</a:t>
            </a:r>
            <a:r>
              <a:rPr lang="de-DE" sz="2400" dirty="0"/>
              <a:t> </a:t>
            </a:r>
            <a:r>
              <a:rPr lang="de-DE" sz="2400" dirty="0" err="1"/>
              <a:t>of</a:t>
            </a:r>
            <a:r>
              <a:rPr lang="de-DE" sz="2400" dirty="0"/>
              <a:t> </a:t>
            </a:r>
            <a:r>
              <a:rPr lang="de-DE" sz="2400" dirty="0" err="1"/>
              <a:t>interest</a:t>
            </a:r>
            <a:r>
              <a:rPr lang="de-DE" sz="2400" dirty="0"/>
              <a:t>, does no see advantages</a:t>
            </a:r>
          </a:p>
          <a:p>
            <a:pPr>
              <a:buFontTx/>
              <a:buChar char="-"/>
            </a:pPr>
            <a:r>
              <a:rPr lang="de-DE" sz="2400" dirty="0" err="1"/>
              <a:t>Does</a:t>
            </a:r>
            <a:r>
              <a:rPr lang="de-DE" sz="2400" dirty="0"/>
              <a:t> not </a:t>
            </a:r>
            <a:r>
              <a:rPr lang="de-DE" sz="2400" dirty="0" err="1"/>
              <a:t>see</a:t>
            </a:r>
            <a:r>
              <a:rPr lang="de-DE" sz="2400" dirty="0"/>
              <a:t> </a:t>
            </a:r>
            <a:r>
              <a:rPr lang="de-DE" sz="2400" dirty="0" err="1"/>
              <a:t>the</a:t>
            </a:r>
            <a:r>
              <a:rPr lang="de-DE" sz="2400" dirty="0"/>
              <a:t> </a:t>
            </a:r>
            <a:r>
              <a:rPr lang="de-DE" sz="2400" dirty="0" err="1"/>
              <a:t>relevance</a:t>
            </a:r>
            <a:r>
              <a:rPr lang="de-DE" sz="2400" dirty="0"/>
              <a:t> </a:t>
            </a:r>
            <a:r>
              <a:rPr lang="de-DE" sz="2400" dirty="0" err="1"/>
              <a:t>with</a:t>
            </a:r>
            <a:r>
              <a:rPr lang="de-DE" sz="2400" dirty="0"/>
              <a:t> </a:t>
            </a:r>
            <a:r>
              <a:rPr lang="de-DE" sz="2400" dirty="0" err="1"/>
              <a:t>regard</a:t>
            </a:r>
            <a:r>
              <a:rPr lang="de-DE" sz="2400" dirty="0"/>
              <a:t> </a:t>
            </a:r>
            <a:r>
              <a:rPr lang="de-DE" sz="2400" dirty="0" err="1"/>
              <a:t>to</a:t>
            </a:r>
            <a:r>
              <a:rPr lang="de-DE" sz="2400" dirty="0"/>
              <a:t> </a:t>
            </a:r>
            <a:r>
              <a:rPr lang="de-DE" sz="2400" dirty="0" err="1"/>
              <a:t>his</a:t>
            </a:r>
            <a:r>
              <a:rPr lang="de-DE" sz="2400" dirty="0"/>
              <a:t>/her </a:t>
            </a:r>
            <a:r>
              <a:rPr lang="de-DE" sz="2400" dirty="0" err="1"/>
              <a:t>specific</a:t>
            </a:r>
            <a:r>
              <a:rPr lang="de-DE" sz="2400" dirty="0"/>
              <a:t> </a:t>
            </a:r>
            <a:r>
              <a:rPr lang="de-DE" sz="2400" dirty="0" err="1"/>
              <a:t>thesis</a:t>
            </a:r>
            <a:r>
              <a:rPr lang="de-DE" sz="2400" dirty="0"/>
              <a:t> </a:t>
            </a:r>
            <a:r>
              <a:rPr lang="de-DE" sz="2400" dirty="0" err="1"/>
              <a:t>topic</a:t>
            </a:r>
            <a:r>
              <a:rPr lang="de-DE" sz="2400" dirty="0"/>
              <a:t>, </a:t>
            </a:r>
            <a:r>
              <a:rPr lang="de-DE" sz="2400" dirty="0" err="1"/>
              <a:t>or</a:t>
            </a:r>
            <a:r>
              <a:rPr lang="de-DE" sz="2400" dirty="0"/>
              <a:t> in </a:t>
            </a:r>
            <a:r>
              <a:rPr lang="de-DE" sz="2400" dirty="0" err="1"/>
              <a:t>the</a:t>
            </a:r>
            <a:r>
              <a:rPr lang="de-DE" sz="2400" dirty="0"/>
              <a:t> </a:t>
            </a:r>
            <a:r>
              <a:rPr lang="de-DE" sz="2400" dirty="0" err="1"/>
              <a:t>discipline</a:t>
            </a:r>
            <a:endParaRPr lang="de-DE" sz="2400" dirty="0"/>
          </a:p>
          <a:p>
            <a:pPr>
              <a:buFontTx/>
              <a:buChar char="-"/>
            </a:pPr>
            <a:r>
              <a:rPr lang="de-DE" sz="2400" dirty="0" err="1"/>
              <a:t>Difficulty</a:t>
            </a:r>
            <a:r>
              <a:rPr lang="de-DE" sz="2400" dirty="0"/>
              <a:t> in </a:t>
            </a:r>
            <a:r>
              <a:rPr lang="de-DE" sz="2400" dirty="0" err="1"/>
              <a:t>making</a:t>
            </a:r>
            <a:r>
              <a:rPr lang="de-DE" sz="2400" dirty="0"/>
              <a:t> international </a:t>
            </a:r>
            <a:r>
              <a:rPr lang="de-DE" sz="2400" dirty="0" err="1"/>
              <a:t>contacts</a:t>
            </a:r>
            <a:r>
              <a:rPr lang="de-DE" sz="2400" dirty="0"/>
              <a:t> (</a:t>
            </a:r>
            <a:r>
              <a:rPr lang="de-DE" sz="2400" dirty="0" err="1"/>
              <a:t>for</a:t>
            </a:r>
            <a:r>
              <a:rPr lang="de-DE" sz="2400" dirty="0"/>
              <a:t> </a:t>
            </a:r>
            <a:r>
              <a:rPr lang="de-DE" sz="2400" dirty="0" err="1"/>
              <a:t>research</a:t>
            </a:r>
            <a:r>
              <a:rPr lang="de-DE" sz="2400" dirty="0"/>
              <a:t> </a:t>
            </a:r>
            <a:r>
              <a:rPr lang="de-DE" sz="2400" dirty="0" err="1"/>
              <a:t>visits</a:t>
            </a:r>
            <a:r>
              <a:rPr lang="de-DE" sz="2400" dirty="0"/>
              <a:t>, </a:t>
            </a:r>
            <a:r>
              <a:rPr lang="de-DE" sz="2400" dirty="0" err="1"/>
              <a:t>co-tutelle</a:t>
            </a:r>
            <a:r>
              <a:rPr lang="de-DE" sz="2400" dirty="0"/>
              <a:t>, </a:t>
            </a:r>
            <a:r>
              <a:rPr lang="de-DE" sz="2400" dirty="0" err="1"/>
              <a:t>exchange</a:t>
            </a:r>
            <a:r>
              <a:rPr lang="de-DE" sz="2400" dirty="0"/>
              <a:t> </a:t>
            </a:r>
            <a:r>
              <a:rPr lang="de-DE" sz="2400" dirty="0" err="1"/>
              <a:t>year</a:t>
            </a:r>
            <a:r>
              <a:rPr lang="de-DE" sz="2400" dirty="0"/>
              <a:t>)</a:t>
            </a:r>
          </a:p>
          <a:p>
            <a:pPr>
              <a:buFontTx/>
              <a:buChar char="-"/>
            </a:pPr>
            <a:r>
              <a:rPr lang="de-DE" sz="2400" dirty="0"/>
              <a:t>Language/inter-</a:t>
            </a:r>
            <a:r>
              <a:rPr lang="de-DE" sz="2400" dirty="0" err="1"/>
              <a:t>cultural</a:t>
            </a:r>
            <a:r>
              <a:rPr lang="de-DE" sz="2400" dirty="0"/>
              <a:t> </a:t>
            </a:r>
            <a:r>
              <a:rPr lang="de-DE" sz="2400" dirty="0" err="1"/>
              <a:t>barriers</a:t>
            </a:r>
            <a:endParaRPr lang="de-DE" sz="2400" i="1" dirty="0"/>
          </a:p>
          <a:p>
            <a:pPr>
              <a:buFontTx/>
              <a:buChar char="-"/>
            </a:pPr>
            <a:r>
              <a:rPr lang="de-DE" sz="2400" dirty="0"/>
              <a:t>Funding </a:t>
            </a:r>
            <a:r>
              <a:rPr lang="de-DE" sz="2400" dirty="0" err="1"/>
              <a:t>for</a:t>
            </a:r>
            <a:r>
              <a:rPr lang="de-DE" sz="2400" dirty="0"/>
              <a:t> </a:t>
            </a:r>
            <a:r>
              <a:rPr lang="de-DE" sz="2400" dirty="0" err="1"/>
              <a:t>mobility</a:t>
            </a:r>
            <a:r>
              <a:rPr lang="de-DE" sz="2400" dirty="0"/>
              <a:t> (</a:t>
            </a:r>
            <a:r>
              <a:rPr lang="de-DE" sz="2400" dirty="0" err="1"/>
              <a:t>any</a:t>
            </a:r>
            <a:r>
              <a:rPr lang="de-DE" sz="2400" dirty="0"/>
              <a:t> </a:t>
            </a:r>
            <a:r>
              <a:rPr lang="de-DE" sz="2400" dirty="0" err="1"/>
              <a:t>appropriate</a:t>
            </a:r>
            <a:r>
              <a:rPr lang="de-DE" sz="2400" dirty="0"/>
              <a:t> </a:t>
            </a:r>
            <a:r>
              <a:rPr lang="de-DE" sz="2400" dirty="0" err="1"/>
              <a:t>programmes</a:t>
            </a:r>
            <a:r>
              <a:rPr lang="de-DE" sz="2400" dirty="0"/>
              <a:t>?), </a:t>
            </a:r>
            <a:r>
              <a:rPr lang="de-DE" sz="2400" dirty="0" err="1"/>
              <a:t>when</a:t>
            </a:r>
            <a:r>
              <a:rPr lang="de-DE" sz="2400" dirty="0"/>
              <a:t> </a:t>
            </a:r>
            <a:r>
              <a:rPr lang="de-DE" sz="2400" dirty="0" err="1"/>
              <a:t>outgoing</a:t>
            </a:r>
            <a:endParaRPr lang="de-DE" sz="2400" dirty="0"/>
          </a:p>
          <a:p>
            <a:pPr>
              <a:buFontTx/>
              <a:buChar char="-"/>
            </a:pPr>
            <a:r>
              <a:rPr lang="de-DE" sz="2400" dirty="0"/>
              <a:t>Personal </a:t>
            </a:r>
            <a:r>
              <a:rPr lang="de-DE" sz="2400" dirty="0" err="1"/>
              <a:t>dimension</a:t>
            </a:r>
            <a:r>
              <a:rPr lang="de-DE" sz="2400" dirty="0"/>
              <a:t> (</a:t>
            </a:r>
            <a:r>
              <a:rPr lang="de-DE" sz="2400" dirty="0" err="1"/>
              <a:t>family</a:t>
            </a:r>
            <a:r>
              <a:rPr lang="de-DE" sz="2400" dirty="0"/>
              <a:t>, personal </a:t>
            </a:r>
            <a:r>
              <a:rPr lang="de-DE" sz="2400" dirty="0" err="1"/>
              <a:t>obligations</a:t>
            </a:r>
            <a:r>
              <a:rPr lang="de-DE" sz="2400" dirty="0"/>
              <a:t>, </a:t>
            </a:r>
            <a:r>
              <a:rPr lang="de-DE" sz="2400" dirty="0" err="1"/>
              <a:t>job</a:t>
            </a:r>
            <a:r>
              <a:rPr lang="de-DE" sz="2400" dirty="0"/>
              <a:t>, </a:t>
            </a:r>
            <a:r>
              <a:rPr lang="de-DE" sz="2400" dirty="0" err="1"/>
              <a:t>health</a:t>
            </a:r>
            <a:r>
              <a:rPr lang="de-DE" sz="2400" dirty="0"/>
              <a:t> </a:t>
            </a:r>
            <a:r>
              <a:rPr lang="de-DE" sz="2400" dirty="0" err="1"/>
              <a:t>issues</a:t>
            </a:r>
            <a:r>
              <a:rPr lang="de-DE" sz="2400" dirty="0"/>
              <a:t>,…), </a:t>
            </a:r>
            <a:r>
              <a:rPr lang="de-DE" sz="2400" dirty="0" err="1"/>
              <a:t>when</a:t>
            </a:r>
            <a:r>
              <a:rPr lang="de-DE" sz="2400" dirty="0"/>
              <a:t> </a:t>
            </a:r>
            <a:r>
              <a:rPr lang="de-DE" sz="2400" dirty="0" err="1"/>
              <a:t>outgoing</a:t>
            </a:r>
            <a:endParaRPr lang="de-DE" sz="2400" dirty="0"/>
          </a:p>
          <a:p>
            <a:pPr>
              <a:buFontTx/>
              <a:buChar char="-"/>
            </a:pPr>
            <a:r>
              <a:rPr lang="de-DE" sz="2400" dirty="0"/>
              <a:t>Fear </a:t>
            </a:r>
            <a:r>
              <a:rPr lang="de-DE" sz="2400" dirty="0" err="1"/>
              <a:t>of</a:t>
            </a:r>
            <a:r>
              <a:rPr lang="de-DE" sz="2400" dirty="0"/>
              <a:t> </a:t>
            </a:r>
            <a:r>
              <a:rPr lang="de-DE" sz="2400" dirty="0" err="1"/>
              <a:t>being</a:t>
            </a:r>
            <a:r>
              <a:rPr lang="de-DE" sz="2400" dirty="0"/>
              <a:t> </a:t>
            </a:r>
            <a:r>
              <a:rPr lang="de-DE" sz="2400" dirty="0" err="1"/>
              <a:t>alone</a:t>
            </a:r>
            <a:r>
              <a:rPr lang="de-DE" sz="2400" dirty="0"/>
              <a:t>, </a:t>
            </a:r>
            <a:r>
              <a:rPr lang="de-DE" sz="2400" dirty="0" err="1"/>
              <a:t>excluded</a:t>
            </a:r>
            <a:r>
              <a:rPr lang="de-DE" sz="2400" dirty="0"/>
              <a:t>, </a:t>
            </a:r>
            <a:r>
              <a:rPr lang="de-DE" sz="2400" dirty="0" err="1"/>
              <a:t>struggle</a:t>
            </a:r>
            <a:r>
              <a:rPr lang="de-DE" sz="2400" dirty="0"/>
              <a:t> </a:t>
            </a:r>
            <a:r>
              <a:rPr lang="de-DE" sz="2400" dirty="0" err="1"/>
              <a:t>to</a:t>
            </a:r>
            <a:r>
              <a:rPr lang="de-DE" sz="2400" dirty="0"/>
              <a:t> </a:t>
            </a:r>
            <a:r>
              <a:rPr lang="de-DE" sz="2400" dirty="0" err="1"/>
              <a:t>integrate</a:t>
            </a:r>
            <a:r>
              <a:rPr lang="de-DE" sz="2400" dirty="0"/>
              <a:t> </a:t>
            </a:r>
            <a:r>
              <a:rPr lang="de-DE" sz="2400" dirty="0" err="1"/>
              <a:t>into</a:t>
            </a:r>
            <a:r>
              <a:rPr lang="de-DE" sz="2400" dirty="0"/>
              <a:t> a </a:t>
            </a:r>
            <a:r>
              <a:rPr lang="de-DE" sz="2400" dirty="0" err="1"/>
              <a:t>new</a:t>
            </a:r>
            <a:r>
              <a:rPr lang="de-DE" sz="2400" dirty="0"/>
              <a:t> </a:t>
            </a:r>
            <a:r>
              <a:rPr lang="de-DE" sz="2400" dirty="0" err="1"/>
              <a:t>setting</a:t>
            </a:r>
            <a:r>
              <a:rPr lang="de-DE" sz="2400" dirty="0"/>
              <a:t>, </a:t>
            </a:r>
            <a:r>
              <a:rPr lang="de-DE" sz="2400" dirty="0" err="1"/>
              <a:t>when</a:t>
            </a:r>
            <a:r>
              <a:rPr lang="de-DE" sz="2400" dirty="0"/>
              <a:t> </a:t>
            </a:r>
            <a:r>
              <a:rPr lang="de-DE" sz="2400" dirty="0" err="1"/>
              <a:t>outgoing</a:t>
            </a:r>
            <a:endParaRPr lang="de-DE" sz="2400" dirty="0"/>
          </a:p>
          <a:p>
            <a:pPr>
              <a:buFontTx/>
              <a:buChar char="-"/>
            </a:pPr>
            <a:r>
              <a:rPr lang="de-DE" sz="2400" dirty="0"/>
              <a:t>Systemic Challenges: Accreditation of grants, courses and trainings</a:t>
            </a:r>
          </a:p>
          <a:p>
            <a:pPr>
              <a:buFontTx/>
              <a:buChar char="-"/>
            </a:pPr>
            <a:r>
              <a:rPr lang="de-DE" sz="2400" dirty="0"/>
              <a:t>Fear of innovative ideas being stolen and patented by others.</a:t>
            </a:r>
          </a:p>
          <a:p>
            <a:pPr marL="0" indent="0">
              <a:buNone/>
            </a:pPr>
            <a:endParaRPr lang="de-DE" sz="2400" dirty="0"/>
          </a:p>
          <a:p>
            <a:pPr marL="0" indent="0">
              <a:buNone/>
            </a:pPr>
            <a:endParaRPr lang="de-DE" sz="2400" dirty="0"/>
          </a:p>
        </p:txBody>
      </p:sp>
      <p:sp>
        <p:nvSpPr>
          <p:cNvPr id="4" name="Foliennummernplatzhalter 3">
            <a:extLst>
              <a:ext uri="{FF2B5EF4-FFF2-40B4-BE49-F238E27FC236}">
                <a16:creationId xmlns:a16="http://schemas.microsoft.com/office/drawing/2014/main" id="{6ECCEB66-EBDB-C8C4-C42A-FB928C8154CA}"/>
              </a:ext>
            </a:extLst>
          </p:cNvPr>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12170581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B79496-F128-65E9-B0CA-BBBDE772C7E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C1720D9-BABC-2B6A-0A38-A9B3EB6D4822}"/>
              </a:ext>
            </a:extLst>
          </p:cNvPr>
          <p:cNvSpPr>
            <a:spLocks noGrp="1"/>
          </p:cNvSpPr>
          <p:nvPr>
            <p:ph type="title"/>
          </p:nvPr>
        </p:nvSpPr>
        <p:spPr>
          <a:xfrm>
            <a:off x="2252920" y="657375"/>
            <a:ext cx="10515600" cy="1325563"/>
          </a:xfrm>
        </p:spPr>
        <p:txBody>
          <a:bodyPr>
            <a:normAutofit/>
          </a:bodyPr>
          <a:lstStyle/>
          <a:p>
            <a:r>
              <a:rPr lang="de-DE" dirty="0" err="1">
                <a:solidFill>
                  <a:srgbClr val="A53010"/>
                </a:solidFill>
              </a:rPr>
              <a:t>Discussion</a:t>
            </a:r>
            <a:endParaRPr lang="de-DE" dirty="0">
              <a:solidFill>
                <a:srgbClr val="A53010"/>
              </a:solidFill>
            </a:endParaRPr>
          </a:p>
        </p:txBody>
      </p:sp>
      <p:sp>
        <p:nvSpPr>
          <p:cNvPr id="3" name="Inhaltsplatzhalter 2">
            <a:extLst>
              <a:ext uri="{FF2B5EF4-FFF2-40B4-BE49-F238E27FC236}">
                <a16:creationId xmlns:a16="http://schemas.microsoft.com/office/drawing/2014/main" id="{8567BF9C-528A-67C7-D3BB-469DD8EAA4BD}"/>
              </a:ext>
            </a:extLst>
          </p:cNvPr>
          <p:cNvSpPr>
            <a:spLocks noGrp="1"/>
          </p:cNvSpPr>
          <p:nvPr>
            <p:ph idx="1"/>
          </p:nvPr>
        </p:nvSpPr>
        <p:spPr>
          <a:xfrm>
            <a:off x="2252920" y="1677168"/>
            <a:ext cx="9246685" cy="4351338"/>
          </a:xfrm>
          <a:noFill/>
        </p:spPr>
        <p:txBody>
          <a:bodyPr>
            <a:normAutofit/>
          </a:bodyPr>
          <a:lstStyle/>
          <a:p>
            <a:pPr marL="0" indent="0">
              <a:buNone/>
            </a:pPr>
            <a:r>
              <a:rPr lang="de-DE" sz="2400" dirty="0"/>
              <a:t>With </a:t>
            </a:r>
            <a:r>
              <a:rPr lang="de-DE" sz="2400" dirty="0" err="1"/>
              <a:t>regard</a:t>
            </a:r>
            <a:r>
              <a:rPr lang="de-DE" sz="2400" dirty="0"/>
              <a:t> </a:t>
            </a:r>
            <a:r>
              <a:rPr lang="de-DE" sz="2400" dirty="0" err="1"/>
              <a:t>to</a:t>
            </a:r>
            <a:r>
              <a:rPr lang="de-DE" sz="2400" dirty="0"/>
              <a:t> </a:t>
            </a:r>
            <a:r>
              <a:rPr lang="de-DE" sz="2400" dirty="0" err="1"/>
              <a:t>these</a:t>
            </a:r>
            <a:r>
              <a:rPr lang="de-DE" sz="2400" dirty="0"/>
              <a:t> and </a:t>
            </a:r>
            <a:r>
              <a:rPr lang="de-DE" sz="2400" dirty="0" err="1"/>
              <a:t>any</a:t>
            </a:r>
            <a:r>
              <a:rPr lang="de-DE" sz="2400" dirty="0"/>
              <a:t> </a:t>
            </a:r>
            <a:r>
              <a:rPr lang="de-DE" sz="2400" dirty="0" err="1"/>
              <a:t>other</a:t>
            </a:r>
            <a:r>
              <a:rPr lang="de-DE" sz="2400" dirty="0"/>
              <a:t> </a:t>
            </a:r>
            <a:r>
              <a:rPr lang="de-DE" sz="2400" dirty="0" err="1"/>
              <a:t>challenges</a:t>
            </a:r>
            <a:r>
              <a:rPr lang="de-DE" sz="2400" dirty="0"/>
              <a:t>: </a:t>
            </a:r>
          </a:p>
          <a:p>
            <a:r>
              <a:rPr lang="de-DE" sz="2400" b="1" dirty="0" err="1"/>
              <a:t>What</a:t>
            </a:r>
            <a:r>
              <a:rPr lang="de-DE" sz="2400" b="1" dirty="0"/>
              <a:t> </a:t>
            </a:r>
            <a:r>
              <a:rPr lang="de-DE" sz="2400" b="1" dirty="0" err="1"/>
              <a:t>can</a:t>
            </a:r>
            <a:r>
              <a:rPr lang="de-DE" sz="2400" b="1" dirty="0"/>
              <a:t> </a:t>
            </a:r>
            <a:r>
              <a:rPr lang="de-DE" sz="2400" b="1" dirty="0" err="1"/>
              <a:t>you</a:t>
            </a:r>
            <a:r>
              <a:rPr lang="de-DE" sz="2400" b="1" dirty="0"/>
              <a:t> </a:t>
            </a:r>
            <a:r>
              <a:rPr lang="de-DE" sz="2400" b="1" dirty="0" err="1"/>
              <a:t>as</a:t>
            </a:r>
            <a:r>
              <a:rPr lang="de-DE" sz="2400" b="1" dirty="0"/>
              <a:t> PhD </a:t>
            </a:r>
            <a:r>
              <a:rPr lang="de-DE" sz="2400" b="1" dirty="0" err="1"/>
              <a:t>supervisor</a:t>
            </a:r>
            <a:r>
              <a:rPr lang="de-DE" sz="2400" b="1" dirty="0"/>
              <a:t>/ </a:t>
            </a:r>
            <a:r>
              <a:rPr lang="de-DE" sz="2400" b="1" dirty="0" err="1"/>
              <a:t>academic</a:t>
            </a:r>
            <a:r>
              <a:rPr lang="de-DE" sz="2400" b="1" dirty="0"/>
              <a:t> do </a:t>
            </a:r>
            <a:r>
              <a:rPr lang="de-DE" sz="2400" b="1" dirty="0" err="1"/>
              <a:t>to</a:t>
            </a:r>
            <a:r>
              <a:rPr lang="de-DE" sz="2400" b="1" dirty="0"/>
              <a:t> promote </a:t>
            </a:r>
            <a:r>
              <a:rPr lang="de-DE" sz="2400" b="1" dirty="0" err="1"/>
              <a:t>more</a:t>
            </a:r>
            <a:r>
              <a:rPr lang="de-DE" sz="2400" b="1" dirty="0"/>
              <a:t> </a:t>
            </a:r>
            <a:r>
              <a:rPr lang="de-DE" sz="2400" b="1" dirty="0" err="1"/>
              <a:t>internationalisation</a:t>
            </a:r>
            <a:r>
              <a:rPr lang="de-DE" sz="2400" b="1" dirty="0"/>
              <a:t> at </a:t>
            </a:r>
            <a:r>
              <a:rPr lang="de-DE" sz="2400" b="1" dirty="0" err="1"/>
              <a:t>your</a:t>
            </a:r>
            <a:r>
              <a:rPr lang="de-DE" sz="2400" b="1" dirty="0"/>
              <a:t> </a:t>
            </a:r>
            <a:r>
              <a:rPr lang="de-DE" sz="2400" b="1" dirty="0" err="1"/>
              <a:t>university</a:t>
            </a:r>
            <a:r>
              <a:rPr lang="de-DE" sz="2400" b="1" dirty="0"/>
              <a:t>?</a:t>
            </a:r>
          </a:p>
        </p:txBody>
      </p:sp>
      <p:sp>
        <p:nvSpPr>
          <p:cNvPr id="4" name="Foliennummernplatzhalter 3">
            <a:extLst>
              <a:ext uri="{FF2B5EF4-FFF2-40B4-BE49-F238E27FC236}">
                <a16:creationId xmlns:a16="http://schemas.microsoft.com/office/drawing/2014/main" id="{7CECB6E7-865B-2E46-B75F-C0AFDE400D13}"/>
              </a:ext>
            </a:extLst>
          </p:cNvPr>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5" name="Grafik 3" descr="Sanduhr 30% mit einfarbiger Füllung">
            <a:extLst>
              <a:ext uri="{FF2B5EF4-FFF2-40B4-BE49-F238E27FC236}">
                <a16:creationId xmlns:a16="http://schemas.microsoft.com/office/drawing/2014/main" id="{06402989-9C47-75EF-D51C-B138D5357B6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36019" y="1413794"/>
            <a:ext cx="662609" cy="662609"/>
          </a:xfrm>
          <a:prstGeom prst="rect">
            <a:avLst/>
          </a:prstGeom>
        </p:spPr>
      </p:pic>
      <p:sp>
        <p:nvSpPr>
          <p:cNvPr id="6" name="Textfeld 7">
            <a:extLst>
              <a:ext uri="{FF2B5EF4-FFF2-40B4-BE49-F238E27FC236}">
                <a16:creationId xmlns:a16="http://schemas.microsoft.com/office/drawing/2014/main" id="{3B3ECEDB-593C-3FE9-EB2E-09B3E83198EE}"/>
              </a:ext>
            </a:extLst>
          </p:cNvPr>
          <p:cNvSpPr txBox="1"/>
          <p:nvPr/>
        </p:nvSpPr>
        <p:spPr>
          <a:xfrm>
            <a:off x="788648" y="1745098"/>
            <a:ext cx="788999" cy="369332"/>
          </a:xfrm>
          <a:prstGeom prst="rect">
            <a:avLst/>
          </a:prstGeom>
          <a:noFill/>
        </p:spPr>
        <p:txBody>
          <a:bodyPr wrap="none" rtlCol="0">
            <a:spAutoFit/>
          </a:bodyPr>
          <a:lstStyle/>
          <a:p>
            <a:r>
              <a:rPr lang="de-AT" b="1" dirty="0"/>
              <a:t>5 min</a:t>
            </a:r>
          </a:p>
        </p:txBody>
      </p:sp>
    </p:spTree>
    <p:extLst>
      <p:ext uri="{BB962C8B-B14F-4D97-AF65-F5344CB8AC3E}">
        <p14:creationId xmlns:p14="http://schemas.microsoft.com/office/powerpoint/2010/main" val="40188705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B10218-BD77-1021-E68D-EE53FCC031C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2DB7928-D2F6-A6F9-E576-7D10C955CE55}"/>
              </a:ext>
            </a:extLst>
          </p:cNvPr>
          <p:cNvSpPr>
            <a:spLocks noGrp="1"/>
          </p:cNvSpPr>
          <p:nvPr>
            <p:ph type="title"/>
          </p:nvPr>
        </p:nvSpPr>
        <p:spPr>
          <a:xfrm>
            <a:off x="2083578" y="197854"/>
            <a:ext cx="10108422" cy="1031875"/>
          </a:xfrm>
        </p:spPr>
        <p:txBody>
          <a:bodyPr>
            <a:noAutofit/>
          </a:bodyPr>
          <a:lstStyle/>
          <a:p>
            <a:br>
              <a:rPr lang="en-US" sz="2800" dirty="0"/>
            </a:br>
            <a:r>
              <a:rPr lang="en-US" sz="2800" dirty="0"/>
              <a:t>Your contribution as PhD supervisor for  more </a:t>
            </a:r>
            <a:r>
              <a:rPr lang="en-US" sz="2800" dirty="0" err="1"/>
              <a:t>internationalisation</a:t>
            </a:r>
            <a:br>
              <a:rPr lang="en-US" sz="2800" dirty="0"/>
            </a:br>
            <a:br>
              <a:rPr lang="en-US" sz="2800" dirty="0"/>
            </a:br>
            <a:endParaRPr lang="de-DE" sz="2800" i="1" dirty="0"/>
          </a:p>
        </p:txBody>
      </p:sp>
      <p:sp>
        <p:nvSpPr>
          <p:cNvPr id="3" name="Inhaltsplatzhalter 2">
            <a:extLst>
              <a:ext uri="{FF2B5EF4-FFF2-40B4-BE49-F238E27FC236}">
                <a16:creationId xmlns:a16="http://schemas.microsoft.com/office/drawing/2014/main" id="{AEF50FFE-D046-A25D-8AE3-503D13ADC6F3}"/>
              </a:ext>
            </a:extLst>
          </p:cNvPr>
          <p:cNvSpPr>
            <a:spLocks noGrp="1"/>
          </p:cNvSpPr>
          <p:nvPr>
            <p:ph idx="1"/>
          </p:nvPr>
        </p:nvSpPr>
        <p:spPr>
          <a:xfrm>
            <a:off x="1912517" y="2099258"/>
            <a:ext cx="10108422" cy="4560888"/>
          </a:xfrm>
        </p:spPr>
        <p:txBody>
          <a:bodyPr>
            <a:noAutofit/>
          </a:bodyPr>
          <a:lstStyle/>
          <a:p>
            <a:r>
              <a:rPr lang="en-US" sz="2400" dirty="0" err="1"/>
              <a:t>Internationalise</a:t>
            </a:r>
            <a:r>
              <a:rPr lang="en-US" sz="2400" dirty="0"/>
              <a:t> your way of teaching and supervising, as an example to follow: use a comparative approach, invite international guest speakers (online), etc. …</a:t>
            </a:r>
          </a:p>
          <a:p>
            <a:r>
              <a:rPr lang="en-US" sz="2400" dirty="0"/>
              <a:t>Contribute to more visibility: co-publish with international colleagues or join international academic networks or research initiatives</a:t>
            </a:r>
          </a:p>
          <a:p>
            <a:r>
              <a:rPr lang="en-US" sz="2400" dirty="0"/>
              <a:t>Encourage joint applications for research grants/equipment grants</a:t>
            </a:r>
          </a:p>
          <a:p>
            <a:r>
              <a:rPr lang="en-US" sz="2400" dirty="0"/>
              <a:t>Promote regional cooperation to address the risk of North/South brain drain</a:t>
            </a:r>
          </a:p>
          <a:p>
            <a:r>
              <a:rPr lang="en-US" sz="2400" b="1" dirty="0"/>
              <a:t>Show your commitment!</a:t>
            </a:r>
          </a:p>
          <a:p>
            <a:endParaRPr lang="de-DE" sz="2400" dirty="0"/>
          </a:p>
          <a:p>
            <a:endParaRPr lang="de-DE" sz="2400" dirty="0"/>
          </a:p>
        </p:txBody>
      </p:sp>
      <p:sp>
        <p:nvSpPr>
          <p:cNvPr id="4" name="Foliennummernplatzhalter 3">
            <a:extLst>
              <a:ext uri="{FF2B5EF4-FFF2-40B4-BE49-F238E27FC236}">
                <a16:creationId xmlns:a16="http://schemas.microsoft.com/office/drawing/2014/main" id="{02F4E2E2-08DC-019E-BF0E-23912FD43461}"/>
              </a:ext>
            </a:extLst>
          </p:cNvPr>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31635315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EB94C957-FE43-AF59-839F-D79CCCB1628F}"/>
              </a:ext>
            </a:extLst>
          </p:cNvPr>
          <p:cNvSpPr>
            <a:spLocks noGrp="1"/>
          </p:cNvSpPr>
          <p:nvPr>
            <p:ph idx="1"/>
          </p:nvPr>
        </p:nvSpPr>
        <p:spPr>
          <a:xfrm>
            <a:off x="2089279" y="2093830"/>
            <a:ext cx="9088794" cy="4569020"/>
          </a:xfrm>
        </p:spPr>
        <p:txBody>
          <a:bodyPr>
            <a:noAutofit/>
          </a:bodyPr>
          <a:lstStyle/>
          <a:p>
            <a:pPr marL="0" indent="0">
              <a:buNone/>
            </a:pPr>
            <a:r>
              <a:rPr lang="de-DE" sz="2400" b="1" u="sng" dirty="0" err="1"/>
              <a:t>Students</a:t>
            </a:r>
            <a:r>
              <a:rPr lang="de-DE" sz="2400" b="1" u="sng" dirty="0"/>
              <a:t> </a:t>
            </a:r>
            <a:r>
              <a:rPr lang="de-DE" sz="2400" b="1" u="sng" dirty="0" err="1"/>
              <a:t>from</a:t>
            </a:r>
            <a:r>
              <a:rPr lang="de-DE" sz="2400" b="1" u="sng" dirty="0"/>
              <a:t> </a:t>
            </a:r>
            <a:r>
              <a:rPr lang="de-DE" sz="2400" b="1" u="sng" dirty="0" err="1"/>
              <a:t>your</a:t>
            </a:r>
            <a:r>
              <a:rPr lang="de-DE" sz="2400" b="1" u="sng" dirty="0"/>
              <a:t> own </a:t>
            </a:r>
            <a:r>
              <a:rPr lang="de-DE" sz="2400" b="1" u="sng" dirty="0" err="1"/>
              <a:t>university</a:t>
            </a:r>
            <a:endParaRPr lang="de-DE" sz="2400" b="1" u="sng" dirty="0"/>
          </a:p>
          <a:p>
            <a:r>
              <a:rPr lang="de-DE" sz="2400" dirty="0"/>
              <a:t>Raise </a:t>
            </a:r>
            <a:r>
              <a:rPr lang="de-DE" sz="2400" dirty="0" err="1"/>
              <a:t>awareness</a:t>
            </a:r>
            <a:r>
              <a:rPr lang="de-DE" sz="2400" dirty="0"/>
              <a:t> </a:t>
            </a:r>
            <a:r>
              <a:rPr lang="de-DE" sz="2400" dirty="0" err="1"/>
              <a:t>about</a:t>
            </a:r>
            <a:r>
              <a:rPr lang="de-DE" sz="2400" dirty="0"/>
              <a:t> </a:t>
            </a:r>
            <a:r>
              <a:rPr lang="de-DE" sz="2400" dirty="0" err="1"/>
              <a:t>any</a:t>
            </a:r>
            <a:r>
              <a:rPr lang="de-DE" sz="2400" dirty="0"/>
              <a:t> </a:t>
            </a:r>
            <a:r>
              <a:rPr lang="de-DE" sz="2400" dirty="0" err="1"/>
              <a:t>appropriate</a:t>
            </a:r>
            <a:r>
              <a:rPr lang="de-DE" sz="2400" dirty="0"/>
              <a:t> </a:t>
            </a:r>
            <a:r>
              <a:rPr lang="de-DE" sz="2400" dirty="0" err="1"/>
              <a:t>mobility</a:t>
            </a:r>
            <a:r>
              <a:rPr lang="de-DE" sz="2400" dirty="0"/>
              <a:t> </a:t>
            </a:r>
            <a:r>
              <a:rPr lang="de-DE" sz="2400" dirty="0" err="1"/>
              <a:t>programmes</a:t>
            </a:r>
            <a:endParaRPr lang="de-DE" sz="2400" dirty="0"/>
          </a:p>
          <a:p>
            <a:r>
              <a:rPr lang="de-DE" sz="2400" dirty="0"/>
              <a:t>Help </a:t>
            </a:r>
            <a:r>
              <a:rPr lang="de-DE" sz="2400" dirty="0" err="1"/>
              <a:t>your</a:t>
            </a:r>
            <a:r>
              <a:rPr lang="de-DE" sz="2400" dirty="0"/>
              <a:t> </a:t>
            </a:r>
            <a:r>
              <a:rPr lang="de-DE" sz="2400" dirty="0" err="1"/>
              <a:t>students</a:t>
            </a:r>
            <a:r>
              <a:rPr lang="de-DE" sz="2400" dirty="0"/>
              <a:t> </a:t>
            </a:r>
            <a:r>
              <a:rPr lang="de-DE" sz="2400" dirty="0" err="1"/>
              <a:t>with</a:t>
            </a:r>
            <a:r>
              <a:rPr lang="de-DE" sz="2400" dirty="0"/>
              <a:t> </a:t>
            </a:r>
            <a:r>
              <a:rPr lang="de-DE" sz="2400" dirty="0" err="1"/>
              <a:t>establishing</a:t>
            </a:r>
            <a:r>
              <a:rPr lang="de-DE" sz="2400" dirty="0"/>
              <a:t> international </a:t>
            </a:r>
            <a:r>
              <a:rPr lang="de-DE" sz="2400" dirty="0" err="1"/>
              <a:t>contacts</a:t>
            </a:r>
            <a:r>
              <a:rPr lang="de-DE" sz="2400" dirty="0"/>
              <a:t> and </a:t>
            </a:r>
            <a:r>
              <a:rPr lang="de-DE" sz="2400" dirty="0" err="1"/>
              <a:t>finding</a:t>
            </a:r>
            <a:r>
              <a:rPr lang="de-DE" sz="2400" dirty="0"/>
              <a:t> a </a:t>
            </a:r>
            <a:r>
              <a:rPr lang="de-DE" sz="2400" dirty="0" err="1"/>
              <a:t>mentor</a:t>
            </a:r>
            <a:r>
              <a:rPr lang="de-DE" sz="2400" dirty="0"/>
              <a:t> </a:t>
            </a:r>
            <a:r>
              <a:rPr lang="de-DE" sz="2400" dirty="0" err="1"/>
              <a:t>or</a:t>
            </a:r>
            <a:r>
              <a:rPr lang="de-DE" sz="2400" dirty="0"/>
              <a:t> </a:t>
            </a:r>
            <a:r>
              <a:rPr lang="de-DE" sz="2400" dirty="0" err="1"/>
              <a:t>co</a:t>
            </a:r>
            <a:r>
              <a:rPr lang="de-DE" sz="2400" dirty="0"/>
              <a:t>-supervisor  </a:t>
            </a:r>
          </a:p>
          <a:p>
            <a:pPr>
              <a:spcAft>
                <a:spcPts val="1200"/>
              </a:spcAft>
            </a:pPr>
            <a:r>
              <a:rPr lang="de-DE" sz="2400" dirty="0"/>
              <a:t>Keep in </a:t>
            </a:r>
            <a:r>
              <a:rPr lang="de-DE" sz="2400" dirty="0" err="1"/>
              <a:t>touch</a:t>
            </a:r>
            <a:r>
              <a:rPr lang="de-DE" sz="2400" dirty="0"/>
              <a:t> </a:t>
            </a:r>
            <a:r>
              <a:rPr lang="de-DE" sz="2400" dirty="0" err="1"/>
              <a:t>with</a:t>
            </a:r>
            <a:r>
              <a:rPr lang="de-DE" sz="2400" dirty="0"/>
              <a:t> </a:t>
            </a:r>
            <a:r>
              <a:rPr lang="de-DE" sz="2400" dirty="0" err="1"/>
              <a:t>your</a:t>
            </a:r>
            <a:r>
              <a:rPr lang="de-DE" sz="2400" dirty="0"/>
              <a:t> PhD </a:t>
            </a:r>
            <a:r>
              <a:rPr lang="de-DE" sz="2400" dirty="0" err="1"/>
              <a:t>students</a:t>
            </a:r>
            <a:r>
              <a:rPr lang="de-DE" sz="2400" dirty="0"/>
              <a:t> </a:t>
            </a:r>
            <a:r>
              <a:rPr lang="de-DE" sz="2400" dirty="0" err="1"/>
              <a:t>abroad</a:t>
            </a:r>
            <a:r>
              <a:rPr lang="de-DE" sz="2400" dirty="0"/>
              <a:t> </a:t>
            </a:r>
            <a:r>
              <a:rPr lang="de-DE" sz="2400" dirty="0" err="1"/>
              <a:t>to</a:t>
            </a:r>
            <a:r>
              <a:rPr lang="de-DE" sz="2400" dirty="0"/>
              <a:t> </a:t>
            </a:r>
            <a:r>
              <a:rPr lang="de-DE" sz="2400" dirty="0" err="1"/>
              <a:t>make</a:t>
            </a:r>
            <a:r>
              <a:rPr lang="de-DE" sz="2400" dirty="0"/>
              <a:t> </a:t>
            </a:r>
            <a:r>
              <a:rPr lang="de-DE" sz="2400" dirty="0" err="1"/>
              <a:t>sure</a:t>
            </a:r>
            <a:r>
              <a:rPr lang="de-DE" sz="2400" dirty="0"/>
              <a:t> </a:t>
            </a:r>
            <a:r>
              <a:rPr lang="de-DE" sz="2400" dirty="0" err="1"/>
              <a:t>they</a:t>
            </a:r>
            <a:r>
              <a:rPr lang="de-DE" sz="2400" dirty="0"/>
              <a:t> find a </a:t>
            </a:r>
            <a:r>
              <a:rPr lang="de-DE" sz="2400" dirty="0" err="1"/>
              <a:t>good</a:t>
            </a:r>
            <a:r>
              <a:rPr lang="de-DE" sz="2400" dirty="0"/>
              <a:t> </a:t>
            </a:r>
            <a:r>
              <a:rPr lang="de-DE" sz="2400" dirty="0" err="1"/>
              <a:t>working</a:t>
            </a:r>
            <a:r>
              <a:rPr lang="de-DE" sz="2400" dirty="0"/>
              <a:t> </a:t>
            </a:r>
            <a:r>
              <a:rPr lang="de-DE" sz="2400" dirty="0" err="1"/>
              <a:t>environment</a:t>
            </a:r>
            <a:endParaRPr lang="de-DE" sz="2400" dirty="0"/>
          </a:p>
          <a:p>
            <a:pPr>
              <a:spcAft>
                <a:spcPts val="1200"/>
              </a:spcAft>
            </a:pPr>
            <a:endParaRPr lang="de-DE" sz="2400" dirty="0"/>
          </a:p>
        </p:txBody>
      </p:sp>
      <p:sp>
        <p:nvSpPr>
          <p:cNvPr id="4" name="Foliennummernplatzhalter 3">
            <a:extLst>
              <a:ext uri="{FF2B5EF4-FFF2-40B4-BE49-F238E27FC236}">
                <a16:creationId xmlns:a16="http://schemas.microsoft.com/office/drawing/2014/main" id="{C4DD0490-82EC-686C-2B68-F8A546E34480}"/>
              </a:ext>
            </a:extLst>
          </p:cNvPr>
          <p:cNvSpPr>
            <a:spLocks noGrp="1"/>
          </p:cNvSpPr>
          <p:nvPr>
            <p:ph type="sldNum" sz="quarter" idx="12"/>
          </p:nvPr>
        </p:nvSpPr>
        <p:spPr/>
        <p:txBody>
          <a:bodyPr/>
          <a:lstStyle/>
          <a:p>
            <a:fld id="{D57F1E4F-1CFF-5643-939E-217C01CDF565}" type="slidenum">
              <a:rPr lang="en-US" smtClean="0"/>
              <a:pPr/>
              <a:t>13</a:t>
            </a:fld>
            <a:endParaRPr lang="en-US" dirty="0"/>
          </a:p>
        </p:txBody>
      </p:sp>
      <p:sp>
        <p:nvSpPr>
          <p:cNvPr id="7" name="Titel 1">
            <a:extLst>
              <a:ext uri="{FF2B5EF4-FFF2-40B4-BE49-F238E27FC236}">
                <a16:creationId xmlns:a16="http://schemas.microsoft.com/office/drawing/2014/main" id="{BB04885D-1EF8-D28F-CDAE-323F2A195781}"/>
              </a:ext>
            </a:extLst>
          </p:cNvPr>
          <p:cNvSpPr>
            <a:spLocks noGrp="1"/>
          </p:cNvSpPr>
          <p:nvPr>
            <p:ph type="title"/>
          </p:nvPr>
        </p:nvSpPr>
        <p:spPr>
          <a:xfrm>
            <a:off x="1958651" y="425448"/>
            <a:ext cx="9350051" cy="1179417"/>
          </a:xfrm>
        </p:spPr>
        <p:txBody>
          <a:bodyPr>
            <a:noAutofit/>
          </a:bodyPr>
          <a:lstStyle/>
          <a:p>
            <a:r>
              <a:rPr lang="de-DE" sz="3200" dirty="0" err="1"/>
              <a:t>How</a:t>
            </a:r>
            <a:r>
              <a:rPr lang="de-DE" sz="3200" dirty="0"/>
              <a:t> </a:t>
            </a:r>
            <a:r>
              <a:rPr lang="de-DE" sz="3200" dirty="0" err="1"/>
              <a:t>can</a:t>
            </a:r>
            <a:r>
              <a:rPr lang="de-DE" sz="3200" dirty="0"/>
              <a:t> </a:t>
            </a:r>
            <a:r>
              <a:rPr lang="de-DE" sz="3200" dirty="0" err="1"/>
              <a:t>you</a:t>
            </a:r>
            <a:r>
              <a:rPr lang="de-DE" sz="3200" dirty="0"/>
              <a:t> </a:t>
            </a:r>
            <a:r>
              <a:rPr lang="de-DE" sz="3200" dirty="0" err="1"/>
              <a:t>as</a:t>
            </a:r>
            <a:r>
              <a:rPr lang="de-DE" sz="3200" dirty="0"/>
              <a:t> PhD </a:t>
            </a:r>
            <a:r>
              <a:rPr lang="de-DE" sz="3200" dirty="0" err="1"/>
              <a:t>supevisor</a:t>
            </a:r>
            <a:r>
              <a:rPr lang="de-DE" sz="3200" dirty="0"/>
              <a:t> </a:t>
            </a:r>
            <a:r>
              <a:rPr lang="de-DE" sz="3200" dirty="0" err="1"/>
              <a:t>motivate</a:t>
            </a:r>
            <a:r>
              <a:rPr lang="de-DE" sz="3200" dirty="0"/>
              <a:t> and support </a:t>
            </a:r>
            <a:r>
              <a:rPr lang="de-DE" sz="3200" dirty="0" err="1"/>
              <a:t>students</a:t>
            </a:r>
            <a:r>
              <a:rPr lang="de-DE" sz="3200" dirty="0"/>
              <a:t>?</a:t>
            </a:r>
          </a:p>
        </p:txBody>
      </p:sp>
    </p:spTree>
    <p:extLst>
      <p:ext uri="{BB962C8B-B14F-4D97-AF65-F5344CB8AC3E}">
        <p14:creationId xmlns:p14="http://schemas.microsoft.com/office/powerpoint/2010/main" val="5165933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C4E5C2-DB7D-96E3-04BE-8620AB96D4E9}"/>
            </a:ext>
          </a:extLst>
        </p:cNvPr>
        <p:cNvGrpSpPr/>
        <p:nvPr/>
      </p:nvGrpSpPr>
      <p:grpSpPr>
        <a:xfrm>
          <a:off x="0" y="0"/>
          <a:ext cx="0" cy="0"/>
          <a:chOff x="0" y="0"/>
          <a:chExt cx="0" cy="0"/>
        </a:xfrm>
      </p:grpSpPr>
      <p:sp>
        <p:nvSpPr>
          <p:cNvPr id="3" name="Inhaltsplatzhalter 2">
            <a:extLst>
              <a:ext uri="{FF2B5EF4-FFF2-40B4-BE49-F238E27FC236}">
                <a16:creationId xmlns:a16="http://schemas.microsoft.com/office/drawing/2014/main" id="{61746AAA-8604-CCFC-7E46-AD0478D9DC8E}"/>
              </a:ext>
            </a:extLst>
          </p:cNvPr>
          <p:cNvSpPr>
            <a:spLocks noGrp="1"/>
          </p:cNvSpPr>
          <p:nvPr>
            <p:ph idx="1"/>
          </p:nvPr>
        </p:nvSpPr>
        <p:spPr>
          <a:xfrm>
            <a:off x="2141496" y="1959692"/>
            <a:ext cx="8799621" cy="5067139"/>
          </a:xfrm>
        </p:spPr>
        <p:txBody>
          <a:bodyPr>
            <a:noAutofit/>
          </a:bodyPr>
          <a:lstStyle/>
          <a:p>
            <a:pPr marL="0" indent="0">
              <a:buNone/>
            </a:pPr>
            <a:r>
              <a:rPr lang="de-DE" sz="2400" b="1" u="sng" dirty="0"/>
              <a:t>Incoming </a:t>
            </a:r>
            <a:r>
              <a:rPr lang="de-DE" sz="2400" b="1" u="sng" dirty="0" err="1"/>
              <a:t>students</a:t>
            </a:r>
            <a:endParaRPr lang="de-DE" sz="2400" b="1" u="sng" dirty="0"/>
          </a:p>
          <a:p>
            <a:r>
              <a:rPr lang="de-DE" sz="2400" dirty="0" err="1"/>
              <a:t>Meet</a:t>
            </a:r>
            <a:r>
              <a:rPr lang="de-DE" sz="2400" dirty="0"/>
              <a:t> </a:t>
            </a:r>
            <a:r>
              <a:rPr lang="de-DE" sz="2400" dirty="0" err="1"/>
              <a:t>incoming</a:t>
            </a:r>
            <a:r>
              <a:rPr lang="de-DE" sz="2400" dirty="0"/>
              <a:t> </a:t>
            </a:r>
            <a:r>
              <a:rPr lang="de-DE" sz="2400" dirty="0" err="1"/>
              <a:t>students</a:t>
            </a:r>
            <a:r>
              <a:rPr lang="de-DE" sz="2400" dirty="0"/>
              <a:t> </a:t>
            </a:r>
            <a:r>
              <a:rPr lang="de-DE" sz="2400" dirty="0" err="1"/>
              <a:t>already</a:t>
            </a:r>
            <a:r>
              <a:rPr lang="de-DE" sz="2400" dirty="0"/>
              <a:t> in </a:t>
            </a:r>
            <a:r>
              <a:rPr lang="de-DE" sz="2400" dirty="0" err="1"/>
              <a:t>advance</a:t>
            </a:r>
            <a:r>
              <a:rPr lang="de-DE" sz="2400" dirty="0"/>
              <a:t> online </a:t>
            </a:r>
            <a:r>
              <a:rPr lang="de-DE" sz="2400" dirty="0" err="1"/>
              <a:t>to</a:t>
            </a:r>
            <a:r>
              <a:rPr lang="de-DE" sz="2400" dirty="0"/>
              <a:t> </a:t>
            </a:r>
            <a:r>
              <a:rPr lang="de-DE" sz="2400" dirty="0" err="1"/>
              <a:t>get</a:t>
            </a:r>
            <a:r>
              <a:rPr lang="de-DE" sz="2400" dirty="0"/>
              <a:t> </a:t>
            </a:r>
            <a:r>
              <a:rPr lang="de-DE" sz="2400" dirty="0" err="1"/>
              <a:t>to</a:t>
            </a:r>
            <a:r>
              <a:rPr lang="de-DE" sz="2400" dirty="0"/>
              <a:t> </a:t>
            </a:r>
            <a:r>
              <a:rPr lang="de-DE" sz="2400" dirty="0" err="1"/>
              <a:t>know</a:t>
            </a:r>
            <a:r>
              <a:rPr lang="de-DE" sz="2400" dirty="0"/>
              <a:t> </a:t>
            </a:r>
            <a:r>
              <a:rPr lang="de-DE" sz="2400" dirty="0" err="1"/>
              <a:t>each</a:t>
            </a:r>
            <a:r>
              <a:rPr lang="de-DE" sz="2400" dirty="0"/>
              <a:t> </a:t>
            </a:r>
            <a:r>
              <a:rPr lang="de-DE" sz="2400" dirty="0" err="1"/>
              <a:t>other</a:t>
            </a:r>
            <a:r>
              <a:rPr lang="de-DE" sz="2400" dirty="0"/>
              <a:t>, </a:t>
            </a:r>
            <a:r>
              <a:rPr lang="de-DE" sz="2400" dirty="0" err="1"/>
              <a:t>discuss</a:t>
            </a:r>
            <a:r>
              <a:rPr lang="de-DE" sz="2400" dirty="0"/>
              <a:t> </a:t>
            </a:r>
            <a:r>
              <a:rPr lang="de-DE" sz="2400" dirty="0" err="1"/>
              <a:t>expectations</a:t>
            </a:r>
            <a:endParaRPr lang="de-DE" sz="2400" dirty="0"/>
          </a:p>
          <a:p>
            <a:r>
              <a:rPr lang="de-DE" sz="2400" dirty="0" err="1"/>
              <a:t>Ensure</a:t>
            </a:r>
            <a:r>
              <a:rPr lang="de-DE" sz="2400" dirty="0"/>
              <a:t> </a:t>
            </a:r>
            <a:r>
              <a:rPr lang="de-DE" sz="2400" dirty="0" err="1"/>
              <a:t>incoming</a:t>
            </a:r>
            <a:r>
              <a:rPr lang="de-DE" sz="2400" dirty="0"/>
              <a:t> </a:t>
            </a:r>
            <a:r>
              <a:rPr lang="de-DE" sz="2400" dirty="0" err="1"/>
              <a:t>students</a:t>
            </a:r>
            <a:r>
              <a:rPr lang="de-DE" sz="2400" dirty="0"/>
              <a:t> find a </a:t>
            </a:r>
            <a:r>
              <a:rPr lang="de-DE" sz="2400" dirty="0" err="1"/>
              <a:t>welcoming</a:t>
            </a:r>
            <a:r>
              <a:rPr lang="de-DE" sz="2400" dirty="0"/>
              <a:t> </a:t>
            </a:r>
            <a:r>
              <a:rPr lang="de-DE" sz="2400" dirty="0" err="1"/>
              <a:t>environment</a:t>
            </a:r>
            <a:r>
              <a:rPr lang="de-DE" sz="2400" dirty="0"/>
              <a:t>: </a:t>
            </a:r>
            <a:r>
              <a:rPr lang="de-DE" sz="2400" dirty="0" err="1"/>
              <a:t>introduce</a:t>
            </a:r>
            <a:r>
              <a:rPr lang="de-DE" sz="2400" dirty="0"/>
              <a:t> </a:t>
            </a:r>
            <a:r>
              <a:rPr lang="de-DE" sz="2400" dirty="0" err="1"/>
              <a:t>them</a:t>
            </a:r>
            <a:r>
              <a:rPr lang="de-DE" sz="2400" dirty="0"/>
              <a:t> </a:t>
            </a:r>
            <a:r>
              <a:rPr lang="de-DE" sz="2400" dirty="0" err="1"/>
              <a:t>to</a:t>
            </a:r>
            <a:r>
              <a:rPr lang="de-DE" sz="2400" dirty="0"/>
              <a:t> </a:t>
            </a:r>
            <a:r>
              <a:rPr lang="de-DE" sz="2400" dirty="0" err="1"/>
              <a:t>your</a:t>
            </a:r>
            <a:r>
              <a:rPr lang="de-DE" sz="2400" dirty="0"/>
              <a:t> </a:t>
            </a:r>
            <a:r>
              <a:rPr lang="de-DE" sz="2400" dirty="0" err="1"/>
              <a:t>classes</a:t>
            </a:r>
            <a:r>
              <a:rPr lang="de-DE" sz="2400" dirty="0"/>
              <a:t>, </a:t>
            </a:r>
            <a:r>
              <a:rPr lang="de-DE" sz="2400" dirty="0" err="1"/>
              <a:t>show</a:t>
            </a:r>
            <a:r>
              <a:rPr lang="de-DE" sz="2400" dirty="0"/>
              <a:t> </a:t>
            </a:r>
            <a:r>
              <a:rPr lang="de-DE" sz="2400" dirty="0" err="1"/>
              <a:t>them</a:t>
            </a:r>
            <a:r>
              <a:rPr lang="de-DE" sz="2400" dirty="0"/>
              <a:t> </a:t>
            </a:r>
            <a:r>
              <a:rPr lang="de-DE" sz="2400" dirty="0" err="1"/>
              <a:t>where</a:t>
            </a:r>
            <a:r>
              <a:rPr lang="de-DE" sz="2400" dirty="0"/>
              <a:t> </a:t>
            </a:r>
            <a:r>
              <a:rPr lang="de-DE" sz="2400" dirty="0" err="1"/>
              <a:t>to</a:t>
            </a:r>
            <a:r>
              <a:rPr lang="de-DE" sz="2400" dirty="0"/>
              <a:t> find </a:t>
            </a:r>
            <a:r>
              <a:rPr lang="de-DE" sz="2400" dirty="0" err="1"/>
              <a:t>what</a:t>
            </a:r>
            <a:r>
              <a:rPr lang="de-DE" sz="2400" dirty="0"/>
              <a:t> (Brief Orientation), etc. </a:t>
            </a:r>
          </a:p>
          <a:p>
            <a:r>
              <a:rPr lang="de-DE" sz="2400" dirty="0" err="1"/>
              <a:t>Students</a:t>
            </a:r>
            <a:r>
              <a:rPr lang="de-DE" sz="2400" dirty="0"/>
              <a:t> </a:t>
            </a:r>
            <a:r>
              <a:rPr lang="de-DE" sz="2400" dirty="0" err="1"/>
              <a:t>may</a:t>
            </a:r>
            <a:r>
              <a:rPr lang="de-DE" sz="2400" dirty="0"/>
              <a:t> </a:t>
            </a:r>
            <a:r>
              <a:rPr lang="de-DE" sz="2400" dirty="0" err="1"/>
              <a:t>need</a:t>
            </a:r>
            <a:r>
              <a:rPr lang="de-DE" sz="2400" dirty="0"/>
              <a:t> time </a:t>
            </a:r>
            <a:r>
              <a:rPr lang="de-DE" sz="2400" dirty="0" err="1"/>
              <a:t>to</a:t>
            </a:r>
            <a:r>
              <a:rPr lang="de-DE" sz="2400" dirty="0"/>
              <a:t> „</a:t>
            </a:r>
            <a:r>
              <a:rPr lang="de-DE" sz="2400" dirty="0" err="1"/>
              <a:t>arrive“in</a:t>
            </a:r>
            <a:r>
              <a:rPr lang="de-DE" sz="2400" dirty="0"/>
              <a:t> </a:t>
            </a:r>
            <a:r>
              <a:rPr lang="de-DE" sz="2400" dirty="0" err="1"/>
              <a:t>the</a:t>
            </a:r>
            <a:r>
              <a:rPr lang="de-DE" sz="2400" dirty="0"/>
              <a:t> </a:t>
            </a:r>
            <a:r>
              <a:rPr lang="de-DE" sz="2400" dirty="0" err="1"/>
              <a:t>new</a:t>
            </a:r>
            <a:r>
              <a:rPr lang="de-DE" sz="2400" dirty="0"/>
              <a:t> </a:t>
            </a:r>
            <a:r>
              <a:rPr lang="de-DE" sz="2400" dirty="0" err="1"/>
              <a:t>environment</a:t>
            </a:r>
            <a:r>
              <a:rPr lang="de-DE" sz="2400" dirty="0"/>
              <a:t>: </a:t>
            </a:r>
            <a:r>
              <a:rPr lang="de-DE" sz="2400" dirty="0" err="1"/>
              <a:t>be</a:t>
            </a:r>
            <a:r>
              <a:rPr lang="de-DE" sz="2400" dirty="0"/>
              <a:t> </a:t>
            </a:r>
            <a:r>
              <a:rPr lang="de-DE" sz="2400" dirty="0" err="1"/>
              <a:t>forgiving</a:t>
            </a:r>
            <a:r>
              <a:rPr lang="de-DE" sz="2400" dirty="0"/>
              <a:t> </a:t>
            </a:r>
            <a:r>
              <a:rPr lang="de-DE" sz="2400" dirty="0" err="1"/>
              <a:t>of</a:t>
            </a:r>
            <a:r>
              <a:rPr lang="de-DE" sz="2400" dirty="0"/>
              <a:t> </a:t>
            </a:r>
            <a:r>
              <a:rPr lang="de-DE" sz="2400" dirty="0" err="1"/>
              <a:t>any</a:t>
            </a:r>
            <a:r>
              <a:rPr lang="de-DE" sz="2400" dirty="0"/>
              <a:t> </a:t>
            </a:r>
            <a:r>
              <a:rPr lang="de-DE" sz="2400" dirty="0" err="1"/>
              <a:t>delays</a:t>
            </a:r>
            <a:r>
              <a:rPr lang="de-DE" sz="2400" dirty="0"/>
              <a:t>, </a:t>
            </a:r>
            <a:r>
              <a:rPr lang="de-DE" sz="2400" dirty="0" err="1"/>
              <a:t>mistakes</a:t>
            </a:r>
            <a:endParaRPr lang="de-DE" sz="2400" dirty="0"/>
          </a:p>
          <a:p>
            <a:r>
              <a:rPr lang="de-DE" sz="2400" dirty="0" err="1"/>
              <a:t>Invest</a:t>
            </a:r>
            <a:r>
              <a:rPr lang="de-DE" sz="2400" dirty="0"/>
              <a:t> </a:t>
            </a:r>
            <a:r>
              <a:rPr lang="de-DE" sz="2400" dirty="0" err="1"/>
              <a:t>enough</a:t>
            </a:r>
            <a:r>
              <a:rPr lang="de-DE" sz="2400" dirty="0"/>
              <a:t> time in </a:t>
            </a:r>
            <a:r>
              <a:rPr lang="de-DE" sz="2400" dirty="0" err="1"/>
              <a:t>meetings</a:t>
            </a:r>
            <a:r>
              <a:rPr lang="de-DE" sz="2400" dirty="0"/>
              <a:t> </a:t>
            </a:r>
            <a:r>
              <a:rPr lang="de-DE" sz="2400" dirty="0" err="1"/>
              <a:t>to</a:t>
            </a:r>
            <a:r>
              <a:rPr lang="de-DE" sz="2400" dirty="0"/>
              <a:t> </a:t>
            </a:r>
            <a:r>
              <a:rPr lang="de-DE" sz="2400" dirty="0" err="1"/>
              <a:t>jointly</a:t>
            </a:r>
            <a:r>
              <a:rPr lang="de-DE" sz="2400" dirty="0"/>
              <a:t> </a:t>
            </a:r>
            <a:r>
              <a:rPr lang="de-DE" sz="2400" dirty="0" err="1"/>
              <a:t>explore</a:t>
            </a:r>
            <a:r>
              <a:rPr lang="de-DE" sz="2400" dirty="0"/>
              <a:t> mutual </a:t>
            </a:r>
            <a:r>
              <a:rPr lang="de-DE" sz="2400" dirty="0" err="1"/>
              <a:t>benefits</a:t>
            </a:r>
            <a:r>
              <a:rPr lang="de-DE" sz="2400" dirty="0"/>
              <a:t> </a:t>
            </a:r>
            <a:r>
              <a:rPr lang="de-DE" sz="2400" dirty="0" err="1"/>
              <a:t>of</a:t>
            </a:r>
            <a:r>
              <a:rPr lang="de-DE" sz="2400" dirty="0"/>
              <a:t> </a:t>
            </a:r>
            <a:r>
              <a:rPr lang="de-DE" sz="2400" dirty="0" err="1"/>
              <a:t>the</a:t>
            </a:r>
            <a:r>
              <a:rPr lang="de-DE" sz="2400" dirty="0"/>
              <a:t> </a:t>
            </a:r>
            <a:r>
              <a:rPr lang="de-DE" sz="2400" dirty="0" err="1"/>
              <a:t>exchange</a:t>
            </a:r>
            <a:r>
              <a:rPr lang="de-DE" sz="2400" dirty="0"/>
              <a:t> (</a:t>
            </a:r>
            <a:r>
              <a:rPr lang="de-DE" sz="2400" dirty="0" err="1"/>
              <a:t>for</a:t>
            </a:r>
            <a:r>
              <a:rPr lang="de-DE" sz="2400" dirty="0"/>
              <a:t> </a:t>
            </a:r>
            <a:r>
              <a:rPr lang="de-DE" sz="2400" dirty="0" err="1"/>
              <a:t>the</a:t>
            </a:r>
            <a:r>
              <a:rPr lang="de-DE" sz="2400" dirty="0"/>
              <a:t> </a:t>
            </a:r>
            <a:r>
              <a:rPr lang="de-DE" sz="2400" dirty="0" err="1"/>
              <a:t>student</a:t>
            </a:r>
            <a:r>
              <a:rPr lang="de-DE" sz="2400" dirty="0"/>
              <a:t>, </a:t>
            </a:r>
            <a:r>
              <a:rPr lang="de-DE" sz="2400" dirty="0" err="1"/>
              <a:t>for</a:t>
            </a:r>
            <a:r>
              <a:rPr lang="de-DE" sz="2400" dirty="0"/>
              <a:t> </a:t>
            </a:r>
            <a:r>
              <a:rPr lang="de-DE" sz="2400" dirty="0" err="1"/>
              <a:t>you</a:t>
            </a:r>
            <a:r>
              <a:rPr lang="de-DE" sz="2400" dirty="0"/>
              <a:t> and </a:t>
            </a:r>
            <a:r>
              <a:rPr lang="de-DE" sz="2400" dirty="0" err="1"/>
              <a:t>for</a:t>
            </a:r>
            <a:r>
              <a:rPr lang="de-DE" sz="2400" dirty="0"/>
              <a:t> </a:t>
            </a:r>
            <a:r>
              <a:rPr lang="de-DE" sz="2400" dirty="0" err="1"/>
              <a:t>your</a:t>
            </a:r>
            <a:r>
              <a:rPr lang="de-DE" sz="2400" dirty="0"/>
              <a:t> </a:t>
            </a:r>
            <a:r>
              <a:rPr lang="de-DE" sz="2400" dirty="0" err="1"/>
              <a:t>university</a:t>
            </a:r>
            <a:r>
              <a:rPr lang="de-DE" sz="2400" dirty="0"/>
              <a:t>) and </a:t>
            </a:r>
            <a:r>
              <a:rPr lang="de-DE" sz="2400" dirty="0" err="1"/>
              <a:t>discuss</a:t>
            </a:r>
            <a:r>
              <a:rPr lang="de-DE" sz="2400" dirty="0"/>
              <a:t> </a:t>
            </a:r>
            <a:r>
              <a:rPr lang="de-DE" sz="2400" dirty="0" err="1"/>
              <a:t>any</a:t>
            </a:r>
            <a:r>
              <a:rPr lang="de-DE" sz="2400" dirty="0"/>
              <a:t> </a:t>
            </a:r>
            <a:r>
              <a:rPr lang="de-DE" sz="2400" dirty="0" err="1"/>
              <a:t>difficulties</a:t>
            </a:r>
            <a:endParaRPr lang="de-DE" sz="2400" dirty="0"/>
          </a:p>
        </p:txBody>
      </p:sp>
      <p:sp>
        <p:nvSpPr>
          <p:cNvPr id="4" name="Foliennummernplatzhalter 3">
            <a:extLst>
              <a:ext uri="{FF2B5EF4-FFF2-40B4-BE49-F238E27FC236}">
                <a16:creationId xmlns:a16="http://schemas.microsoft.com/office/drawing/2014/main" id="{EA1F61B4-42A8-F73F-2F35-49E9740D08AC}"/>
              </a:ext>
            </a:extLst>
          </p:cNvPr>
          <p:cNvSpPr>
            <a:spLocks noGrp="1"/>
          </p:cNvSpPr>
          <p:nvPr>
            <p:ph type="sldNum" sz="quarter" idx="12"/>
          </p:nvPr>
        </p:nvSpPr>
        <p:spPr/>
        <p:txBody>
          <a:bodyPr/>
          <a:lstStyle/>
          <a:p>
            <a:fld id="{D57F1E4F-1CFF-5643-939E-217C01CDF565}" type="slidenum">
              <a:rPr lang="en-US" smtClean="0"/>
              <a:pPr/>
              <a:t>14</a:t>
            </a:fld>
            <a:endParaRPr lang="en-US" dirty="0"/>
          </a:p>
        </p:txBody>
      </p:sp>
      <p:sp>
        <p:nvSpPr>
          <p:cNvPr id="7" name="Titel 1">
            <a:extLst>
              <a:ext uri="{FF2B5EF4-FFF2-40B4-BE49-F238E27FC236}">
                <a16:creationId xmlns:a16="http://schemas.microsoft.com/office/drawing/2014/main" id="{69C61944-198B-8DE4-5062-15BA9BB8EC2E}"/>
              </a:ext>
            </a:extLst>
          </p:cNvPr>
          <p:cNvSpPr>
            <a:spLocks noGrp="1"/>
          </p:cNvSpPr>
          <p:nvPr>
            <p:ph type="title"/>
          </p:nvPr>
        </p:nvSpPr>
        <p:spPr>
          <a:xfrm>
            <a:off x="1958651" y="425448"/>
            <a:ext cx="9452299" cy="441325"/>
          </a:xfrm>
        </p:spPr>
        <p:txBody>
          <a:bodyPr>
            <a:noAutofit/>
          </a:bodyPr>
          <a:lstStyle/>
          <a:p>
            <a:r>
              <a:rPr lang="de-DE" sz="3200" dirty="0" err="1"/>
              <a:t>How</a:t>
            </a:r>
            <a:r>
              <a:rPr lang="de-DE" sz="3200" dirty="0"/>
              <a:t> </a:t>
            </a:r>
            <a:r>
              <a:rPr lang="de-DE" sz="3200" dirty="0" err="1"/>
              <a:t>can</a:t>
            </a:r>
            <a:r>
              <a:rPr lang="de-DE" sz="3200" dirty="0"/>
              <a:t> </a:t>
            </a:r>
            <a:r>
              <a:rPr lang="de-DE" sz="3200" dirty="0" err="1"/>
              <a:t>you</a:t>
            </a:r>
            <a:r>
              <a:rPr lang="de-DE" sz="3200" dirty="0"/>
              <a:t> </a:t>
            </a:r>
            <a:r>
              <a:rPr lang="de-DE" sz="3200" dirty="0" err="1"/>
              <a:t>as</a:t>
            </a:r>
            <a:r>
              <a:rPr lang="de-DE" sz="3200" dirty="0"/>
              <a:t> PhD </a:t>
            </a:r>
            <a:r>
              <a:rPr lang="de-DE" sz="3200" dirty="0" err="1"/>
              <a:t>supevisor</a:t>
            </a:r>
            <a:r>
              <a:rPr lang="de-DE" sz="3200" dirty="0"/>
              <a:t> </a:t>
            </a:r>
            <a:r>
              <a:rPr lang="de-DE" sz="3200" dirty="0" err="1"/>
              <a:t>motivate</a:t>
            </a:r>
            <a:r>
              <a:rPr lang="de-DE" sz="3200" dirty="0"/>
              <a:t> and support </a:t>
            </a:r>
            <a:r>
              <a:rPr lang="de-DE" sz="3200" dirty="0" err="1"/>
              <a:t>students</a:t>
            </a:r>
            <a:r>
              <a:rPr lang="de-DE" sz="3200" dirty="0"/>
              <a:t>?</a:t>
            </a:r>
          </a:p>
        </p:txBody>
      </p:sp>
    </p:spTree>
    <p:extLst>
      <p:ext uri="{BB962C8B-B14F-4D97-AF65-F5344CB8AC3E}">
        <p14:creationId xmlns:p14="http://schemas.microsoft.com/office/powerpoint/2010/main" val="30648152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31205-713F-B216-4E86-2FFF22C94DD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3DF8743-D155-5317-27B7-C1FE87F73136}"/>
              </a:ext>
            </a:extLst>
          </p:cNvPr>
          <p:cNvSpPr>
            <a:spLocks noGrp="1"/>
          </p:cNvSpPr>
          <p:nvPr>
            <p:ph type="title"/>
          </p:nvPr>
        </p:nvSpPr>
        <p:spPr>
          <a:xfrm>
            <a:off x="2039516" y="394369"/>
            <a:ext cx="9282404" cy="955675"/>
          </a:xfrm>
        </p:spPr>
        <p:txBody>
          <a:bodyPr>
            <a:noAutofit/>
          </a:bodyPr>
          <a:lstStyle/>
          <a:p>
            <a:r>
              <a:rPr lang="de-DE" sz="3200" dirty="0" err="1"/>
              <a:t>Where</a:t>
            </a:r>
            <a:r>
              <a:rPr lang="de-DE" sz="3200" dirty="0"/>
              <a:t> </a:t>
            </a:r>
            <a:r>
              <a:rPr lang="de-DE" sz="3200" dirty="0" err="1"/>
              <a:t>should</a:t>
            </a:r>
            <a:r>
              <a:rPr lang="de-DE" sz="3200" dirty="0"/>
              <a:t> </a:t>
            </a:r>
            <a:r>
              <a:rPr lang="de-DE" sz="3200" dirty="0" err="1"/>
              <a:t>your</a:t>
            </a:r>
            <a:r>
              <a:rPr lang="de-DE" sz="3200" dirty="0"/>
              <a:t> </a:t>
            </a:r>
            <a:r>
              <a:rPr lang="de-DE" sz="3200" dirty="0" err="1"/>
              <a:t>responsibility</a:t>
            </a:r>
            <a:r>
              <a:rPr lang="de-DE" sz="3200" dirty="0"/>
              <a:t> </a:t>
            </a:r>
            <a:r>
              <a:rPr lang="de-DE" sz="3200" dirty="0" err="1"/>
              <a:t>as</a:t>
            </a:r>
            <a:r>
              <a:rPr lang="de-DE" sz="3200" dirty="0"/>
              <a:t> </a:t>
            </a:r>
            <a:br>
              <a:rPr lang="de-DE" sz="3200" dirty="0"/>
            </a:br>
            <a:r>
              <a:rPr lang="de-DE" sz="3200" dirty="0"/>
              <a:t>PhD </a:t>
            </a:r>
            <a:r>
              <a:rPr lang="de-DE" sz="3200" dirty="0" err="1"/>
              <a:t>supervisor</a:t>
            </a:r>
            <a:r>
              <a:rPr lang="de-DE" sz="3200" dirty="0"/>
              <a:t> end?</a:t>
            </a:r>
          </a:p>
        </p:txBody>
      </p:sp>
      <p:sp>
        <p:nvSpPr>
          <p:cNvPr id="3" name="Inhaltsplatzhalter 2">
            <a:extLst>
              <a:ext uri="{FF2B5EF4-FFF2-40B4-BE49-F238E27FC236}">
                <a16:creationId xmlns:a16="http://schemas.microsoft.com/office/drawing/2014/main" id="{15100785-D317-DF7E-9D55-86579492FC14}"/>
              </a:ext>
            </a:extLst>
          </p:cNvPr>
          <p:cNvSpPr>
            <a:spLocks noGrp="1"/>
          </p:cNvSpPr>
          <p:nvPr>
            <p:ph idx="1"/>
          </p:nvPr>
        </p:nvSpPr>
        <p:spPr>
          <a:xfrm>
            <a:off x="2039516" y="1928472"/>
            <a:ext cx="9816063" cy="4677569"/>
          </a:xfrm>
        </p:spPr>
        <p:txBody>
          <a:bodyPr>
            <a:noAutofit/>
          </a:bodyPr>
          <a:lstStyle/>
          <a:p>
            <a:r>
              <a:rPr lang="de-DE" sz="2400" dirty="0"/>
              <a:t>It is important to </a:t>
            </a:r>
            <a:r>
              <a:rPr lang="de-DE" sz="2400" b="1" dirty="0"/>
              <a:t>make it clear </a:t>
            </a:r>
            <a:r>
              <a:rPr lang="de-DE" sz="2400" dirty="0"/>
              <a:t>from the beginning on what is your role and </a:t>
            </a:r>
            <a:r>
              <a:rPr lang="de-DE" sz="2400" b="1" dirty="0"/>
              <a:t>where you can help and what remains the </a:t>
            </a:r>
            <a:r>
              <a:rPr lang="de-DE" sz="2400" b="1" dirty="0" err="1"/>
              <a:t>student‘s</a:t>
            </a:r>
            <a:r>
              <a:rPr lang="de-DE" sz="2400" b="1" dirty="0"/>
              <a:t> </a:t>
            </a:r>
            <a:r>
              <a:rPr lang="de-DE" sz="2400" b="1" dirty="0" err="1"/>
              <a:t>responsibility</a:t>
            </a:r>
            <a:endParaRPr lang="de-DE" sz="2400" dirty="0"/>
          </a:p>
          <a:p>
            <a:r>
              <a:rPr lang="de-DE" sz="2400" dirty="0"/>
              <a:t>PhD </a:t>
            </a:r>
            <a:r>
              <a:rPr lang="de-DE" sz="2400" dirty="0" err="1"/>
              <a:t>students</a:t>
            </a:r>
            <a:r>
              <a:rPr lang="de-DE" sz="2400" dirty="0"/>
              <a:t> </a:t>
            </a:r>
            <a:r>
              <a:rPr lang="de-DE" sz="2400" dirty="0" err="1"/>
              <a:t>are</a:t>
            </a:r>
            <a:r>
              <a:rPr lang="de-DE" sz="2400" dirty="0"/>
              <a:t> </a:t>
            </a:r>
            <a:r>
              <a:rPr lang="de-DE" sz="2400" dirty="0" err="1"/>
              <a:t>already</a:t>
            </a:r>
            <a:r>
              <a:rPr lang="de-DE" sz="2400" dirty="0"/>
              <a:t> </a:t>
            </a:r>
            <a:r>
              <a:rPr lang="de-DE" sz="2400" dirty="0" err="1"/>
              <a:t>quite</a:t>
            </a:r>
            <a:r>
              <a:rPr lang="de-DE" sz="2400" dirty="0"/>
              <a:t> </a:t>
            </a:r>
            <a:r>
              <a:rPr lang="de-DE" sz="2400" dirty="0" err="1"/>
              <a:t>advanced</a:t>
            </a:r>
            <a:r>
              <a:rPr lang="de-DE" sz="2400" dirty="0"/>
              <a:t> in </a:t>
            </a:r>
            <a:r>
              <a:rPr lang="de-DE" sz="2400" dirty="0" err="1"/>
              <a:t>their</a:t>
            </a:r>
            <a:r>
              <a:rPr lang="de-DE" sz="2400" dirty="0"/>
              <a:t> </a:t>
            </a:r>
            <a:r>
              <a:rPr lang="de-DE" sz="2400" dirty="0" err="1"/>
              <a:t>academic</a:t>
            </a:r>
            <a:r>
              <a:rPr lang="de-DE" sz="2400" dirty="0"/>
              <a:t> </a:t>
            </a:r>
            <a:r>
              <a:rPr lang="de-DE" sz="2400" dirty="0" err="1"/>
              <a:t>career</a:t>
            </a:r>
            <a:r>
              <a:rPr lang="de-DE" sz="2400" dirty="0"/>
              <a:t>: </a:t>
            </a:r>
            <a:r>
              <a:rPr lang="de-DE" sz="2400" dirty="0" err="1"/>
              <a:t>They</a:t>
            </a:r>
            <a:r>
              <a:rPr lang="de-DE" sz="2400" dirty="0"/>
              <a:t> </a:t>
            </a:r>
            <a:r>
              <a:rPr lang="de-DE" sz="2400" dirty="0" err="1"/>
              <a:t>should</a:t>
            </a:r>
            <a:r>
              <a:rPr lang="de-DE" sz="2400" dirty="0"/>
              <a:t> also </a:t>
            </a:r>
            <a:r>
              <a:rPr lang="de-DE" sz="2400" dirty="0" err="1"/>
              <a:t>take</a:t>
            </a:r>
            <a:r>
              <a:rPr lang="de-DE" sz="2400" dirty="0"/>
              <a:t> </a:t>
            </a:r>
            <a:r>
              <a:rPr lang="de-DE" sz="2400" dirty="0" err="1"/>
              <a:t>responsibility</a:t>
            </a:r>
            <a:r>
              <a:rPr lang="de-DE" sz="2400" dirty="0"/>
              <a:t> </a:t>
            </a:r>
            <a:r>
              <a:rPr lang="de-DE" sz="2400" dirty="0" err="1"/>
              <a:t>for</a:t>
            </a:r>
            <a:r>
              <a:rPr lang="de-DE" sz="2400" dirty="0"/>
              <a:t> </a:t>
            </a:r>
            <a:r>
              <a:rPr lang="de-DE" sz="2400" dirty="0" err="1"/>
              <a:t>themselves</a:t>
            </a:r>
            <a:r>
              <a:rPr lang="de-DE" sz="2400" dirty="0"/>
              <a:t> and </a:t>
            </a:r>
            <a:r>
              <a:rPr lang="de-DE" sz="2400" dirty="0" err="1"/>
              <a:t>learn</a:t>
            </a:r>
            <a:r>
              <a:rPr lang="de-DE" sz="2400" dirty="0"/>
              <a:t> </a:t>
            </a:r>
            <a:r>
              <a:rPr lang="de-DE" sz="2400" dirty="0" err="1"/>
              <a:t>from</a:t>
            </a:r>
            <a:r>
              <a:rPr lang="de-DE" sz="2400" dirty="0"/>
              <a:t> </a:t>
            </a:r>
            <a:r>
              <a:rPr lang="de-DE" sz="2400" dirty="0" err="1"/>
              <a:t>their</a:t>
            </a:r>
            <a:r>
              <a:rPr lang="de-DE" sz="2400" dirty="0"/>
              <a:t> international </a:t>
            </a:r>
            <a:r>
              <a:rPr lang="de-DE" sz="2400" dirty="0" err="1"/>
              <a:t>experience</a:t>
            </a:r>
            <a:r>
              <a:rPr lang="de-DE" sz="2400" dirty="0"/>
              <a:t> in different </a:t>
            </a:r>
            <a:r>
              <a:rPr lang="de-DE" sz="2400" dirty="0" err="1"/>
              <a:t>ways</a:t>
            </a:r>
            <a:endParaRPr lang="de-DE" sz="2400" dirty="0"/>
          </a:p>
          <a:p>
            <a:r>
              <a:rPr lang="de-DE" sz="2400" dirty="0"/>
              <a:t>But always have an open ear and </a:t>
            </a:r>
            <a:r>
              <a:rPr lang="de-DE" sz="2400" dirty="0" err="1"/>
              <a:t>be</a:t>
            </a:r>
            <a:r>
              <a:rPr lang="de-DE" sz="2400" dirty="0"/>
              <a:t> </a:t>
            </a:r>
            <a:r>
              <a:rPr lang="de-DE" sz="2400" dirty="0" err="1"/>
              <a:t>empathic</a:t>
            </a:r>
            <a:r>
              <a:rPr lang="de-DE" sz="2400" dirty="0"/>
              <a:t>! </a:t>
            </a:r>
          </a:p>
          <a:p>
            <a:endParaRPr lang="de-DE" sz="2400" dirty="0"/>
          </a:p>
        </p:txBody>
      </p:sp>
      <p:sp>
        <p:nvSpPr>
          <p:cNvPr id="4" name="Foliennummernplatzhalter 3">
            <a:extLst>
              <a:ext uri="{FF2B5EF4-FFF2-40B4-BE49-F238E27FC236}">
                <a16:creationId xmlns:a16="http://schemas.microsoft.com/office/drawing/2014/main" id="{97C9A40A-EDB9-F3B4-F832-CA8A69A5B6D6}"/>
              </a:ext>
            </a:extLst>
          </p:cNvPr>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20400444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C2D52-9F9A-52EC-35AF-4C2CF57EDE0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BD0EFFB-539D-33EE-794D-641510BAAE4D}"/>
              </a:ext>
            </a:extLst>
          </p:cNvPr>
          <p:cNvSpPr>
            <a:spLocks noGrp="1"/>
          </p:cNvSpPr>
          <p:nvPr>
            <p:ph type="title"/>
          </p:nvPr>
        </p:nvSpPr>
        <p:spPr>
          <a:xfrm>
            <a:off x="2589212" y="787782"/>
            <a:ext cx="6903704" cy="772650"/>
          </a:xfrm>
        </p:spPr>
        <p:txBody>
          <a:bodyPr>
            <a:normAutofit/>
          </a:bodyPr>
          <a:lstStyle/>
          <a:p>
            <a:r>
              <a:rPr lang="de-DE" sz="3200" dirty="0" err="1">
                <a:solidFill>
                  <a:schemeClr val="tx1">
                    <a:lumMod val="75000"/>
                    <a:lumOff val="25000"/>
                  </a:schemeClr>
                </a:solidFill>
              </a:rPr>
              <a:t>Activity</a:t>
            </a:r>
            <a:r>
              <a:rPr lang="de-DE" sz="3200" dirty="0">
                <a:solidFill>
                  <a:schemeClr val="tx1">
                    <a:lumMod val="75000"/>
                    <a:lumOff val="25000"/>
                  </a:schemeClr>
                </a:solidFill>
              </a:rPr>
              <a:t>: </a:t>
            </a:r>
            <a:r>
              <a:rPr lang="de-DE" sz="3200" dirty="0">
                <a:solidFill>
                  <a:srgbClr val="A53010"/>
                </a:solidFill>
              </a:rPr>
              <a:t>Marketplace (Part 2)</a:t>
            </a:r>
          </a:p>
        </p:txBody>
      </p:sp>
      <p:sp>
        <p:nvSpPr>
          <p:cNvPr id="3" name="Inhaltsplatzhalter 2">
            <a:extLst>
              <a:ext uri="{FF2B5EF4-FFF2-40B4-BE49-F238E27FC236}">
                <a16:creationId xmlns:a16="http://schemas.microsoft.com/office/drawing/2014/main" id="{D7DF7B1C-9AFD-0392-F8CE-3E75CCFB79EB}"/>
              </a:ext>
            </a:extLst>
          </p:cNvPr>
          <p:cNvSpPr>
            <a:spLocks noGrp="1"/>
          </p:cNvSpPr>
          <p:nvPr>
            <p:ph idx="1"/>
          </p:nvPr>
        </p:nvSpPr>
        <p:spPr>
          <a:noFill/>
        </p:spPr>
        <p:txBody>
          <a:bodyPr>
            <a:normAutofit/>
          </a:bodyPr>
          <a:lstStyle/>
          <a:p>
            <a:pPr marL="0" indent="0">
              <a:buNone/>
            </a:pPr>
            <a:r>
              <a:rPr lang="en-US" sz="2400" dirty="0"/>
              <a:t>As we will move into a coffee break:</a:t>
            </a:r>
          </a:p>
          <a:p>
            <a:pPr marL="0" indent="0">
              <a:buNone/>
            </a:pPr>
            <a:r>
              <a:rPr lang="en-US" sz="2400" dirty="0"/>
              <a:t>please stay next to your posters and sell or pitch for your group’s ideas. Other group members can walk around to buy ideas from other groups &amp; posters which are then included in their poster for improvement.</a:t>
            </a:r>
          </a:p>
          <a:p>
            <a:pPr marL="0" indent="0">
              <a:buNone/>
            </a:pPr>
            <a:endParaRPr lang="en-US" sz="2400" dirty="0"/>
          </a:p>
          <a:p>
            <a:pPr marL="0" indent="0">
              <a:buNone/>
            </a:pPr>
            <a:endParaRPr lang="en-US" sz="2400" dirty="0"/>
          </a:p>
          <a:p>
            <a:pPr marL="0" indent="0">
              <a:buNone/>
            </a:pPr>
            <a:endParaRPr lang="en-US" sz="2400" dirty="0"/>
          </a:p>
          <a:p>
            <a:pPr marL="0" indent="0">
              <a:buNone/>
            </a:pPr>
            <a:endParaRPr lang="de-DE" sz="2400" dirty="0"/>
          </a:p>
        </p:txBody>
      </p:sp>
      <p:sp>
        <p:nvSpPr>
          <p:cNvPr id="4" name="Foliennummernplatzhalter 3">
            <a:extLst>
              <a:ext uri="{FF2B5EF4-FFF2-40B4-BE49-F238E27FC236}">
                <a16:creationId xmlns:a16="http://schemas.microsoft.com/office/drawing/2014/main" id="{5F0EF139-3D75-F4DC-4D1E-24D0EFAE4823}"/>
              </a:ext>
            </a:extLst>
          </p:cNvPr>
          <p:cNvSpPr>
            <a:spLocks noGrp="1"/>
          </p:cNvSpPr>
          <p:nvPr>
            <p:ph type="sldNum" sz="quarter" idx="12"/>
          </p:nvPr>
        </p:nvSpPr>
        <p:spPr/>
        <p:txBody>
          <a:bodyPr/>
          <a:lstStyle/>
          <a:p>
            <a:fld id="{D57F1E4F-1CFF-5643-939E-217C01CDF565}" type="slidenum">
              <a:rPr lang="en-US" smtClean="0"/>
              <a:pPr/>
              <a:t>16</a:t>
            </a:fld>
            <a:endParaRPr lang="en-US" dirty="0"/>
          </a:p>
        </p:txBody>
      </p:sp>
      <p:pic>
        <p:nvPicPr>
          <p:cNvPr id="5" name="Grafik 3" descr="Sanduhr 30% mit einfarbiger Füllung">
            <a:extLst>
              <a:ext uri="{FF2B5EF4-FFF2-40B4-BE49-F238E27FC236}">
                <a16:creationId xmlns:a16="http://schemas.microsoft.com/office/drawing/2014/main" id="{A49E4B61-0F51-7702-760C-14D724A65DB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36019" y="1413794"/>
            <a:ext cx="662609" cy="662609"/>
          </a:xfrm>
          <a:prstGeom prst="rect">
            <a:avLst/>
          </a:prstGeom>
        </p:spPr>
      </p:pic>
      <p:sp>
        <p:nvSpPr>
          <p:cNvPr id="6" name="Textfeld 7">
            <a:extLst>
              <a:ext uri="{FF2B5EF4-FFF2-40B4-BE49-F238E27FC236}">
                <a16:creationId xmlns:a16="http://schemas.microsoft.com/office/drawing/2014/main" id="{A5922D84-4668-85C3-176D-4C235D160DFF}"/>
              </a:ext>
            </a:extLst>
          </p:cNvPr>
          <p:cNvSpPr txBox="1"/>
          <p:nvPr/>
        </p:nvSpPr>
        <p:spPr>
          <a:xfrm>
            <a:off x="868308" y="1754579"/>
            <a:ext cx="788999" cy="369332"/>
          </a:xfrm>
          <a:prstGeom prst="rect">
            <a:avLst/>
          </a:prstGeom>
          <a:noFill/>
        </p:spPr>
        <p:txBody>
          <a:bodyPr wrap="none" rtlCol="0">
            <a:spAutoFit/>
          </a:bodyPr>
          <a:lstStyle/>
          <a:p>
            <a:r>
              <a:rPr lang="de-AT" b="1" dirty="0"/>
              <a:t>5 min</a:t>
            </a:r>
          </a:p>
        </p:txBody>
      </p:sp>
    </p:spTree>
    <p:extLst>
      <p:ext uri="{BB962C8B-B14F-4D97-AF65-F5344CB8AC3E}">
        <p14:creationId xmlns:p14="http://schemas.microsoft.com/office/powerpoint/2010/main" val="30811080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1CC7E-998F-E42A-28B3-1CDAC30837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D6B71D-07D3-7434-C45A-5B4B6B0A417D}"/>
              </a:ext>
            </a:extLst>
          </p:cNvPr>
          <p:cNvSpPr>
            <a:spLocks noGrp="1"/>
          </p:cNvSpPr>
          <p:nvPr>
            <p:ph type="title"/>
          </p:nvPr>
        </p:nvSpPr>
        <p:spPr>
          <a:xfrm>
            <a:off x="2642155" y="732310"/>
            <a:ext cx="8911687" cy="1280890"/>
          </a:xfrm>
        </p:spPr>
        <p:txBody>
          <a:bodyPr/>
          <a:lstStyle/>
          <a:p>
            <a:r>
              <a:rPr lang="en-US" dirty="0"/>
              <a:t>Key takeaways of Module 6</a:t>
            </a:r>
          </a:p>
        </p:txBody>
      </p:sp>
      <p:sp>
        <p:nvSpPr>
          <p:cNvPr id="3" name="Content Placeholder 2">
            <a:extLst>
              <a:ext uri="{FF2B5EF4-FFF2-40B4-BE49-F238E27FC236}">
                <a16:creationId xmlns:a16="http://schemas.microsoft.com/office/drawing/2014/main" id="{978C08E9-63ED-66B1-FA2B-AC8A45AE42DB}"/>
              </a:ext>
            </a:extLst>
          </p:cNvPr>
          <p:cNvSpPr>
            <a:spLocks noGrp="1"/>
          </p:cNvSpPr>
          <p:nvPr>
            <p:ph idx="1"/>
          </p:nvPr>
        </p:nvSpPr>
        <p:spPr>
          <a:xfrm>
            <a:off x="2642155" y="1594984"/>
            <a:ext cx="9484600" cy="5097069"/>
          </a:xfrm>
        </p:spPr>
        <p:txBody>
          <a:bodyPr>
            <a:noAutofit/>
          </a:bodyPr>
          <a:lstStyle/>
          <a:p>
            <a:r>
              <a:rPr lang="en-US" sz="2300" b="1" dirty="0"/>
              <a:t>Think beyond mobility. </a:t>
            </a:r>
            <a:r>
              <a:rPr lang="en-US" sz="2300" dirty="0" err="1"/>
              <a:t>Internationalisation</a:t>
            </a:r>
            <a:r>
              <a:rPr lang="en-US" sz="2300" dirty="0"/>
              <a:t> also happens </a:t>
            </a:r>
            <a:r>
              <a:rPr lang="en-US" sz="2300"/>
              <a:t>through co-supervision</a:t>
            </a:r>
            <a:r>
              <a:rPr lang="en-US" sz="2300" dirty="0"/>
              <a:t>, online exchange, comparative perspectives, and research collaboration at home.</a:t>
            </a:r>
          </a:p>
          <a:p>
            <a:r>
              <a:rPr lang="en-US" sz="2300" b="1" dirty="0"/>
              <a:t>Actively open doors for your candidates. </a:t>
            </a:r>
            <a:r>
              <a:rPr lang="en-US" sz="2300" dirty="0"/>
              <a:t>Help students identify opportunities, build international contacts, and find mentors or co-supervisors.</a:t>
            </a:r>
          </a:p>
          <a:p>
            <a:r>
              <a:rPr lang="en-US" sz="2300" b="1" dirty="0"/>
              <a:t>Create supportive international experiences</a:t>
            </a:r>
            <a:r>
              <a:rPr lang="en-US" sz="2300" dirty="0"/>
              <a:t>. Prepare students well, stay in touch during exchanges, and ensure incoming students find a welcoming academic environment.</a:t>
            </a:r>
          </a:p>
          <a:p>
            <a:r>
              <a:rPr lang="en-US" sz="2300" b="1" dirty="0"/>
              <a:t>Be supportive, but be clear about boundaries. </a:t>
            </a:r>
            <a:r>
              <a:rPr lang="en-US" sz="2300" dirty="0"/>
              <a:t>Supervisors should encourage, guide, and show empathy, while also making clear what remains the student’s own responsibility.</a:t>
            </a:r>
          </a:p>
        </p:txBody>
      </p:sp>
      <p:sp>
        <p:nvSpPr>
          <p:cNvPr id="4" name="Foliennummernplatzhalter 3">
            <a:extLst>
              <a:ext uri="{FF2B5EF4-FFF2-40B4-BE49-F238E27FC236}">
                <a16:creationId xmlns:a16="http://schemas.microsoft.com/office/drawing/2014/main" id="{38FEF099-6FD8-419E-806B-461095261F20}"/>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17</a:t>
            </a:fld>
            <a:endParaRPr lang="en-US" dirty="0"/>
          </a:p>
        </p:txBody>
      </p:sp>
      <p:pic>
        <p:nvPicPr>
          <p:cNvPr id="5" name="Graphic 4" descr="Open hand outline">
            <a:extLst>
              <a:ext uri="{FF2B5EF4-FFF2-40B4-BE49-F238E27FC236}">
                <a16:creationId xmlns:a16="http://schemas.microsoft.com/office/drawing/2014/main" id="{3ED2477B-0D91-D873-4C14-06CF6ADAE21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1695" y="2427936"/>
            <a:ext cx="914400" cy="914400"/>
          </a:xfrm>
          <a:prstGeom prst="rect">
            <a:avLst/>
          </a:prstGeom>
        </p:spPr>
      </p:pic>
      <p:pic>
        <p:nvPicPr>
          <p:cNvPr id="7" name="Graphic 6" descr="CheckList outline">
            <a:extLst>
              <a:ext uri="{FF2B5EF4-FFF2-40B4-BE49-F238E27FC236}">
                <a16:creationId xmlns:a16="http://schemas.microsoft.com/office/drawing/2014/main" id="{66FA7971-90CD-12B5-53D0-F7F4FA5FFEC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1695" y="1795498"/>
            <a:ext cx="914400" cy="914400"/>
          </a:xfrm>
          <a:prstGeom prst="rect">
            <a:avLst/>
          </a:prstGeom>
        </p:spPr>
      </p:pic>
    </p:spTree>
    <p:extLst>
      <p:ext uri="{BB962C8B-B14F-4D97-AF65-F5344CB8AC3E}">
        <p14:creationId xmlns:p14="http://schemas.microsoft.com/office/powerpoint/2010/main" val="11705956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p:txBody>
          <a:bodyPr>
            <a:normAutofit/>
          </a:bodyPr>
          <a:lstStyle/>
          <a:p>
            <a:pPr>
              <a:buFont typeface="+mj-lt"/>
              <a:buAutoNum type="arabicParenBoth"/>
            </a:pPr>
            <a:r>
              <a:rPr lang="en-US" sz="2200" b="0" i="0" dirty="0">
                <a:solidFill>
                  <a:srgbClr val="222222"/>
                </a:solidFill>
                <a:effectLst/>
                <a:latin typeface="Century Gothic (Textkörper)"/>
              </a:rPr>
              <a:t>Knight, J. (2004). </a:t>
            </a:r>
            <a:r>
              <a:rPr lang="en-US" sz="2200" b="1" i="0" dirty="0">
                <a:solidFill>
                  <a:srgbClr val="222222"/>
                </a:solidFill>
                <a:effectLst/>
                <a:latin typeface="Century Gothic (Textkörper)"/>
              </a:rPr>
              <a:t>Internationalization remodeled: Definition, approaches, and rationales. </a:t>
            </a:r>
            <a:r>
              <a:rPr lang="en-US" sz="2200" b="0" i="1" dirty="0">
                <a:solidFill>
                  <a:srgbClr val="222222"/>
                </a:solidFill>
                <a:effectLst/>
                <a:latin typeface="Century Gothic (Textkörper)"/>
              </a:rPr>
              <a:t>Journal of Studies in International Education,</a:t>
            </a:r>
            <a:r>
              <a:rPr lang="en-US" sz="2200" b="0" i="0" dirty="0">
                <a:solidFill>
                  <a:srgbClr val="222222"/>
                </a:solidFill>
                <a:effectLst/>
                <a:latin typeface="Century Gothic (Textkörper)"/>
              </a:rPr>
              <a:t> </a:t>
            </a:r>
            <a:r>
              <a:rPr lang="en-US" sz="2200" b="0" i="1" dirty="0">
                <a:solidFill>
                  <a:srgbClr val="222222"/>
                </a:solidFill>
                <a:effectLst/>
                <a:latin typeface="Century Gothic (Textkörper)"/>
              </a:rPr>
              <a:t>8</a:t>
            </a:r>
            <a:r>
              <a:rPr lang="en-US" sz="2200" b="0" i="0" dirty="0">
                <a:solidFill>
                  <a:srgbClr val="222222"/>
                </a:solidFill>
                <a:effectLst/>
                <a:latin typeface="Century Gothic (Textkörper)"/>
              </a:rPr>
              <a:t>(1), 5–31.</a:t>
            </a:r>
          </a:p>
          <a:p>
            <a:pPr>
              <a:buFont typeface="+mj-lt"/>
              <a:buAutoNum type="arabicParenBoth"/>
            </a:pPr>
            <a:r>
              <a:rPr lang="en-US" sz="2200" dirty="0">
                <a:solidFill>
                  <a:srgbClr val="222222"/>
                </a:solidFill>
                <a:latin typeface="Century Gothic (Textkörper)"/>
              </a:rPr>
              <a:t>Jones, E., Norlin, B., </a:t>
            </a:r>
            <a:r>
              <a:rPr lang="en-US" sz="2200" dirty="0" err="1">
                <a:solidFill>
                  <a:srgbClr val="222222"/>
                </a:solidFill>
                <a:latin typeface="Century Gothic (Textkörper)"/>
              </a:rPr>
              <a:t>Rönnqvist</a:t>
            </a:r>
            <a:r>
              <a:rPr lang="en-US" sz="2200" dirty="0">
                <a:solidFill>
                  <a:srgbClr val="222222"/>
                </a:solidFill>
                <a:latin typeface="Century Gothic (Textkörper)"/>
              </a:rPr>
              <a:t>, C., &amp; Sullivan, K. P. H (Eds.) (2024). </a:t>
            </a:r>
            <a:r>
              <a:rPr lang="en-US" sz="2200" b="1" i="1" dirty="0">
                <a:solidFill>
                  <a:srgbClr val="222222"/>
                </a:solidFill>
                <a:latin typeface="Century Gothic (Textkörper)"/>
              </a:rPr>
              <a:t>Internationalization </a:t>
            </a:r>
            <a:r>
              <a:rPr lang="en-US" sz="2200" b="1" i="1" dirty="0">
                <a:solidFill>
                  <a:srgbClr val="222222"/>
                </a:solidFill>
                <a:effectLst/>
                <a:latin typeface="Century Gothic (Textkörper)"/>
              </a:rPr>
              <a:t>of the Doctoral Experience Models, Opportunities and Outcomes</a:t>
            </a:r>
            <a:r>
              <a:rPr lang="en-US" sz="2200" b="0" i="0" dirty="0">
                <a:solidFill>
                  <a:srgbClr val="222222"/>
                </a:solidFill>
                <a:effectLst/>
                <a:latin typeface="Century Gothic (Textkörper)"/>
              </a:rPr>
              <a:t>. Abingdon: Routledge</a:t>
            </a:r>
            <a:endParaRPr lang="en-US" sz="2200" dirty="0">
              <a:latin typeface="Century Gothic (Textkörper)"/>
            </a:endParaRPr>
          </a:p>
          <a:p>
            <a:pPr marL="0" indent="0">
              <a:buNone/>
            </a:pPr>
            <a:endParaRPr lang="en-US" sz="2200" dirty="0">
              <a:latin typeface="Century Gothic (Textkörper)"/>
            </a:endParaRPr>
          </a:p>
        </p:txBody>
      </p:sp>
      <p:sp>
        <p:nvSpPr>
          <p:cNvPr id="4" name="Foliennummernplatzhalter 3">
            <a:extLst>
              <a:ext uri="{FF2B5EF4-FFF2-40B4-BE49-F238E27FC236}">
                <a16:creationId xmlns:a16="http://schemas.microsoft.com/office/drawing/2014/main" id="{B32E2946-3DF1-9AEE-E8D8-C85D4C1AAF21}"/>
              </a:ext>
            </a:extLst>
          </p:cNvPr>
          <p:cNvSpPr>
            <a:spLocks noGrp="1"/>
          </p:cNvSpPr>
          <p:nvPr>
            <p:ph type="sldNum" sz="quarter" idx="12"/>
          </p:nvPr>
        </p:nvSpPr>
        <p:spPr/>
        <p:txBody>
          <a:bodyPr/>
          <a:lstStyle/>
          <a:p>
            <a:fld id="{D57F1E4F-1CFF-5643-939E-217C01CDF565}" type="slidenum">
              <a:rPr lang="en-US" smtClean="0"/>
              <a:pPr/>
              <a:t>18</a:t>
            </a:fld>
            <a:endParaRPr lang="en-US" dirty="0"/>
          </a:p>
        </p:txBody>
      </p:sp>
    </p:spTree>
    <p:extLst>
      <p:ext uri="{BB962C8B-B14F-4D97-AF65-F5344CB8AC3E}">
        <p14:creationId xmlns:p14="http://schemas.microsoft.com/office/powerpoint/2010/main" val="36344356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30B53-602A-2D66-A17C-F1982CA8A5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AE577E-E849-861A-40EB-83D7677FDA36}"/>
              </a:ext>
            </a:extLst>
          </p:cNvPr>
          <p:cNvSpPr>
            <a:spLocks noGrp="1"/>
          </p:cNvSpPr>
          <p:nvPr>
            <p:ph type="title"/>
          </p:nvPr>
        </p:nvSpPr>
        <p:spPr/>
        <p:txBody>
          <a:bodyPr/>
          <a:lstStyle/>
          <a:p>
            <a:r>
              <a:rPr lang="en-US" dirty="0"/>
              <a:t>Disclaimer</a:t>
            </a:r>
          </a:p>
        </p:txBody>
      </p:sp>
      <p:sp>
        <p:nvSpPr>
          <p:cNvPr id="3" name="Textfeld 2">
            <a:extLst>
              <a:ext uri="{FF2B5EF4-FFF2-40B4-BE49-F238E27FC236}">
                <a16:creationId xmlns:a16="http://schemas.microsoft.com/office/drawing/2014/main" id="{7D8DED85-1410-D2DC-C25E-49AD6DF55735}"/>
              </a:ext>
            </a:extLst>
          </p:cNvPr>
          <p:cNvSpPr txBox="1"/>
          <p:nvPr/>
        </p:nvSpPr>
        <p:spPr>
          <a:xfrm>
            <a:off x="2592925" y="2121159"/>
            <a:ext cx="184731" cy="369332"/>
          </a:xfrm>
          <a:prstGeom prst="rect">
            <a:avLst/>
          </a:prstGeom>
          <a:noFill/>
        </p:spPr>
        <p:txBody>
          <a:bodyPr wrap="none" rtlCol="0">
            <a:spAutoFit/>
          </a:bodyPr>
          <a:lstStyle/>
          <a:p>
            <a:endParaRPr lang="de-AT" dirty="0"/>
          </a:p>
        </p:txBody>
      </p:sp>
      <p:sp>
        <p:nvSpPr>
          <p:cNvPr id="5" name="Foliennummernplatzhalter 4">
            <a:extLst>
              <a:ext uri="{FF2B5EF4-FFF2-40B4-BE49-F238E27FC236}">
                <a16:creationId xmlns:a16="http://schemas.microsoft.com/office/drawing/2014/main" id="{CA831C11-668E-FF26-0310-4A793B58DCC3}"/>
              </a:ext>
            </a:extLst>
          </p:cNvPr>
          <p:cNvSpPr>
            <a:spLocks noGrp="1"/>
          </p:cNvSpPr>
          <p:nvPr>
            <p:ph type="sldNum" sz="quarter" idx="12"/>
          </p:nvPr>
        </p:nvSpPr>
        <p:spPr/>
        <p:txBody>
          <a:bodyPr/>
          <a:lstStyle/>
          <a:p>
            <a:fld id="{D57F1E4F-1CFF-5643-939E-217C01CDF565}" type="slidenum">
              <a:rPr lang="en-US" smtClean="0"/>
              <a:pPr/>
              <a:t>19</a:t>
            </a:fld>
            <a:endParaRPr lang="en-US" dirty="0"/>
          </a:p>
        </p:txBody>
      </p:sp>
      <p:sp>
        <p:nvSpPr>
          <p:cNvPr id="4" name="Textfeld 3">
            <a:extLst>
              <a:ext uri="{FF2B5EF4-FFF2-40B4-BE49-F238E27FC236}">
                <a16:creationId xmlns:a16="http://schemas.microsoft.com/office/drawing/2014/main" id="{4697DA57-8F14-6CB8-A11F-70C2F0972D8D}"/>
              </a:ext>
            </a:extLst>
          </p:cNvPr>
          <p:cNvSpPr txBox="1"/>
          <p:nvPr/>
        </p:nvSpPr>
        <p:spPr>
          <a:xfrm>
            <a:off x="2643673" y="1460759"/>
            <a:ext cx="7831494" cy="5078313"/>
          </a:xfrm>
          <a:prstGeom prst="rect">
            <a:avLst/>
          </a:prstGeom>
          <a:noFill/>
          <a:ln w="38100">
            <a:solidFill>
              <a:srgbClr val="A53010"/>
            </a:solidFill>
          </a:ln>
        </p:spPr>
        <p:txBody>
          <a:bodyPr wrap="square">
            <a:spAutoFit/>
          </a:bodyPr>
          <a:lstStyle/>
          <a:p>
            <a:r>
              <a:rPr lang="en-US" dirty="0"/>
              <a:t>This presentation was created jointly by Fredrick </a:t>
            </a:r>
            <a:r>
              <a:rPr lang="de-DE" dirty="0" err="1">
                <a:hlinkClick r:id="rId2">
                  <a:extLst>
                    <a:ext uri="{A12FA001-AC4F-418D-AE19-62706E023703}">
                      <ahyp:hlinkClr xmlns:ahyp="http://schemas.microsoft.com/office/drawing/2018/hyperlinkcolor" val="tx"/>
                    </a:ext>
                  </a:extLst>
                </a:hlinkClick>
              </a:rPr>
              <a:t>Oluoch</a:t>
            </a:r>
            <a:r>
              <a:rPr lang="en-US" dirty="0"/>
              <a:t> Nyamwala, Caroline </a:t>
            </a:r>
            <a:r>
              <a:rPr lang="en-US" dirty="0" err="1"/>
              <a:t>Ayuya</a:t>
            </a:r>
            <a:r>
              <a:rPr lang="en-US" dirty="0"/>
              <a:t> Muaka, Caroline Kimathi, Stephen Ojiambo Wandera, Emmanuel Mutungi, Linda </a:t>
            </a:r>
            <a:r>
              <a:rPr lang="en-US" dirty="0" err="1"/>
              <a:t>Alinane</a:t>
            </a:r>
            <a:r>
              <a:rPr lang="en-US" dirty="0"/>
              <a:t> Nyondo-</a:t>
            </a:r>
            <a:r>
              <a:rPr lang="en-US" dirty="0" err="1"/>
              <a:t>Mipando</a:t>
            </a:r>
            <a:r>
              <a:rPr lang="en-US" dirty="0"/>
              <a:t>, Fanuel Aaron Lampiao, Tukae </a:t>
            </a:r>
            <a:r>
              <a:rPr lang="en-US" dirty="0" err="1"/>
              <a:t>Atiyo</a:t>
            </a:r>
            <a:r>
              <a:rPr lang="en-US" dirty="0"/>
              <a:t> Mbegalo,  Brighton Emmanuel Maburutse, Angela Meyer and Lucas Zinner in the framework of the EAST SPARK project. </a:t>
            </a:r>
          </a:p>
          <a:p>
            <a:endParaRPr lang="en-US" dirty="0"/>
          </a:p>
          <a:p>
            <a:r>
              <a:rPr lang="en-US" dirty="0"/>
              <a:t>The content has been inspired by the authors' own experience, the academic literature and various training courses in which the authors have had the opportunity to participate. In this regard, the authors would like to express their special thanks to CREST at Stellenbosch University and CARTA.</a:t>
            </a:r>
          </a:p>
          <a:p>
            <a:endParaRPr lang="en-US" dirty="0"/>
          </a:p>
          <a:p>
            <a:r>
              <a:rPr lang="en-US" dirty="0"/>
              <a:t>It is intended to be shared under the Creative Commons Attribution (CC BY) license. Everyone is welcome to use, adapt, or distribute this content, provided that it is done under the same conditions, and proper credit is given to the authors. </a:t>
            </a:r>
          </a:p>
          <a:p>
            <a:r>
              <a:rPr lang="en-US" dirty="0"/>
              <a:t>This work has been made possible through the support of the OEAD.</a:t>
            </a:r>
            <a:endParaRPr lang="de-AT" dirty="0"/>
          </a:p>
        </p:txBody>
      </p:sp>
    </p:spTree>
    <p:extLst>
      <p:ext uri="{BB962C8B-B14F-4D97-AF65-F5344CB8AC3E}">
        <p14:creationId xmlns:p14="http://schemas.microsoft.com/office/powerpoint/2010/main" val="2606212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1921D-392A-4161-8342-917CFA248691}"/>
              </a:ext>
            </a:extLst>
          </p:cNvPr>
          <p:cNvSpPr>
            <a:spLocks noGrp="1"/>
          </p:cNvSpPr>
          <p:nvPr>
            <p:ph type="title"/>
          </p:nvPr>
        </p:nvSpPr>
        <p:spPr>
          <a:xfrm>
            <a:off x="2618505" y="700435"/>
            <a:ext cx="6825343" cy="763147"/>
          </a:xfrm>
        </p:spPr>
        <p:txBody>
          <a:bodyPr/>
          <a:lstStyle/>
          <a:p>
            <a:r>
              <a:rPr lang="en-GB" dirty="0"/>
              <a:t>Aim of this module</a:t>
            </a:r>
            <a:endParaRPr lang="en-UG" dirty="0"/>
          </a:p>
        </p:txBody>
      </p:sp>
      <p:sp>
        <p:nvSpPr>
          <p:cNvPr id="3" name="Content Placeholder 2">
            <a:extLst>
              <a:ext uri="{FF2B5EF4-FFF2-40B4-BE49-F238E27FC236}">
                <a16:creationId xmlns:a16="http://schemas.microsoft.com/office/drawing/2014/main" id="{9E656759-2BDA-48CF-9C21-4959D27A4ECD}"/>
              </a:ext>
            </a:extLst>
          </p:cNvPr>
          <p:cNvSpPr>
            <a:spLocks noGrp="1"/>
          </p:cNvSpPr>
          <p:nvPr>
            <p:ph idx="1"/>
          </p:nvPr>
        </p:nvSpPr>
        <p:spPr>
          <a:xfrm>
            <a:off x="2298030" y="1682417"/>
            <a:ext cx="9385970" cy="4914810"/>
          </a:xfrm>
        </p:spPr>
        <p:txBody>
          <a:bodyPr>
            <a:noAutofit/>
          </a:bodyPr>
          <a:lstStyle/>
          <a:p>
            <a:r>
              <a:rPr lang="de-DE" sz="2400" dirty="0" err="1"/>
              <a:t>To</a:t>
            </a:r>
            <a:r>
              <a:rPr lang="de-DE" sz="2400" dirty="0"/>
              <a:t> </a:t>
            </a:r>
            <a:r>
              <a:rPr lang="de-DE" sz="2400" dirty="0" err="1"/>
              <a:t>provide</a:t>
            </a:r>
            <a:r>
              <a:rPr lang="de-DE" sz="2400" dirty="0"/>
              <a:t> </a:t>
            </a:r>
            <a:r>
              <a:rPr lang="de-DE" sz="2400" dirty="0" err="1"/>
              <a:t>information</a:t>
            </a:r>
            <a:r>
              <a:rPr lang="de-DE" sz="2400" dirty="0"/>
              <a:t> </a:t>
            </a:r>
            <a:r>
              <a:rPr lang="de-DE" sz="2400" dirty="0" err="1"/>
              <a:t>about</a:t>
            </a:r>
            <a:r>
              <a:rPr lang="de-DE" sz="2400" dirty="0"/>
              <a:t> </a:t>
            </a:r>
            <a:r>
              <a:rPr lang="de-DE" sz="2400" dirty="0" err="1"/>
              <a:t>the</a:t>
            </a:r>
            <a:r>
              <a:rPr lang="de-DE" sz="2400" dirty="0"/>
              <a:t> </a:t>
            </a:r>
            <a:r>
              <a:rPr lang="de-DE" sz="2400" dirty="0" err="1"/>
              <a:t>internationalisation</a:t>
            </a:r>
            <a:r>
              <a:rPr lang="de-DE" sz="2400" dirty="0"/>
              <a:t> of Doctoral Education: </a:t>
            </a:r>
          </a:p>
          <a:p>
            <a:pPr lvl="1"/>
            <a:r>
              <a:rPr lang="de-DE" sz="2400" b="1" dirty="0" err="1"/>
              <a:t>What</a:t>
            </a:r>
            <a:r>
              <a:rPr lang="de-DE" sz="2400" b="1" dirty="0"/>
              <a:t> </a:t>
            </a:r>
            <a:r>
              <a:rPr lang="de-DE" sz="2400" b="1" dirty="0" err="1"/>
              <a:t>is</a:t>
            </a:r>
            <a:r>
              <a:rPr lang="de-DE" sz="2400" b="1" dirty="0"/>
              <a:t> </a:t>
            </a:r>
            <a:r>
              <a:rPr lang="de-DE" sz="2400" b="1" dirty="0" err="1"/>
              <a:t>it</a:t>
            </a:r>
            <a:r>
              <a:rPr lang="de-DE" sz="2400" b="1" dirty="0"/>
              <a:t> </a:t>
            </a:r>
            <a:r>
              <a:rPr lang="de-DE" sz="2400" b="1" dirty="0" err="1"/>
              <a:t>about</a:t>
            </a:r>
            <a:r>
              <a:rPr lang="de-DE" sz="2400" b="1" dirty="0"/>
              <a:t>, </a:t>
            </a:r>
            <a:r>
              <a:rPr lang="de-DE" sz="2400" b="1" dirty="0" err="1"/>
              <a:t>why</a:t>
            </a:r>
            <a:r>
              <a:rPr lang="de-DE" sz="2400" b="1" dirty="0"/>
              <a:t> </a:t>
            </a:r>
            <a:r>
              <a:rPr lang="de-DE" sz="2400" b="1" dirty="0" err="1"/>
              <a:t>is</a:t>
            </a:r>
            <a:r>
              <a:rPr lang="de-DE" sz="2400" b="1" dirty="0"/>
              <a:t> </a:t>
            </a:r>
            <a:r>
              <a:rPr lang="de-DE" sz="2400" b="1" dirty="0" err="1"/>
              <a:t>it</a:t>
            </a:r>
            <a:r>
              <a:rPr lang="de-DE" sz="2400" b="1" dirty="0"/>
              <a:t> </a:t>
            </a:r>
            <a:r>
              <a:rPr lang="de-DE" sz="2400" b="1" dirty="0" err="1"/>
              <a:t>important</a:t>
            </a:r>
            <a:r>
              <a:rPr lang="de-DE" sz="2400" b="1" dirty="0"/>
              <a:t>, </a:t>
            </a:r>
            <a:r>
              <a:rPr lang="de-DE" sz="2400" b="1" dirty="0" err="1"/>
              <a:t>what</a:t>
            </a:r>
            <a:r>
              <a:rPr lang="de-DE" sz="2400" b="1" dirty="0"/>
              <a:t> </a:t>
            </a:r>
            <a:r>
              <a:rPr lang="de-DE" sz="2400" b="1" dirty="0" err="1"/>
              <a:t>challenges</a:t>
            </a:r>
            <a:r>
              <a:rPr lang="de-DE" sz="2400" b="1" dirty="0"/>
              <a:t> </a:t>
            </a:r>
            <a:r>
              <a:rPr lang="de-DE" sz="2400" b="1" dirty="0" err="1"/>
              <a:t>might</a:t>
            </a:r>
            <a:r>
              <a:rPr lang="de-DE" sz="2400" b="1" dirty="0"/>
              <a:t> </a:t>
            </a:r>
            <a:r>
              <a:rPr lang="de-DE" sz="2400" b="1" dirty="0" err="1"/>
              <a:t>there</a:t>
            </a:r>
            <a:r>
              <a:rPr lang="de-DE" sz="2400" b="1" dirty="0"/>
              <a:t> </a:t>
            </a:r>
            <a:r>
              <a:rPr lang="de-DE" sz="2400" b="1" dirty="0" err="1"/>
              <a:t>be</a:t>
            </a:r>
            <a:r>
              <a:rPr lang="de-DE" sz="2400" b="1" dirty="0"/>
              <a:t>?</a:t>
            </a:r>
          </a:p>
          <a:p>
            <a:pPr marL="57150" indent="0">
              <a:buNone/>
            </a:pPr>
            <a:r>
              <a:rPr lang="en-US" sz="2400" b="1" dirty="0">
                <a:solidFill>
                  <a:srgbClr val="A53010"/>
                </a:solidFill>
              </a:rPr>
              <a:t>LEARNING OBJECTIVES</a:t>
            </a:r>
          </a:p>
          <a:p>
            <a:pPr marL="57150" indent="0">
              <a:buNone/>
            </a:pPr>
            <a:r>
              <a:rPr lang="en-US" sz="2400" dirty="0"/>
              <a:t>After this module, you will have a clearer understanding</a:t>
            </a:r>
            <a:r>
              <a:rPr lang="en-US" sz="2400" b="1" dirty="0"/>
              <a:t>:</a:t>
            </a:r>
          </a:p>
          <a:p>
            <a:r>
              <a:rPr lang="de-DE" sz="2400" dirty="0" err="1"/>
              <a:t>How</a:t>
            </a:r>
            <a:r>
              <a:rPr lang="de-DE" sz="2400" dirty="0"/>
              <a:t> </a:t>
            </a:r>
            <a:r>
              <a:rPr lang="de-DE" sz="2400" dirty="0" err="1"/>
              <a:t>can</a:t>
            </a:r>
            <a:r>
              <a:rPr lang="de-DE" sz="2400" dirty="0"/>
              <a:t> </a:t>
            </a:r>
            <a:r>
              <a:rPr lang="de-DE" sz="2400" dirty="0" err="1"/>
              <a:t>you</a:t>
            </a:r>
            <a:r>
              <a:rPr lang="de-DE" sz="2400" dirty="0"/>
              <a:t> </a:t>
            </a:r>
            <a:r>
              <a:rPr lang="de-DE" sz="2400" dirty="0" err="1"/>
              <a:t>as</a:t>
            </a:r>
            <a:r>
              <a:rPr lang="de-DE" sz="2400" dirty="0"/>
              <a:t> </a:t>
            </a:r>
            <a:r>
              <a:rPr lang="de-DE" sz="2400" dirty="0" err="1"/>
              <a:t>supervisor</a:t>
            </a:r>
            <a:r>
              <a:rPr lang="de-DE" sz="2400" dirty="0"/>
              <a:t> </a:t>
            </a:r>
            <a:r>
              <a:rPr lang="de-DE" sz="2400" dirty="0" err="1"/>
              <a:t>assist</a:t>
            </a:r>
            <a:r>
              <a:rPr lang="de-DE" sz="2400" dirty="0"/>
              <a:t> </a:t>
            </a:r>
            <a:r>
              <a:rPr lang="de-DE" sz="2400" dirty="0" err="1"/>
              <a:t>your</a:t>
            </a:r>
            <a:r>
              <a:rPr lang="de-DE" sz="2400" dirty="0"/>
              <a:t> </a:t>
            </a:r>
            <a:r>
              <a:rPr lang="de-DE" sz="2400" dirty="0" err="1"/>
              <a:t>PhDs</a:t>
            </a:r>
            <a:r>
              <a:rPr lang="de-DE" sz="2400" dirty="0"/>
              <a:t> </a:t>
            </a:r>
            <a:r>
              <a:rPr lang="de-DE" sz="2400" dirty="0" err="1"/>
              <a:t>interested</a:t>
            </a:r>
            <a:r>
              <a:rPr lang="de-DE" sz="2400" dirty="0"/>
              <a:t> in </a:t>
            </a:r>
            <a:r>
              <a:rPr lang="de-DE" sz="2400" dirty="0" err="1"/>
              <a:t>internationalising</a:t>
            </a:r>
            <a:r>
              <a:rPr lang="de-DE" sz="2400" dirty="0"/>
              <a:t> </a:t>
            </a:r>
            <a:r>
              <a:rPr lang="de-DE" sz="2400" dirty="0" err="1"/>
              <a:t>their</a:t>
            </a:r>
            <a:r>
              <a:rPr lang="de-DE" sz="2400" dirty="0"/>
              <a:t> </a:t>
            </a:r>
            <a:r>
              <a:rPr lang="de-DE" sz="2400" dirty="0" err="1"/>
              <a:t>studies</a:t>
            </a:r>
            <a:r>
              <a:rPr lang="de-DE" sz="2400" dirty="0"/>
              <a:t>?</a:t>
            </a:r>
          </a:p>
          <a:p>
            <a:r>
              <a:rPr lang="en-US" sz="2400" dirty="0"/>
              <a:t>Why </a:t>
            </a:r>
            <a:r>
              <a:rPr lang="en-US" sz="2400" dirty="0" err="1"/>
              <a:t>internationalisation</a:t>
            </a:r>
            <a:r>
              <a:rPr lang="en-US" sz="2400" dirty="0"/>
              <a:t> is also important for you as PhD supervisor</a:t>
            </a:r>
            <a:endParaRPr lang="de-DE" sz="2400" dirty="0"/>
          </a:p>
          <a:p>
            <a:r>
              <a:rPr lang="de-DE" sz="2400" dirty="0" err="1"/>
              <a:t>What</a:t>
            </a:r>
            <a:r>
              <a:rPr lang="de-DE" sz="2400" dirty="0"/>
              <a:t> </a:t>
            </a:r>
            <a:r>
              <a:rPr lang="de-DE" sz="2400" dirty="0" err="1"/>
              <a:t>are</a:t>
            </a:r>
            <a:r>
              <a:rPr lang="de-DE" sz="2400" dirty="0"/>
              <a:t> </a:t>
            </a:r>
            <a:r>
              <a:rPr lang="de-DE" sz="2400" dirty="0" err="1"/>
              <a:t>your</a:t>
            </a:r>
            <a:r>
              <a:rPr lang="de-DE" sz="2400" dirty="0"/>
              <a:t> </a:t>
            </a:r>
            <a:r>
              <a:rPr lang="de-DE" sz="2400" dirty="0" err="1"/>
              <a:t>responsibilities</a:t>
            </a:r>
            <a:r>
              <a:rPr lang="de-DE" sz="2400" dirty="0"/>
              <a:t> – and </a:t>
            </a:r>
            <a:r>
              <a:rPr lang="de-DE" sz="2400" dirty="0" err="1"/>
              <a:t>where</a:t>
            </a:r>
            <a:r>
              <a:rPr lang="de-DE" sz="2400" dirty="0"/>
              <a:t> </a:t>
            </a:r>
            <a:r>
              <a:rPr lang="de-DE" sz="2400" dirty="0" err="1"/>
              <a:t>should</a:t>
            </a:r>
            <a:r>
              <a:rPr lang="de-DE" sz="2400" dirty="0"/>
              <a:t> </a:t>
            </a:r>
            <a:r>
              <a:rPr lang="de-DE" sz="2400" dirty="0" err="1"/>
              <a:t>they</a:t>
            </a:r>
            <a:r>
              <a:rPr lang="de-DE" sz="2400" dirty="0"/>
              <a:t> end?</a:t>
            </a:r>
          </a:p>
        </p:txBody>
      </p:sp>
      <p:sp>
        <p:nvSpPr>
          <p:cNvPr id="4" name="Foliennummernplatzhalter 3">
            <a:extLst>
              <a:ext uri="{FF2B5EF4-FFF2-40B4-BE49-F238E27FC236}">
                <a16:creationId xmlns:a16="http://schemas.microsoft.com/office/drawing/2014/main" id="{DC099E3E-2529-62B0-31C7-96FB8E0BC4F7}"/>
              </a:ext>
            </a:extLst>
          </p:cNvPr>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30594768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3B4CB8E-04AF-21BF-907A-D9FC7ED9DC15}"/>
              </a:ext>
            </a:extLst>
          </p:cNvPr>
          <p:cNvSpPr>
            <a:spLocks noGrp="1"/>
          </p:cNvSpPr>
          <p:nvPr>
            <p:ph type="title"/>
          </p:nvPr>
        </p:nvSpPr>
        <p:spPr>
          <a:xfrm>
            <a:off x="1758821" y="431800"/>
            <a:ext cx="10515600" cy="796925"/>
          </a:xfrm>
        </p:spPr>
        <p:txBody>
          <a:bodyPr>
            <a:noAutofit/>
          </a:bodyPr>
          <a:lstStyle/>
          <a:p>
            <a:r>
              <a:rPr lang="de-DE" sz="3200" dirty="0" err="1"/>
              <a:t>What</a:t>
            </a:r>
            <a:r>
              <a:rPr lang="de-DE" sz="3200" dirty="0"/>
              <a:t> </a:t>
            </a:r>
            <a:r>
              <a:rPr lang="de-DE" sz="3200" dirty="0" err="1"/>
              <a:t>does</a:t>
            </a:r>
            <a:r>
              <a:rPr lang="de-DE" sz="3200" dirty="0"/>
              <a:t> </a:t>
            </a:r>
            <a:r>
              <a:rPr lang="de-DE" sz="3200" dirty="0" err="1"/>
              <a:t>internationalisation</a:t>
            </a:r>
            <a:r>
              <a:rPr lang="de-DE" sz="3200" dirty="0"/>
              <a:t> </a:t>
            </a:r>
            <a:r>
              <a:rPr lang="de-DE" sz="3200" dirty="0" err="1"/>
              <a:t>of</a:t>
            </a:r>
            <a:r>
              <a:rPr lang="de-DE" sz="3200" dirty="0"/>
              <a:t> </a:t>
            </a:r>
            <a:r>
              <a:rPr lang="de-DE" sz="3200" dirty="0" err="1"/>
              <a:t>Doctoral</a:t>
            </a:r>
            <a:r>
              <a:rPr lang="de-DE" sz="3200" dirty="0"/>
              <a:t> Education </a:t>
            </a:r>
            <a:r>
              <a:rPr lang="de-DE" sz="3200" dirty="0" err="1"/>
              <a:t>mean</a:t>
            </a:r>
            <a:r>
              <a:rPr lang="de-DE" sz="3200" dirty="0"/>
              <a:t>? </a:t>
            </a:r>
          </a:p>
        </p:txBody>
      </p:sp>
      <p:sp>
        <p:nvSpPr>
          <p:cNvPr id="3" name="Inhaltsplatzhalter 2">
            <a:extLst>
              <a:ext uri="{FF2B5EF4-FFF2-40B4-BE49-F238E27FC236}">
                <a16:creationId xmlns:a16="http://schemas.microsoft.com/office/drawing/2014/main" id="{BCE9886D-FA3C-7177-4FC5-EE24F521EBD3}"/>
              </a:ext>
            </a:extLst>
          </p:cNvPr>
          <p:cNvSpPr>
            <a:spLocks noGrp="1"/>
          </p:cNvSpPr>
          <p:nvPr>
            <p:ph idx="1"/>
          </p:nvPr>
        </p:nvSpPr>
        <p:spPr>
          <a:xfrm>
            <a:off x="1758821" y="1772225"/>
            <a:ext cx="10191879" cy="4844531"/>
          </a:xfrm>
          <a:ln>
            <a:noFill/>
          </a:ln>
        </p:spPr>
        <p:txBody>
          <a:bodyPr>
            <a:noAutofit/>
          </a:bodyPr>
          <a:lstStyle/>
          <a:p>
            <a:pPr marL="0" indent="0">
              <a:buNone/>
            </a:pPr>
            <a:r>
              <a:rPr lang="en-US" sz="2000" dirty="0"/>
              <a:t>“</a:t>
            </a:r>
            <a:r>
              <a:rPr lang="en-US" sz="2000" dirty="0" err="1"/>
              <a:t>Internationalisation</a:t>
            </a:r>
            <a:r>
              <a:rPr lang="en-US" sz="2000" dirty="0"/>
              <a:t> is a central element in current HE transformations and developments globally. In brief, it refers to the process of integrating an international, intercultural, or global dimension into the purpose, functions or delivery of post-secondary education.” (Knight 2004, p. 11).</a:t>
            </a:r>
          </a:p>
          <a:p>
            <a:pPr marL="0" indent="0">
              <a:buNone/>
            </a:pPr>
            <a:endParaRPr lang="en-US" sz="2200" dirty="0"/>
          </a:p>
          <a:p>
            <a:pPr marL="0" indent="0">
              <a:buFont typeface="Arial" panose="020B0604020202020204" pitchFamily="34" charset="0"/>
              <a:buNone/>
            </a:pPr>
            <a:r>
              <a:rPr lang="en-US" sz="2000" dirty="0" err="1"/>
              <a:t>Internationalising</a:t>
            </a:r>
            <a:r>
              <a:rPr lang="en-US" sz="2000" dirty="0"/>
              <a:t> doctoral education is a quite complex field and can take a lot of different forms and dimensions, e.g.:</a:t>
            </a:r>
          </a:p>
          <a:p>
            <a:pPr lvl="1">
              <a:buFont typeface="Wingdings" panose="05000000000000000000" pitchFamily="2" charset="2"/>
              <a:buChar char="à"/>
            </a:pPr>
            <a:r>
              <a:rPr lang="en-US" sz="2000" dirty="0">
                <a:sym typeface="Wingdings" panose="05000000000000000000" pitchFamily="2" charset="2"/>
              </a:rPr>
              <a:t>Can be associated with physical mobility of students and supervisors, but not necessarily</a:t>
            </a:r>
          </a:p>
          <a:p>
            <a:pPr lvl="1">
              <a:buFont typeface="Wingdings" panose="05000000000000000000" pitchFamily="2" charset="2"/>
              <a:buChar char="à"/>
            </a:pPr>
            <a:r>
              <a:rPr lang="en-US" sz="2000" dirty="0">
                <a:sym typeface="Wingdings" panose="05000000000000000000" pitchFamily="2" charset="2"/>
              </a:rPr>
              <a:t>Can include long-term and short-term activities </a:t>
            </a:r>
          </a:p>
          <a:p>
            <a:pPr lvl="1">
              <a:buFont typeface="Wingdings" panose="05000000000000000000" pitchFamily="2" charset="2"/>
              <a:buChar char="à"/>
            </a:pPr>
            <a:r>
              <a:rPr lang="en-US" sz="2000" dirty="0">
                <a:sym typeface="Wingdings" panose="05000000000000000000" pitchFamily="2" charset="2"/>
              </a:rPr>
              <a:t>Can be quite individual or more general</a:t>
            </a:r>
          </a:p>
          <a:p>
            <a:pPr marL="0" indent="0">
              <a:buNone/>
            </a:pPr>
            <a:endParaRPr lang="en-US" sz="2200" dirty="0"/>
          </a:p>
          <a:p>
            <a:pPr marL="0" indent="0">
              <a:buNone/>
            </a:pPr>
            <a:endParaRPr lang="en-US" sz="2200" dirty="0"/>
          </a:p>
          <a:p>
            <a:pPr marL="914400" lvl="2" indent="0">
              <a:buNone/>
            </a:pPr>
            <a:endParaRPr lang="de-DE" sz="2200" dirty="0"/>
          </a:p>
          <a:p>
            <a:endParaRPr lang="de-DE" sz="2200" dirty="0"/>
          </a:p>
        </p:txBody>
      </p:sp>
      <p:sp>
        <p:nvSpPr>
          <p:cNvPr id="5" name="Foliennummernplatzhalter 4">
            <a:extLst>
              <a:ext uri="{FF2B5EF4-FFF2-40B4-BE49-F238E27FC236}">
                <a16:creationId xmlns:a16="http://schemas.microsoft.com/office/drawing/2014/main" id="{718DA272-B981-9472-B4CD-2E93C7DC0D5E}"/>
              </a:ext>
            </a:extLst>
          </p:cNvPr>
          <p:cNvSpPr>
            <a:spLocks noGrp="1"/>
          </p:cNvSpPr>
          <p:nvPr>
            <p:ph type="sldNum" sz="quarter" idx="12"/>
          </p:nvPr>
        </p:nvSpPr>
        <p:spPr/>
        <p:txBody>
          <a:bodyPr/>
          <a:lstStyle/>
          <a:p>
            <a:fld id="{D57F1E4F-1CFF-5643-939E-217C01CDF565}" type="slidenum">
              <a:rPr lang="en-US" smtClean="0"/>
              <a:pPr/>
              <a:t>3</a:t>
            </a:fld>
            <a:endParaRPr lang="en-US" dirty="0"/>
          </a:p>
        </p:txBody>
      </p:sp>
      <p:sp>
        <p:nvSpPr>
          <p:cNvPr id="4" name="Rechteck 3">
            <a:extLst>
              <a:ext uri="{FF2B5EF4-FFF2-40B4-BE49-F238E27FC236}">
                <a16:creationId xmlns:a16="http://schemas.microsoft.com/office/drawing/2014/main" id="{9B928B19-97DD-7DDD-2495-F89A1B4EC995}"/>
              </a:ext>
            </a:extLst>
          </p:cNvPr>
          <p:cNvSpPr/>
          <p:nvPr/>
        </p:nvSpPr>
        <p:spPr>
          <a:xfrm>
            <a:off x="1662358" y="1625235"/>
            <a:ext cx="10112543" cy="1582152"/>
          </a:xfrm>
          <a:prstGeom prst="rect">
            <a:avLst/>
          </a:prstGeom>
          <a:noFill/>
          <a:ln w="19050">
            <a:solidFill>
              <a:srgbClr val="A5301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C2A6D6B5-BD20-67EC-C46A-EF69974E99AA}"/>
              </a:ext>
            </a:extLst>
          </p:cNvPr>
          <p:cNvSpPr/>
          <p:nvPr/>
        </p:nvSpPr>
        <p:spPr>
          <a:xfrm>
            <a:off x="1662359" y="3479137"/>
            <a:ext cx="10112543" cy="2705096"/>
          </a:xfrm>
          <a:prstGeom prst="rect">
            <a:avLst/>
          </a:prstGeom>
          <a:noFill/>
          <a:ln w="19050">
            <a:solidFill>
              <a:srgbClr val="A5301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8929952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75C0F-2FF7-530A-096D-C5773840047F}"/>
              </a:ext>
            </a:extLst>
          </p:cNvPr>
          <p:cNvSpPr>
            <a:spLocks noGrp="1"/>
          </p:cNvSpPr>
          <p:nvPr>
            <p:ph type="title"/>
          </p:nvPr>
        </p:nvSpPr>
        <p:spPr>
          <a:xfrm>
            <a:off x="2270448" y="637430"/>
            <a:ext cx="9406812" cy="1006475"/>
          </a:xfrm>
        </p:spPr>
        <p:txBody>
          <a:bodyPr/>
          <a:lstStyle/>
          <a:p>
            <a:r>
              <a:rPr lang="de-DE" sz="3600" dirty="0" err="1">
                <a:solidFill>
                  <a:srgbClr val="A53010"/>
                </a:solidFill>
              </a:rPr>
              <a:t>Discussion</a:t>
            </a:r>
            <a:endParaRPr lang="de-DE" sz="3600" dirty="0">
              <a:solidFill>
                <a:srgbClr val="A53010"/>
              </a:solidFill>
            </a:endParaRPr>
          </a:p>
        </p:txBody>
      </p:sp>
      <p:sp>
        <p:nvSpPr>
          <p:cNvPr id="3" name="Inhaltsplatzhalter 2">
            <a:extLst>
              <a:ext uri="{FF2B5EF4-FFF2-40B4-BE49-F238E27FC236}">
                <a16:creationId xmlns:a16="http://schemas.microsoft.com/office/drawing/2014/main" id="{C849D039-1CAD-0D26-DD07-EE5E9C5F69B4}"/>
              </a:ext>
            </a:extLst>
          </p:cNvPr>
          <p:cNvSpPr>
            <a:spLocks noGrp="1"/>
          </p:cNvSpPr>
          <p:nvPr>
            <p:ph idx="1"/>
          </p:nvPr>
        </p:nvSpPr>
        <p:spPr>
          <a:xfrm>
            <a:off x="2270448" y="1869232"/>
            <a:ext cx="9151776" cy="4351338"/>
          </a:xfrm>
          <a:noFill/>
        </p:spPr>
        <p:txBody>
          <a:bodyPr>
            <a:noAutofit/>
          </a:bodyPr>
          <a:lstStyle/>
          <a:p>
            <a:pPr marL="0" indent="0">
              <a:buNone/>
            </a:pPr>
            <a:r>
              <a:rPr lang="en-US" sz="2200" b="1" dirty="0"/>
              <a:t>What experiences do you have in the field of </a:t>
            </a:r>
            <a:r>
              <a:rPr lang="en-US" sz="2200" b="1" dirty="0" err="1"/>
              <a:t>internationalisation</a:t>
            </a:r>
            <a:r>
              <a:rPr lang="en-US" sz="2200" b="1" dirty="0"/>
              <a:t> of doctoral education?</a:t>
            </a:r>
          </a:p>
          <a:p>
            <a:pPr marL="0" indent="0">
              <a:buNone/>
            </a:pPr>
            <a:endParaRPr lang="en-US" sz="2200" b="1" dirty="0"/>
          </a:p>
          <a:p>
            <a:pPr marL="0" indent="0">
              <a:buNone/>
            </a:pPr>
            <a:r>
              <a:rPr lang="en-US" sz="2200" b="1" dirty="0">
                <a:solidFill>
                  <a:srgbClr val="A53010"/>
                </a:solidFill>
              </a:rPr>
              <a:t>Please tell us about your experiences!</a:t>
            </a:r>
          </a:p>
        </p:txBody>
      </p:sp>
      <p:sp>
        <p:nvSpPr>
          <p:cNvPr id="4" name="Foliennummernplatzhalter 3">
            <a:extLst>
              <a:ext uri="{FF2B5EF4-FFF2-40B4-BE49-F238E27FC236}">
                <a16:creationId xmlns:a16="http://schemas.microsoft.com/office/drawing/2014/main" id="{C316547F-B868-4D61-C937-3B0E83A446BF}"/>
              </a:ext>
            </a:extLst>
          </p:cNvPr>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Grafik 3" descr="Sanduhr 30% mit einfarbiger Füllung">
            <a:extLst>
              <a:ext uri="{FF2B5EF4-FFF2-40B4-BE49-F238E27FC236}">
                <a16:creationId xmlns:a16="http://schemas.microsoft.com/office/drawing/2014/main" id="{553C8D6C-0575-4B21-B398-2CBCD1AEA1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36019" y="1413794"/>
            <a:ext cx="662609" cy="662609"/>
          </a:xfrm>
          <a:prstGeom prst="rect">
            <a:avLst/>
          </a:prstGeom>
        </p:spPr>
      </p:pic>
      <p:sp>
        <p:nvSpPr>
          <p:cNvPr id="6" name="Textfeld 7">
            <a:extLst>
              <a:ext uri="{FF2B5EF4-FFF2-40B4-BE49-F238E27FC236}">
                <a16:creationId xmlns:a16="http://schemas.microsoft.com/office/drawing/2014/main" id="{082F1D52-31D9-5EC6-FBF4-2DE6891C7ECF}"/>
              </a:ext>
            </a:extLst>
          </p:cNvPr>
          <p:cNvSpPr txBox="1"/>
          <p:nvPr/>
        </p:nvSpPr>
        <p:spPr>
          <a:xfrm>
            <a:off x="845538" y="1745098"/>
            <a:ext cx="788999" cy="369332"/>
          </a:xfrm>
          <a:prstGeom prst="rect">
            <a:avLst/>
          </a:prstGeom>
          <a:noFill/>
        </p:spPr>
        <p:txBody>
          <a:bodyPr wrap="none" rtlCol="0">
            <a:spAutoFit/>
          </a:bodyPr>
          <a:lstStyle/>
          <a:p>
            <a:r>
              <a:rPr lang="de-AT" b="1" dirty="0"/>
              <a:t>5 min</a:t>
            </a:r>
          </a:p>
        </p:txBody>
      </p:sp>
    </p:spTree>
    <p:extLst>
      <p:ext uri="{BB962C8B-B14F-4D97-AF65-F5344CB8AC3E}">
        <p14:creationId xmlns:p14="http://schemas.microsoft.com/office/powerpoint/2010/main" val="24410287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ADF6D6A-C37B-3895-1C10-CBC27BFFF27E}"/>
              </a:ext>
            </a:extLst>
          </p:cNvPr>
          <p:cNvSpPr>
            <a:spLocks noGrp="1"/>
          </p:cNvSpPr>
          <p:nvPr>
            <p:ph type="title"/>
          </p:nvPr>
        </p:nvSpPr>
        <p:spPr>
          <a:xfrm>
            <a:off x="2100943" y="713468"/>
            <a:ext cx="8753669" cy="704785"/>
          </a:xfrm>
        </p:spPr>
        <p:txBody>
          <a:bodyPr>
            <a:normAutofit/>
          </a:bodyPr>
          <a:lstStyle/>
          <a:p>
            <a:r>
              <a:rPr lang="de-DE" sz="3200" dirty="0" err="1"/>
              <a:t>Why</a:t>
            </a:r>
            <a:r>
              <a:rPr lang="de-DE" sz="3200" dirty="0"/>
              <a:t> </a:t>
            </a:r>
            <a:r>
              <a:rPr lang="de-DE" sz="3200" dirty="0" err="1"/>
              <a:t>is</a:t>
            </a:r>
            <a:r>
              <a:rPr lang="de-DE" sz="3200" dirty="0"/>
              <a:t> </a:t>
            </a:r>
            <a:r>
              <a:rPr lang="de-DE" sz="3200" dirty="0" err="1"/>
              <a:t>internationalisation</a:t>
            </a:r>
            <a:r>
              <a:rPr lang="de-DE" sz="3200" dirty="0"/>
              <a:t> </a:t>
            </a:r>
            <a:r>
              <a:rPr lang="de-DE" sz="3200" dirty="0" err="1"/>
              <a:t>important</a:t>
            </a:r>
            <a:r>
              <a:rPr lang="de-DE" sz="3200" dirty="0"/>
              <a:t>? </a:t>
            </a:r>
          </a:p>
        </p:txBody>
      </p:sp>
      <p:sp>
        <p:nvSpPr>
          <p:cNvPr id="3" name="Inhaltsplatzhalter 2">
            <a:extLst>
              <a:ext uri="{FF2B5EF4-FFF2-40B4-BE49-F238E27FC236}">
                <a16:creationId xmlns:a16="http://schemas.microsoft.com/office/drawing/2014/main" id="{CE945409-829E-B390-DC3E-2C5E2A3C54FB}"/>
              </a:ext>
            </a:extLst>
          </p:cNvPr>
          <p:cNvSpPr>
            <a:spLocks noGrp="1"/>
          </p:cNvSpPr>
          <p:nvPr>
            <p:ph idx="1"/>
          </p:nvPr>
        </p:nvSpPr>
        <p:spPr>
          <a:xfrm>
            <a:off x="1648326" y="1675813"/>
            <a:ext cx="4820899" cy="4468719"/>
          </a:xfrm>
          <a:solidFill>
            <a:schemeClr val="tx2">
              <a:lumMod val="10000"/>
              <a:lumOff val="90000"/>
            </a:schemeClr>
          </a:solidFill>
          <a:ln w="19050">
            <a:solidFill>
              <a:schemeClr val="tx1"/>
            </a:solidFill>
          </a:ln>
          <a:effectLst>
            <a:outerShdw blurRad="152400" dist="317500" dir="5400000" sx="90000" sy="-19000" rotWithShape="0">
              <a:prstClr val="black">
                <a:alpha val="15000"/>
              </a:prstClr>
            </a:outerShdw>
          </a:effectLst>
        </p:spPr>
        <p:txBody>
          <a:bodyPr>
            <a:normAutofit lnSpcReduction="10000"/>
          </a:bodyPr>
          <a:lstStyle/>
          <a:p>
            <a:pPr marL="0" indent="0" algn="ctr">
              <a:buNone/>
            </a:pPr>
            <a:r>
              <a:rPr lang="de-DE" sz="2000" b="1" dirty="0" err="1"/>
              <a:t>for</a:t>
            </a:r>
            <a:r>
              <a:rPr lang="de-DE" sz="2000" b="1" dirty="0"/>
              <a:t> </a:t>
            </a:r>
            <a:r>
              <a:rPr lang="de-DE" sz="2000" b="1" dirty="0" err="1"/>
              <a:t>Universities</a:t>
            </a:r>
            <a:r>
              <a:rPr lang="de-DE" sz="2000" b="1" dirty="0"/>
              <a:t> </a:t>
            </a:r>
          </a:p>
          <a:p>
            <a:pPr>
              <a:buFontTx/>
              <a:buChar char="-"/>
            </a:pPr>
            <a:r>
              <a:rPr lang="de-DE" sz="2000" dirty="0"/>
              <a:t>International </a:t>
            </a:r>
            <a:r>
              <a:rPr lang="de-DE" sz="2000" dirty="0" err="1"/>
              <a:t>research</a:t>
            </a:r>
            <a:r>
              <a:rPr lang="de-DE" sz="2000" dirty="0"/>
              <a:t> </a:t>
            </a:r>
            <a:r>
              <a:rPr lang="de-DE" sz="2000" dirty="0" err="1"/>
              <a:t>visibility</a:t>
            </a:r>
            <a:endParaRPr lang="de-DE" sz="2000" dirty="0"/>
          </a:p>
          <a:p>
            <a:pPr>
              <a:buFontTx/>
              <a:buChar char="-"/>
            </a:pPr>
            <a:r>
              <a:rPr lang="de-DE" sz="2000" dirty="0"/>
              <a:t>Science </a:t>
            </a:r>
            <a:r>
              <a:rPr lang="de-DE" sz="2000" dirty="0" err="1"/>
              <a:t>diplomacy</a:t>
            </a:r>
            <a:endParaRPr lang="de-DE" sz="2000" dirty="0"/>
          </a:p>
          <a:p>
            <a:pPr>
              <a:buFontTx/>
              <a:buChar char="-"/>
            </a:pPr>
            <a:r>
              <a:rPr lang="de-DE" sz="2000" dirty="0" err="1"/>
              <a:t>Establish</a:t>
            </a:r>
            <a:r>
              <a:rPr lang="de-DE" sz="2000" dirty="0"/>
              <a:t> </a:t>
            </a:r>
            <a:r>
              <a:rPr lang="de-DE" sz="2000" dirty="0" err="1"/>
              <a:t>academic</a:t>
            </a:r>
            <a:r>
              <a:rPr lang="de-DE" sz="2000" dirty="0"/>
              <a:t> </a:t>
            </a:r>
            <a:r>
              <a:rPr lang="de-DE" sz="2000" dirty="0" err="1"/>
              <a:t>relationships</a:t>
            </a:r>
            <a:r>
              <a:rPr lang="de-DE" sz="2000" dirty="0"/>
              <a:t> </a:t>
            </a:r>
            <a:r>
              <a:rPr lang="de-DE" sz="2000" dirty="0" err="1"/>
              <a:t>with</a:t>
            </a:r>
            <a:r>
              <a:rPr lang="de-DE" sz="2000" dirty="0"/>
              <a:t> </a:t>
            </a:r>
            <a:r>
              <a:rPr lang="de-DE" sz="2000" dirty="0" err="1"/>
              <a:t>other</a:t>
            </a:r>
            <a:r>
              <a:rPr lang="de-DE" sz="2000" dirty="0"/>
              <a:t> </a:t>
            </a:r>
            <a:r>
              <a:rPr lang="de-DE" sz="2000" dirty="0" err="1"/>
              <a:t>universities</a:t>
            </a:r>
            <a:endParaRPr lang="de-DE" sz="2000" dirty="0"/>
          </a:p>
          <a:p>
            <a:pPr>
              <a:buFontTx/>
              <a:buChar char="-"/>
            </a:pPr>
            <a:r>
              <a:rPr lang="de-DE" sz="2000" dirty="0"/>
              <a:t>Building Research Networks</a:t>
            </a:r>
          </a:p>
          <a:p>
            <a:pPr>
              <a:buFontTx/>
              <a:buChar char="-"/>
            </a:pPr>
            <a:r>
              <a:rPr lang="en-US" sz="2000" dirty="0"/>
              <a:t>Opportunities for faculty to enhance their research and teaching skills</a:t>
            </a:r>
          </a:p>
          <a:p>
            <a:pPr>
              <a:buFontTx/>
              <a:buChar char="-"/>
            </a:pPr>
            <a:r>
              <a:rPr lang="en-US" sz="2000" dirty="0"/>
              <a:t>Access to cutting-edge research, methodologies, and technologies…</a:t>
            </a:r>
            <a:endParaRPr lang="de-DE" sz="2000" dirty="0"/>
          </a:p>
          <a:p>
            <a:endParaRPr lang="de-DE" sz="2000" dirty="0"/>
          </a:p>
        </p:txBody>
      </p:sp>
      <p:sp>
        <p:nvSpPr>
          <p:cNvPr id="5" name="Inhaltsplatzhalter 2">
            <a:extLst>
              <a:ext uri="{FF2B5EF4-FFF2-40B4-BE49-F238E27FC236}">
                <a16:creationId xmlns:a16="http://schemas.microsoft.com/office/drawing/2014/main" id="{4F6E9E6E-09CE-4684-516F-DF515AD0D6ED}"/>
              </a:ext>
            </a:extLst>
          </p:cNvPr>
          <p:cNvSpPr txBox="1">
            <a:spLocks/>
          </p:cNvSpPr>
          <p:nvPr/>
        </p:nvSpPr>
        <p:spPr>
          <a:xfrm>
            <a:off x="7112001" y="1675813"/>
            <a:ext cx="4630819" cy="4468719"/>
          </a:xfrm>
          <a:prstGeom prst="rect">
            <a:avLst/>
          </a:prstGeom>
          <a:solidFill>
            <a:schemeClr val="accent3">
              <a:lumMod val="20000"/>
              <a:lumOff val="80000"/>
            </a:schemeClr>
          </a:solidFill>
          <a:ln w="19050">
            <a:solidFill>
              <a:schemeClr val="tx1"/>
            </a:solidFill>
          </a:ln>
          <a:effectLst>
            <a:outerShdw blurRad="152400" dist="317500" dir="5400000" sx="90000" sy="-19000" rotWithShape="0">
              <a:prstClr val="black">
                <a:alpha val="15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e-DE" sz="2000" b="1" dirty="0" err="1"/>
              <a:t>for</a:t>
            </a:r>
            <a:r>
              <a:rPr lang="de-DE" sz="2000" b="1" dirty="0"/>
              <a:t> PhD </a:t>
            </a:r>
            <a:r>
              <a:rPr lang="de-DE" sz="2000" b="1" dirty="0" err="1"/>
              <a:t>candidates</a:t>
            </a:r>
            <a:endParaRPr lang="de-DE" sz="2000" b="1" dirty="0"/>
          </a:p>
          <a:p>
            <a:pPr>
              <a:buFontTx/>
              <a:buChar char="-"/>
            </a:pPr>
            <a:r>
              <a:rPr lang="de-DE" sz="1800" dirty="0" err="1"/>
              <a:t>Gain</a:t>
            </a:r>
            <a:r>
              <a:rPr lang="de-DE" sz="1800" dirty="0"/>
              <a:t> international </a:t>
            </a:r>
            <a:r>
              <a:rPr lang="de-DE" sz="1800" dirty="0" err="1"/>
              <a:t>experience</a:t>
            </a:r>
            <a:endParaRPr lang="de-DE" sz="1800" dirty="0"/>
          </a:p>
          <a:p>
            <a:pPr>
              <a:buFontTx/>
              <a:buChar char="-"/>
            </a:pPr>
            <a:r>
              <a:rPr lang="de-DE" sz="1800" dirty="0" err="1"/>
              <a:t>Broaden</a:t>
            </a:r>
            <a:r>
              <a:rPr lang="de-DE" sz="1800" dirty="0"/>
              <a:t> </a:t>
            </a:r>
            <a:r>
              <a:rPr lang="de-DE" sz="1800" dirty="0" err="1"/>
              <a:t>students</a:t>
            </a:r>
            <a:r>
              <a:rPr lang="de-DE" sz="1800" dirty="0"/>
              <a:t>‘ </a:t>
            </a:r>
            <a:r>
              <a:rPr lang="de-DE" sz="1800" dirty="0" err="1"/>
              <a:t>perspectives</a:t>
            </a:r>
            <a:endParaRPr lang="de-DE" sz="1800" dirty="0"/>
          </a:p>
          <a:p>
            <a:pPr>
              <a:buFontTx/>
              <a:buChar char="-"/>
            </a:pPr>
            <a:r>
              <a:rPr lang="de-DE" sz="1800" dirty="0" err="1"/>
              <a:t>Get</a:t>
            </a:r>
            <a:r>
              <a:rPr lang="de-DE" sz="1800" dirty="0"/>
              <a:t> </a:t>
            </a:r>
            <a:r>
              <a:rPr lang="de-DE" sz="1800" dirty="0" err="1"/>
              <a:t>access</a:t>
            </a:r>
            <a:r>
              <a:rPr lang="de-DE" sz="1800" dirty="0"/>
              <a:t> </a:t>
            </a:r>
            <a:r>
              <a:rPr lang="de-DE" sz="1800" dirty="0" err="1"/>
              <a:t>to</a:t>
            </a:r>
            <a:r>
              <a:rPr lang="de-DE" sz="1800" dirty="0"/>
              <a:t> </a:t>
            </a:r>
            <a:r>
              <a:rPr lang="de-DE" sz="1800" dirty="0" err="1"/>
              <a:t>other</a:t>
            </a:r>
            <a:r>
              <a:rPr lang="de-DE" sz="1800" dirty="0"/>
              <a:t> </a:t>
            </a:r>
            <a:r>
              <a:rPr lang="de-DE" sz="1800" dirty="0" err="1"/>
              <a:t>research</a:t>
            </a:r>
            <a:r>
              <a:rPr lang="de-DE" sz="1800" dirty="0"/>
              <a:t> </a:t>
            </a:r>
            <a:r>
              <a:rPr lang="de-DE" sz="1800" dirty="0" err="1"/>
              <a:t>infrastructure</a:t>
            </a:r>
            <a:r>
              <a:rPr lang="de-DE" sz="1800" dirty="0"/>
              <a:t>, </a:t>
            </a:r>
            <a:r>
              <a:rPr lang="de-DE" sz="1800" dirty="0" err="1"/>
              <a:t>contacts</a:t>
            </a:r>
            <a:r>
              <a:rPr lang="de-DE" sz="1800" dirty="0"/>
              <a:t> and </a:t>
            </a:r>
            <a:r>
              <a:rPr lang="de-DE" sz="1800" dirty="0" err="1"/>
              <a:t>networks</a:t>
            </a:r>
            <a:endParaRPr lang="de-DE" sz="1800" dirty="0"/>
          </a:p>
          <a:p>
            <a:pPr>
              <a:buFontTx/>
              <a:buChar char="-"/>
            </a:pPr>
            <a:r>
              <a:rPr lang="de-DE" sz="1800" dirty="0" err="1"/>
              <a:t>Get</a:t>
            </a:r>
            <a:r>
              <a:rPr lang="de-DE" sz="1800" dirty="0"/>
              <a:t> a </a:t>
            </a:r>
            <a:r>
              <a:rPr lang="de-DE" sz="1800" dirty="0" err="1"/>
              <a:t>possibility</a:t>
            </a:r>
            <a:r>
              <a:rPr lang="de-DE" sz="1800" dirty="0"/>
              <a:t> </a:t>
            </a:r>
            <a:r>
              <a:rPr lang="de-DE" sz="1800" dirty="0" err="1"/>
              <a:t>to</a:t>
            </a:r>
            <a:r>
              <a:rPr lang="de-DE" sz="1800" dirty="0"/>
              <a:t> </a:t>
            </a:r>
            <a:r>
              <a:rPr lang="de-DE" sz="1800" dirty="0" err="1"/>
              <a:t>develop</a:t>
            </a:r>
            <a:r>
              <a:rPr lang="de-DE" sz="1800" dirty="0"/>
              <a:t> </a:t>
            </a:r>
            <a:r>
              <a:rPr lang="de-DE" sz="1800" dirty="0" err="1"/>
              <a:t>skills</a:t>
            </a:r>
            <a:r>
              <a:rPr lang="de-DE" sz="1800" dirty="0"/>
              <a:t> in </a:t>
            </a:r>
            <a:r>
              <a:rPr lang="de-DE" sz="1800" dirty="0" err="1"/>
              <a:t>working</a:t>
            </a:r>
            <a:r>
              <a:rPr lang="de-DE" sz="1800" dirty="0"/>
              <a:t> in </a:t>
            </a:r>
            <a:r>
              <a:rPr lang="de-DE" sz="1800" dirty="0" err="1"/>
              <a:t>cross-cultural</a:t>
            </a:r>
            <a:r>
              <a:rPr lang="de-DE" sz="1800" dirty="0"/>
              <a:t> </a:t>
            </a:r>
            <a:r>
              <a:rPr lang="de-DE" sz="1800" dirty="0" err="1"/>
              <a:t>contexts</a:t>
            </a:r>
            <a:r>
              <a:rPr lang="de-DE" sz="1800" dirty="0"/>
              <a:t> and </a:t>
            </a:r>
            <a:r>
              <a:rPr lang="de-DE" sz="1800" dirty="0" err="1"/>
              <a:t>collaborations</a:t>
            </a:r>
            <a:r>
              <a:rPr lang="de-DE" sz="1800" dirty="0"/>
              <a:t> (</a:t>
            </a:r>
            <a:r>
              <a:rPr lang="de-DE" sz="1800" dirty="0" err="1"/>
              <a:t>more</a:t>
            </a:r>
            <a:r>
              <a:rPr lang="de-DE" sz="1800" dirty="0"/>
              <a:t> and </a:t>
            </a:r>
            <a:r>
              <a:rPr lang="de-DE" sz="1800" dirty="0" err="1"/>
              <a:t>more</a:t>
            </a:r>
            <a:r>
              <a:rPr lang="de-DE" sz="1800" dirty="0"/>
              <a:t> </a:t>
            </a:r>
            <a:r>
              <a:rPr lang="de-DE" sz="1800" dirty="0" err="1"/>
              <a:t>important</a:t>
            </a:r>
            <a:r>
              <a:rPr lang="de-DE" sz="1800" dirty="0"/>
              <a:t>, also </a:t>
            </a:r>
            <a:r>
              <a:rPr lang="de-DE" sz="1800" dirty="0" err="1"/>
              <a:t>with</a:t>
            </a:r>
            <a:r>
              <a:rPr lang="de-DE" sz="1800" dirty="0"/>
              <a:t> </a:t>
            </a:r>
            <a:r>
              <a:rPr lang="de-DE" sz="1800" dirty="0" err="1"/>
              <a:t>regard</a:t>
            </a:r>
            <a:r>
              <a:rPr lang="de-DE" sz="1800" dirty="0"/>
              <a:t> </a:t>
            </a:r>
            <a:r>
              <a:rPr lang="de-DE" sz="1800" dirty="0" err="1"/>
              <a:t>to</a:t>
            </a:r>
            <a:r>
              <a:rPr lang="de-DE" sz="1800" dirty="0"/>
              <a:t> </a:t>
            </a:r>
            <a:r>
              <a:rPr lang="de-DE" sz="1800" dirty="0" err="1"/>
              <a:t>career</a:t>
            </a:r>
            <a:r>
              <a:rPr lang="de-DE" sz="1800" dirty="0"/>
              <a:t> </a:t>
            </a:r>
            <a:r>
              <a:rPr lang="de-DE" sz="1800" dirty="0" err="1"/>
              <a:t>possibilities</a:t>
            </a:r>
            <a:r>
              <a:rPr lang="de-DE" sz="1800" dirty="0"/>
              <a:t> outside </a:t>
            </a:r>
            <a:r>
              <a:rPr lang="de-DE" sz="1800" dirty="0" err="1"/>
              <a:t>academia</a:t>
            </a:r>
            <a:r>
              <a:rPr lang="de-DE" sz="1800" dirty="0"/>
              <a:t>)</a:t>
            </a:r>
          </a:p>
          <a:p>
            <a:pPr>
              <a:buFontTx/>
              <a:buChar char="-"/>
            </a:pPr>
            <a:r>
              <a:rPr lang="en-US" sz="1800" dirty="0"/>
              <a:t>Increase the likelihood of publishing in reputable international journals</a:t>
            </a:r>
          </a:p>
          <a:p>
            <a:pPr>
              <a:buFontTx/>
              <a:buChar char="-"/>
            </a:pPr>
            <a:r>
              <a:rPr lang="de-DE" sz="1800" dirty="0" err="1"/>
              <a:t>Build</a:t>
            </a:r>
            <a:r>
              <a:rPr lang="de-DE" sz="1800" dirty="0"/>
              <a:t> </a:t>
            </a:r>
            <a:r>
              <a:rPr lang="de-DE" sz="1800" dirty="0" err="1"/>
              <a:t>confidence</a:t>
            </a:r>
            <a:r>
              <a:rPr lang="de-DE" sz="1800" dirty="0"/>
              <a:t> and </a:t>
            </a:r>
            <a:r>
              <a:rPr lang="de-DE" sz="1800" dirty="0" err="1"/>
              <a:t>self-efficacy</a:t>
            </a:r>
            <a:endParaRPr lang="de-DE" sz="1800" dirty="0"/>
          </a:p>
          <a:p>
            <a:pPr>
              <a:buFontTx/>
              <a:buChar char="-"/>
            </a:pPr>
            <a:endParaRPr lang="de-DE" sz="1800" dirty="0"/>
          </a:p>
          <a:p>
            <a:pPr>
              <a:buFontTx/>
              <a:buChar char="-"/>
            </a:pPr>
            <a:endParaRPr lang="de-DE" sz="2000" dirty="0"/>
          </a:p>
        </p:txBody>
      </p:sp>
      <p:sp>
        <p:nvSpPr>
          <p:cNvPr id="4" name="Foliennummernplatzhalter 3">
            <a:extLst>
              <a:ext uri="{FF2B5EF4-FFF2-40B4-BE49-F238E27FC236}">
                <a16:creationId xmlns:a16="http://schemas.microsoft.com/office/drawing/2014/main" id="{D8D6BF2D-2585-A425-7788-C5740D13E251}"/>
              </a:ext>
            </a:extLst>
          </p:cNvPr>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10530949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A3F17-7A43-0921-58B4-BFEA424741C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00EBD81-3D91-F55B-F860-0D01002F92C8}"/>
              </a:ext>
            </a:extLst>
          </p:cNvPr>
          <p:cNvSpPr>
            <a:spLocks noGrp="1"/>
          </p:cNvSpPr>
          <p:nvPr>
            <p:ph type="title"/>
          </p:nvPr>
        </p:nvSpPr>
        <p:spPr>
          <a:xfrm>
            <a:off x="2178699" y="490125"/>
            <a:ext cx="8566150" cy="1325563"/>
          </a:xfrm>
        </p:spPr>
        <p:txBody>
          <a:bodyPr>
            <a:normAutofit/>
          </a:bodyPr>
          <a:lstStyle/>
          <a:p>
            <a:r>
              <a:rPr lang="de-DE" sz="2800" dirty="0" err="1"/>
              <a:t>What</a:t>
            </a:r>
            <a:r>
              <a:rPr lang="de-DE" sz="2800" dirty="0"/>
              <a:t> </a:t>
            </a:r>
            <a:r>
              <a:rPr lang="de-DE" sz="2800" dirty="0" err="1"/>
              <a:t>are</a:t>
            </a:r>
            <a:r>
              <a:rPr lang="de-DE" sz="2800" dirty="0"/>
              <a:t> </a:t>
            </a:r>
            <a:r>
              <a:rPr lang="de-DE" sz="2800" dirty="0" err="1"/>
              <a:t>benefits</a:t>
            </a:r>
            <a:r>
              <a:rPr lang="de-DE" sz="2800" dirty="0"/>
              <a:t> </a:t>
            </a:r>
            <a:r>
              <a:rPr lang="de-DE" sz="2800" dirty="0" err="1"/>
              <a:t>of</a:t>
            </a:r>
            <a:r>
              <a:rPr lang="de-DE" sz="2800" dirty="0"/>
              <a:t> </a:t>
            </a:r>
            <a:r>
              <a:rPr lang="de-DE" sz="2800" dirty="0" err="1"/>
              <a:t>internationalised</a:t>
            </a:r>
            <a:r>
              <a:rPr lang="de-DE" sz="2800" dirty="0"/>
              <a:t> </a:t>
            </a:r>
            <a:r>
              <a:rPr lang="de-DE" sz="2800" dirty="0" err="1"/>
              <a:t>doctoral</a:t>
            </a:r>
            <a:r>
              <a:rPr lang="de-DE" sz="2800" dirty="0"/>
              <a:t> </a:t>
            </a:r>
            <a:r>
              <a:rPr lang="de-DE" sz="2800" dirty="0" err="1"/>
              <a:t>training</a:t>
            </a:r>
            <a:r>
              <a:rPr lang="de-DE" sz="2800" dirty="0"/>
              <a:t> </a:t>
            </a:r>
            <a:r>
              <a:rPr lang="de-DE" sz="2800" dirty="0" err="1"/>
              <a:t>for</a:t>
            </a:r>
            <a:r>
              <a:rPr lang="de-DE" sz="2800" dirty="0"/>
              <a:t> </a:t>
            </a:r>
            <a:r>
              <a:rPr lang="de-DE" sz="2800" dirty="0" err="1"/>
              <a:t>you</a:t>
            </a:r>
            <a:r>
              <a:rPr lang="de-DE" sz="2800" dirty="0"/>
              <a:t> </a:t>
            </a:r>
            <a:r>
              <a:rPr lang="de-DE" sz="2800" dirty="0" err="1"/>
              <a:t>as</a:t>
            </a:r>
            <a:r>
              <a:rPr lang="de-DE" sz="2800" dirty="0"/>
              <a:t> PhD </a:t>
            </a:r>
            <a:r>
              <a:rPr lang="de-DE" sz="2800" dirty="0" err="1"/>
              <a:t>supervisor</a:t>
            </a:r>
            <a:r>
              <a:rPr lang="de-DE" sz="2800" dirty="0"/>
              <a:t>?</a:t>
            </a:r>
          </a:p>
        </p:txBody>
      </p:sp>
      <p:sp>
        <p:nvSpPr>
          <p:cNvPr id="3" name="Inhaltsplatzhalter 2">
            <a:extLst>
              <a:ext uri="{FF2B5EF4-FFF2-40B4-BE49-F238E27FC236}">
                <a16:creationId xmlns:a16="http://schemas.microsoft.com/office/drawing/2014/main" id="{E3AD642D-2E9A-5747-B6EB-85CCE1BB8637}"/>
              </a:ext>
            </a:extLst>
          </p:cNvPr>
          <p:cNvSpPr>
            <a:spLocks noGrp="1"/>
          </p:cNvSpPr>
          <p:nvPr>
            <p:ph idx="1"/>
          </p:nvPr>
        </p:nvSpPr>
        <p:spPr>
          <a:xfrm>
            <a:off x="2076689" y="1899201"/>
            <a:ext cx="9928700" cy="4670425"/>
          </a:xfrm>
        </p:spPr>
        <p:txBody>
          <a:bodyPr>
            <a:normAutofit/>
          </a:bodyPr>
          <a:lstStyle/>
          <a:p>
            <a:pPr marL="360000" lvl="2">
              <a:lnSpc>
                <a:spcPct val="110000"/>
              </a:lnSpc>
              <a:spcBef>
                <a:spcPts val="300"/>
              </a:spcBef>
            </a:pPr>
            <a:r>
              <a:rPr lang="en-US" sz="2400" dirty="0"/>
              <a:t>To broaden your personal international network and make new contacts for publications, international projects, cooperations and exchanges</a:t>
            </a:r>
          </a:p>
          <a:p>
            <a:pPr marL="360000" lvl="2">
              <a:lnSpc>
                <a:spcPct val="110000"/>
              </a:lnSpc>
              <a:spcBef>
                <a:spcPts val="300"/>
              </a:spcBef>
            </a:pPr>
            <a:r>
              <a:rPr lang="en-US" sz="2400" dirty="0"/>
              <a:t>To develop skills in working in cross-cultural contexts</a:t>
            </a:r>
          </a:p>
          <a:p>
            <a:pPr marL="360000" lvl="2">
              <a:lnSpc>
                <a:spcPct val="110000"/>
              </a:lnSpc>
              <a:spcBef>
                <a:spcPts val="300"/>
              </a:spcBef>
            </a:pPr>
            <a:r>
              <a:rPr lang="en-US" sz="2400" dirty="0"/>
              <a:t>Incoming as well as outgoing (returning) students may bring new ideas, contacts, knowledge etc. …</a:t>
            </a:r>
          </a:p>
          <a:p>
            <a:pPr marL="360000" lvl="2">
              <a:lnSpc>
                <a:spcPct val="110000"/>
              </a:lnSpc>
              <a:spcBef>
                <a:spcPts val="300"/>
              </a:spcBef>
            </a:pPr>
            <a:r>
              <a:rPr lang="en-US" sz="2400" dirty="0"/>
              <a:t>To co-author publications with international students</a:t>
            </a:r>
          </a:p>
          <a:p>
            <a:pPr marL="360000">
              <a:lnSpc>
                <a:spcPct val="110000"/>
              </a:lnSpc>
              <a:spcBef>
                <a:spcPts val="300"/>
              </a:spcBef>
            </a:pPr>
            <a:endParaRPr lang="de-DE" sz="2400" dirty="0"/>
          </a:p>
        </p:txBody>
      </p:sp>
      <p:sp>
        <p:nvSpPr>
          <p:cNvPr id="4" name="Foliennummernplatzhalter 3">
            <a:extLst>
              <a:ext uri="{FF2B5EF4-FFF2-40B4-BE49-F238E27FC236}">
                <a16:creationId xmlns:a16="http://schemas.microsoft.com/office/drawing/2014/main" id="{6ABE95C8-511A-3C90-1CB2-451900433D49}"/>
              </a:ext>
            </a:extLst>
          </p:cNvPr>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15879066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614C45-F3B7-C40C-E4F4-FA7418C092B5}"/>
              </a:ext>
            </a:extLst>
          </p:cNvPr>
          <p:cNvSpPr>
            <a:spLocks noGrp="1"/>
          </p:cNvSpPr>
          <p:nvPr>
            <p:ph type="title"/>
          </p:nvPr>
        </p:nvSpPr>
        <p:spPr>
          <a:xfrm>
            <a:off x="2029441" y="678244"/>
            <a:ext cx="9630747" cy="949325"/>
          </a:xfrm>
        </p:spPr>
        <p:txBody>
          <a:bodyPr>
            <a:normAutofit/>
          </a:bodyPr>
          <a:lstStyle/>
          <a:p>
            <a:r>
              <a:rPr lang="de-DE" sz="3200" dirty="0" err="1"/>
              <a:t>Internationalisation</a:t>
            </a:r>
            <a:r>
              <a:rPr lang="de-DE" sz="3200" dirty="0"/>
              <a:t> Models</a:t>
            </a:r>
            <a:br>
              <a:rPr lang="de-DE" sz="2800" dirty="0"/>
            </a:br>
            <a:r>
              <a:rPr lang="en-US" sz="1400" dirty="0"/>
              <a:t>(Jones, </a:t>
            </a:r>
            <a:r>
              <a:rPr lang="en-US" sz="1400" dirty="0" err="1"/>
              <a:t>Norlin</a:t>
            </a:r>
            <a:r>
              <a:rPr lang="en-US" sz="1400" dirty="0"/>
              <a:t>, </a:t>
            </a:r>
            <a:r>
              <a:rPr lang="en-US" sz="1400" dirty="0" err="1"/>
              <a:t>Rönnqvist</a:t>
            </a:r>
            <a:r>
              <a:rPr lang="en-US" sz="1400" dirty="0"/>
              <a:t> &amp; Sullivan, 2024 )</a:t>
            </a:r>
            <a:endParaRPr lang="de-DE" sz="2800" dirty="0"/>
          </a:p>
        </p:txBody>
      </p:sp>
      <p:sp>
        <p:nvSpPr>
          <p:cNvPr id="3" name="Inhaltsplatzhalter 2">
            <a:extLst>
              <a:ext uri="{FF2B5EF4-FFF2-40B4-BE49-F238E27FC236}">
                <a16:creationId xmlns:a16="http://schemas.microsoft.com/office/drawing/2014/main" id="{3BF06753-FA9B-1EC9-A29A-617880028C8A}"/>
              </a:ext>
            </a:extLst>
          </p:cNvPr>
          <p:cNvSpPr>
            <a:spLocks noGrp="1"/>
          </p:cNvSpPr>
          <p:nvPr>
            <p:ph idx="1"/>
          </p:nvPr>
        </p:nvSpPr>
        <p:spPr>
          <a:xfrm>
            <a:off x="2089598" y="1740149"/>
            <a:ext cx="9926443" cy="5027613"/>
          </a:xfrm>
        </p:spPr>
        <p:txBody>
          <a:bodyPr>
            <a:normAutofit/>
          </a:bodyPr>
          <a:lstStyle/>
          <a:p>
            <a:pPr marL="514350" indent="-514350">
              <a:buFont typeface="+mj-lt"/>
              <a:buAutoNum type="arabicPeriod"/>
            </a:pPr>
            <a:r>
              <a:rPr lang="de-DE" sz="2200" b="1" u="sng" dirty="0" err="1"/>
              <a:t>Internationalisation</a:t>
            </a:r>
            <a:r>
              <a:rPr lang="de-DE" sz="2200" b="1" u="sng" dirty="0"/>
              <a:t> at Home Model </a:t>
            </a:r>
            <a:r>
              <a:rPr lang="de-DE" sz="2200" dirty="0"/>
              <a:t>: </a:t>
            </a:r>
            <a:r>
              <a:rPr lang="de-DE" sz="2200" dirty="0" err="1"/>
              <a:t>internationalisation</a:t>
            </a:r>
            <a:r>
              <a:rPr lang="de-DE" sz="2200" dirty="0"/>
              <a:t> </a:t>
            </a:r>
            <a:r>
              <a:rPr lang="de-DE" sz="2200" dirty="0" err="1"/>
              <a:t>of</a:t>
            </a:r>
            <a:r>
              <a:rPr lang="de-DE" sz="2200" dirty="0"/>
              <a:t> </a:t>
            </a:r>
            <a:r>
              <a:rPr lang="de-DE" sz="2200" dirty="0" err="1"/>
              <a:t>the</a:t>
            </a:r>
            <a:r>
              <a:rPr lang="de-DE" sz="2200" dirty="0"/>
              <a:t> </a:t>
            </a:r>
            <a:r>
              <a:rPr lang="de-DE" sz="2200" dirty="0" err="1"/>
              <a:t>curriculum</a:t>
            </a:r>
            <a:r>
              <a:rPr lang="de-DE" sz="2200" dirty="0"/>
              <a:t>, such </a:t>
            </a:r>
            <a:r>
              <a:rPr lang="de-DE" sz="2200" dirty="0" err="1"/>
              <a:t>as</a:t>
            </a:r>
            <a:r>
              <a:rPr lang="de-DE" sz="2200" dirty="0"/>
              <a:t> e.g. </a:t>
            </a:r>
            <a:r>
              <a:rPr lang="de-DE" sz="2200" dirty="0" err="1"/>
              <a:t>teaching</a:t>
            </a:r>
            <a:r>
              <a:rPr lang="de-DE" sz="2200" dirty="0"/>
              <a:t> in different </a:t>
            </a:r>
            <a:r>
              <a:rPr lang="de-DE" sz="2200" dirty="0" err="1"/>
              <a:t>languages</a:t>
            </a:r>
            <a:r>
              <a:rPr lang="de-DE" sz="2200" dirty="0"/>
              <a:t>, </a:t>
            </a:r>
            <a:r>
              <a:rPr lang="de-DE" sz="2200" dirty="0" err="1"/>
              <a:t>student</a:t>
            </a:r>
            <a:r>
              <a:rPr lang="de-DE" sz="2200" dirty="0"/>
              <a:t> and </a:t>
            </a:r>
            <a:r>
              <a:rPr lang="de-DE" sz="2200" dirty="0" err="1"/>
              <a:t>staff</a:t>
            </a:r>
            <a:r>
              <a:rPr lang="de-DE" sz="2200" dirty="0"/>
              <a:t> </a:t>
            </a:r>
            <a:r>
              <a:rPr lang="de-DE" sz="2200" dirty="0" err="1"/>
              <a:t>mobility</a:t>
            </a:r>
            <a:r>
              <a:rPr lang="de-DE" sz="2200" dirty="0"/>
              <a:t> (</a:t>
            </a:r>
            <a:r>
              <a:rPr lang="de-DE" sz="2200" dirty="0" err="1"/>
              <a:t>incoming</a:t>
            </a:r>
            <a:r>
              <a:rPr lang="de-DE" sz="2200" dirty="0"/>
              <a:t> + </a:t>
            </a:r>
            <a:r>
              <a:rPr lang="de-DE" sz="2200" dirty="0" err="1"/>
              <a:t>outgoing</a:t>
            </a:r>
            <a:r>
              <a:rPr lang="de-DE" sz="2200" dirty="0"/>
              <a:t>) </a:t>
            </a:r>
            <a:r>
              <a:rPr lang="de-DE" sz="2200" dirty="0" err="1"/>
              <a:t>are</a:t>
            </a:r>
            <a:r>
              <a:rPr lang="de-DE" sz="2200" dirty="0"/>
              <a:t> </a:t>
            </a:r>
            <a:r>
              <a:rPr lang="de-DE" sz="2200" dirty="0" err="1"/>
              <a:t>encouraged</a:t>
            </a:r>
            <a:r>
              <a:rPr lang="de-DE" sz="2200" dirty="0"/>
              <a:t>, etc.</a:t>
            </a:r>
          </a:p>
          <a:p>
            <a:pPr marL="514350" indent="-514350">
              <a:buFont typeface="+mj-lt"/>
              <a:buAutoNum type="arabicPeriod"/>
            </a:pPr>
            <a:r>
              <a:rPr lang="de-DE" sz="2200" b="1" u="sng" dirty="0"/>
              <a:t>Integrated </a:t>
            </a:r>
            <a:r>
              <a:rPr lang="de-DE" sz="2200" b="1" u="sng" dirty="0" err="1"/>
              <a:t>Internationalisation</a:t>
            </a:r>
            <a:r>
              <a:rPr lang="de-DE" sz="2200" b="1" u="sng" dirty="0"/>
              <a:t> Model</a:t>
            </a:r>
            <a:r>
              <a:rPr lang="de-DE" sz="2200" b="1" dirty="0"/>
              <a:t> </a:t>
            </a:r>
            <a:r>
              <a:rPr lang="de-DE" sz="2200" dirty="0"/>
              <a:t>: </a:t>
            </a:r>
            <a:r>
              <a:rPr lang="en-US" sz="2200" dirty="0"/>
              <a:t>international and comparative perspectives are actively introduced into all academic training, research, and collaboration</a:t>
            </a:r>
            <a:endParaRPr lang="de-DE" sz="2200" dirty="0"/>
          </a:p>
          <a:p>
            <a:pPr marL="514350" indent="-514350">
              <a:buFont typeface="+mj-lt"/>
              <a:buAutoNum type="arabicPeriod"/>
            </a:pPr>
            <a:r>
              <a:rPr lang="de-DE" sz="2200" b="1" u="sng" dirty="0"/>
              <a:t>Blended International Doctoral Study Model </a:t>
            </a:r>
            <a:r>
              <a:rPr lang="de-DE" sz="2200" dirty="0"/>
              <a:t>: </a:t>
            </a:r>
            <a:r>
              <a:rPr lang="de-DE" sz="2200" dirty="0" err="1"/>
              <a:t>combining</a:t>
            </a:r>
            <a:r>
              <a:rPr lang="de-DE" sz="2200" dirty="0"/>
              <a:t> online and face-</a:t>
            </a:r>
            <a:r>
              <a:rPr lang="de-DE" sz="2200" dirty="0" err="1"/>
              <a:t>to</a:t>
            </a:r>
            <a:r>
              <a:rPr lang="de-DE" sz="2200" dirty="0"/>
              <a:t>-face </a:t>
            </a:r>
            <a:r>
              <a:rPr lang="de-DE" sz="2200" dirty="0" err="1"/>
              <a:t>learning</a:t>
            </a:r>
            <a:r>
              <a:rPr lang="de-DE" sz="2200" dirty="0"/>
              <a:t>, </a:t>
            </a:r>
            <a:r>
              <a:rPr lang="de-DE" sz="2200" dirty="0" err="1"/>
              <a:t>suitable</a:t>
            </a:r>
            <a:r>
              <a:rPr lang="de-DE" sz="2200" dirty="0"/>
              <a:t> </a:t>
            </a:r>
            <a:r>
              <a:rPr lang="de-DE" sz="2200" dirty="0" err="1"/>
              <a:t>for</a:t>
            </a:r>
            <a:r>
              <a:rPr lang="de-DE" sz="2200" dirty="0"/>
              <a:t> </a:t>
            </a:r>
            <a:r>
              <a:rPr lang="de-DE" sz="2200" dirty="0" err="1"/>
              <a:t>attracting</a:t>
            </a:r>
            <a:r>
              <a:rPr lang="de-DE" sz="2200" dirty="0"/>
              <a:t> international </a:t>
            </a:r>
            <a:r>
              <a:rPr lang="de-DE" sz="2200" dirty="0" err="1"/>
              <a:t>students</a:t>
            </a:r>
            <a:endParaRPr lang="de-DE" sz="2200" dirty="0"/>
          </a:p>
          <a:p>
            <a:pPr marL="514350" indent="-514350">
              <a:buFont typeface="+mj-lt"/>
              <a:buAutoNum type="arabicPeriod"/>
            </a:pPr>
            <a:r>
              <a:rPr lang="de-DE" sz="2200" b="1" u="sng" dirty="0"/>
              <a:t>Sandwich Doctoral Programme Model</a:t>
            </a:r>
            <a:r>
              <a:rPr lang="de-DE" sz="2200" dirty="0"/>
              <a:t>: </a:t>
            </a:r>
            <a:r>
              <a:rPr lang="en-US" sz="2200" dirty="0"/>
              <a:t>PhD Student have short-term stays of a university </a:t>
            </a:r>
            <a:r>
              <a:rPr lang="en-US" sz="2200" dirty="0" err="1"/>
              <a:t>aborad</a:t>
            </a:r>
            <a:r>
              <a:rPr lang="en-US" sz="2200" dirty="0"/>
              <a:t>, often based on a scholarship</a:t>
            </a:r>
            <a:endParaRPr lang="de-DE" sz="2200" dirty="0"/>
          </a:p>
          <a:p>
            <a:pPr marL="514350" indent="-514350">
              <a:buFont typeface="+mj-lt"/>
              <a:buAutoNum type="arabicPeriod"/>
            </a:pPr>
            <a:r>
              <a:rPr lang="de-DE" sz="2200" b="1" u="sng" dirty="0"/>
              <a:t>Co-</a:t>
            </a:r>
            <a:r>
              <a:rPr lang="de-DE" sz="2200" b="1" u="sng" dirty="0" err="1"/>
              <a:t>tutelle</a:t>
            </a:r>
            <a:r>
              <a:rPr lang="de-DE" sz="2200" b="1" u="sng" dirty="0"/>
              <a:t> and Co-</a:t>
            </a:r>
            <a:r>
              <a:rPr lang="de-DE" sz="2200" b="1" u="sng" dirty="0" err="1"/>
              <a:t>supervision</a:t>
            </a:r>
            <a:r>
              <a:rPr lang="de-DE" sz="2200" b="1" u="sng" dirty="0"/>
              <a:t> Models</a:t>
            </a:r>
            <a:r>
              <a:rPr lang="de-DE" sz="2200" dirty="0"/>
              <a:t>: a PhD </a:t>
            </a:r>
            <a:r>
              <a:rPr lang="de-DE" sz="2200" dirty="0" err="1"/>
              <a:t>thesis</a:t>
            </a:r>
            <a:r>
              <a:rPr lang="de-DE" sz="2200" dirty="0"/>
              <a:t> </a:t>
            </a:r>
            <a:r>
              <a:rPr lang="de-DE" sz="2200" dirty="0" err="1"/>
              <a:t>is</a:t>
            </a:r>
            <a:r>
              <a:rPr lang="de-DE" sz="2200" dirty="0"/>
              <a:t> </a:t>
            </a:r>
            <a:r>
              <a:rPr lang="de-DE" sz="2200" dirty="0" err="1"/>
              <a:t>jointly</a:t>
            </a:r>
            <a:r>
              <a:rPr lang="de-DE" sz="2200" dirty="0"/>
              <a:t> </a:t>
            </a:r>
            <a:r>
              <a:rPr lang="de-DE" sz="2200" dirty="0" err="1"/>
              <a:t>supervised</a:t>
            </a:r>
            <a:r>
              <a:rPr lang="de-DE" sz="2200" dirty="0"/>
              <a:t> at </a:t>
            </a:r>
            <a:r>
              <a:rPr lang="de-DE" sz="2200" dirty="0" err="1"/>
              <a:t>two</a:t>
            </a:r>
            <a:r>
              <a:rPr lang="de-DE" sz="2200" dirty="0"/>
              <a:t> </a:t>
            </a:r>
            <a:r>
              <a:rPr lang="de-DE" sz="2200" dirty="0" err="1"/>
              <a:t>universities</a:t>
            </a:r>
            <a:r>
              <a:rPr lang="de-DE" sz="2200" dirty="0"/>
              <a:t> in </a:t>
            </a:r>
            <a:r>
              <a:rPr lang="de-DE" sz="2200" dirty="0" err="1"/>
              <a:t>two</a:t>
            </a:r>
            <a:r>
              <a:rPr lang="de-DE" sz="2200" dirty="0"/>
              <a:t> different countries </a:t>
            </a:r>
          </a:p>
          <a:p>
            <a:pPr marL="0" indent="0">
              <a:buNone/>
            </a:pPr>
            <a:endParaRPr lang="de-DE" sz="2200" dirty="0"/>
          </a:p>
        </p:txBody>
      </p:sp>
      <p:sp>
        <p:nvSpPr>
          <p:cNvPr id="4" name="Foliennummernplatzhalter 3">
            <a:extLst>
              <a:ext uri="{FF2B5EF4-FFF2-40B4-BE49-F238E27FC236}">
                <a16:creationId xmlns:a16="http://schemas.microsoft.com/office/drawing/2014/main" id="{3663A843-D302-BD69-7659-39BAC2CD4623}"/>
              </a:ext>
            </a:extLst>
          </p:cNvPr>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4165022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409549-90A2-5A8F-4D5C-9AE0B248B6B6}"/>
              </a:ext>
            </a:extLst>
          </p:cNvPr>
          <p:cNvSpPr>
            <a:spLocks noGrp="1"/>
          </p:cNvSpPr>
          <p:nvPr>
            <p:ph type="title"/>
          </p:nvPr>
        </p:nvSpPr>
        <p:spPr>
          <a:xfrm>
            <a:off x="2313992" y="646943"/>
            <a:ext cx="8911687" cy="1280890"/>
          </a:xfrm>
        </p:spPr>
        <p:txBody>
          <a:bodyPr/>
          <a:lstStyle/>
          <a:p>
            <a:r>
              <a:rPr lang="de-DE" sz="3600" dirty="0" err="1">
                <a:solidFill>
                  <a:schemeClr val="tx1">
                    <a:lumMod val="75000"/>
                    <a:lumOff val="25000"/>
                  </a:schemeClr>
                </a:solidFill>
              </a:rPr>
              <a:t>Activity</a:t>
            </a:r>
            <a:r>
              <a:rPr lang="de-DE" sz="3600" dirty="0">
                <a:solidFill>
                  <a:srgbClr val="A53010"/>
                </a:solidFill>
              </a:rPr>
              <a:t>: Marketplace (Part 1)</a:t>
            </a:r>
          </a:p>
        </p:txBody>
      </p:sp>
      <p:sp>
        <p:nvSpPr>
          <p:cNvPr id="3" name="Inhaltsplatzhalter 2">
            <a:extLst>
              <a:ext uri="{FF2B5EF4-FFF2-40B4-BE49-F238E27FC236}">
                <a16:creationId xmlns:a16="http://schemas.microsoft.com/office/drawing/2014/main" id="{9A338316-2EBD-ECB4-6398-F62F04A32814}"/>
              </a:ext>
            </a:extLst>
          </p:cNvPr>
          <p:cNvSpPr>
            <a:spLocks noGrp="1"/>
          </p:cNvSpPr>
          <p:nvPr>
            <p:ph idx="1"/>
          </p:nvPr>
        </p:nvSpPr>
        <p:spPr>
          <a:xfrm>
            <a:off x="2313992" y="1790700"/>
            <a:ext cx="9288728" cy="4914900"/>
          </a:xfrm>
          <a:noFill/>
        </p:spPr>
        <p:txBody>
          <a:bodyPr>
            <a:noAutofit/>
          </a:bodyPr>
          <a:lstStyle/>
          <a:p>
            <a:pPr marL="0" indent="0">
              <a:spcBef>
                <a:spcPts val="1200"/>
              </a:spcBef>
              <a:buNone/>
            </a:pPr>
            <a:r>
              <a:rPr lang="en-US" sz="2400" dirty="0"/>
              <a:t>Further to the previous discussion about own experiences, please form groups of 3-4 people.</a:t>
            </a:r>
          </a:p>
          <a:p>
            <a:pPr marL="0" indent="0">
              <a:buNone/>
            </a:pPr>
            <a:r>
              <a:rPr lang="en-US" sz="2400" dirty="0"/>
              <a:t>On manila papers (different colors), please </a:t>
            </a:r>
            <a:r>
              <a:rPr lang="en-US" sz="2400" b="1" dirty="0"/>
              <a:t>draw your imageries about main </a:t>
            </a:r>
            <a:r>
              <a:rPr lang="en-US" sz="2400" b="1" dirty="0" err="1"/>
              <a:t>internationalisation</a:t>
            </a:r>
            <a:r>
              <a:rPr lang="en-US" sz="2400" b="1" dirty="0"/>
              <a:t> outcomes. </a:t>
            </a:r>
            <a:r>
              <a:rPr lang="en-US" sz="2400" dirty="0"/>
              <a:t>Imagery caption can be an animal, bus, tree, person, or any picture of your choice, with explanatory words if needed. </a:t>
            </a:r>
          </a:p>
          <a:p>
            <a:pPr marL="0" indent="0">
              <a:buNone/>
            </a:pPr>
            <a:r>
              <a:rPr lang="en-US" sz="2400" dirty="0"/>
              <a:t>Put the papers then on a wall, and briefly present and explain your drawing and ideas behind it.</a:t>
            </a:r>
            <a:br>
              <a:rPr lang="en-US" sz="2400" dirty="0"/>
            </a:br>
            <a:endParaRPr lang="en-US" sz="2400" dirty="0"/>
          </a:p>
          <a:p>
            <a:pPr>
              <a:buFont typeface="Symbol" panose="05050102010706020507" pitchFamily="18" charset="2"/>
              <a:buChar char="Þ"/>
            </a:pPr>
            <a:r>
              <a:rPr lang="en-US" sz="2400" dirty="0"/>
              <a:t>For purely online training, please draw your own imageries &amp; share in the discussion forum. </a:t>
            </a:r>
          </a:p>
        </p:txBody>
      </p:sp>
      <p:sp>
        <p:nvSpPr>
          <p:cNvPr id="4" name="Foliennummernplatzhalter 3">
            <a:extLst>
              <a:ext uri="{FF2B5EF4-FFF2-40B4-BE49-F238E27FC236}">
                <a16:creationId xmlns:a16="http://schemas.microsoft.com/office/drawing/2014/main" id="{0940604E-98D0-92F7-F5F8-5E482EC9C848}"/>
              </a:ext>
            </a:extLst>
          </p:cNvPr>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5" name="Grafik 3" descr="Sanduhr 30% mit einfarbiger Füllung">
            <a:extLst>
              <a:ext uri="{FF2B5EF4-FFF2-40B4-BE49-F238E27FC236}">
                <a16:creationId xmlns:a16="http://schemas.microsoft.com/office/drawing/2014/main" id="{A3891D38-F610-0FC6-6CE6-8B6B5C13630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36019" y="1413794"/>
            <a:ext cx="662609" cy="662609"/>
          </a:xfrm>
          <a:prstGeom prst="rect">
            <a:avLst/>
          </a:prstGeom>
        </p:spPr>
      </p:pic>
      <p:sp>
        <p:nvSpPr>
          <p:cNvPr id="6" name="Textfeld 7">
            <a:extLst>
              <a:ext uri="{FF2B5EF4-FFF2-40B4-BE49-F238E27FC236}">
                <a16:creationId xmlns:a16="http://schemas.microsoft.com/office/drawing/2014/main" id="{2B0F046D-D1CC-905B-4D8C-B47CF7ED8A89}"/>
              </a:ext>
            </a:extLst>
          </p:cNvPr>
          <p:cNvSpPr txBox="1"/>
          <p:nvPr/>
        </p:nvSpPr>
        <p:spPr>
          <a:xfrm>
            <a:off x="814274" y="1743167"/>
            <a:ext cx="918841" cy="369332"/>
          </a:xfrm>
          <a:prstGeom prst="rect">
            <a:avLst/>
          </a:prstGeom>
          <a:noFill/>
        </p:spPr>
        <p:txBody>
          <a:bodyPr wrap="none" rtlCol="0">
            <a:spAutoFit/>
          </a:bodyPr>
          <a:lstStyle/>
          <a:p>
            <a:r>
              <a:rPr lang="de-AT" b="1" dirty="0"/>
              <a:t>20 min</a:t>
            </a:r>
          </a:p>
        </p:txBody>
      </p:sp>
    </p:spTree>
    <p:extLst>
      <p:ext uri="{BB962C8B-B14F-4D97-AF65-F5344CB8AC3E}">
        <p14:creationId xmlns:p14="http://schemas.microsoft.com/office/powerpoint/2010/main" val="23953947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92457A-AEF2-B104-4593-3E5934CA44DE}"/>
              </a:ext>
            </a:extLst>
          </p:cNvPr>
          <p:cNvSpPr>
            <a:spLocks noGrp="1"/>
          </p:cNvSpPr>
          <p:nvPr>
            <p:ph type="title"/>
          </p:nvPr>
        </p:nvSpPr>
        <p:spPr>
          <a:xfrm>
            <a:off x="2114938" y="405194"/>
            <a:ext cx="9918052" cy="765175"/>
          </a:xfrm>
        </p:spPr>
        <p:txBody>
          <a:bodyPr>
            <a:noAutofit/>
          </a:bodyPr>
          <a:lstStyle/>
          <a:p>
            <a:r>
              <a:rPr lang="de-DE" sz="2800" dirty="0" err="1"/>
              <a:t>What</a:t>
            </a:r>
            <a:r>
              <a:rPr lang="de-DE" sz="2800" dirty="0"/>
              <a:t> </a:t>
            </a:r>
            <a:r>
              <a:rPr lang="de-DE" sz="2800" dirty="0" err="1"/>
              <a:t>might</a:t>
            </a:r>
            <a:r>
              <a:rPr lang="de-DE" sz="2800" dirty="0"/>
              <a:t> </a:t>
            </a:r>
            <a:r>
              <a:rPr lang="de-DE" sz="2800" dirty="0" err="1"/>
              <a:t>hinder</a:t>
            </a:r>
            <a:r>
              <a:rPr lang="de-DE" sz="2800" dirty="0"/>
              <a:t> </a:t>
            </a:r>
            <a:r>
              <a:rPr lang="de-DE" sz="2800" dirty="0" err="1"/>
              <a:t>or</a:t>
            </a:r>
            <a:r>
              <a:rPr lang="de-DE" sz="2800" dirty="0"/>
              <a:t> </a:t>
            </a:r>
            <a:r>
              <a:rPr lang="de-DE" sz="2800" dirty="0" err="1"/>
              <a:t>prevent</a:t>
            </a:r>
            <a:r>
              <a:rPr lang="de-DE" sz="2800" dirty="0"/>
              <a:t> </a:t>
            </a:r>
            <a:r>
              <a:rPr lang="de-DE" sz="2800" dirty="0" err="1"/>
              <a:t>internationalizing</a:t>
            </a:r>
            <a:r>
              <a:rPr lang="de-DE" sz="2800" dirty="0"/>
              <a:t> </a:t>
            </a:r>
            <a:r>
              <a:rPr lang="de-DE" sz="2800" dirty="0" err="1"/>
              <a:t>doctoral</a:t>
            </a:r>
            <a:r>
              <a:rPr lang="de-DE" sz="2800" dirty="0"/>
              <a:t> </a:t>
            </a:r>
            <a:r>
              <a:rPr lang="de-DE" sz="2800" dirty="0" err="1"/>
              <a:t>education</a:t>
            </a:r>
            <a:r>
              <a:rPr lang="de-DE" sz="2800" dirty="0"/>
              <a:t>?</a:t>
            </a:r>
          </a:p>
        </p:txBody>
      </p:sp>
      <p:sp>
        <p:nvSpPr>
          <p:cNvPr id="3" name="Inhaltsplatzhalter 2">
            <a:extLst>
              <a:ext uri="{FF2B5EF4-FFF2-40B4-BE49-F238E27FC236}">
                <a16:creationId xmlns:a16="http://schemas.microsoft.com/office/drawing/2014/main" id="{EB94C957-FE43-AF59-839F-D79CCCB1628F}"/>
              </a:ext>
            </a:extLst>
          </p:cNvPr>
          <p:cNvSpPr>
            <a:spLocks noGrp="1"/>
          </p:cNvSpPr>
          <p:nvPr>
            <p:ph idx="1"/>
          </p:nvPr>
        </p:nvSpPr>
        <p:spPr>
          <a:xfrm>
            <a:off x="2114938" y="1607976"/>
            <a:ext cx="8770776" cy="5184710"/>
          </a:xfrm>
        </p:spPr>
        <p:txBody>
          <a:bodyPr>
            <a:normAutofit/>
          </a:bodyPr>
          <a:lstStyle/>
          <a:p>
            <a:r>
              <a:rPr lang="de-DE" sz="2400" b="1" u="sng" dirty="0"/>
              <a:t>At University (</a:t>
            </a:r>
            <a:r>
              <a:rPr lang="de-DE" sz="2400" b="1" u="sng" dirty="0" err="1"/>
              <a:t>leadership</a:t>
            </a:r>
            <a:r>
              <a:rPr lang="de-DE" sz="2400" b="1" u="sng" dirty="0"/>
              <a:t>) </a:t>
            </a:r>
            <a:r>
              <a:rPr lang="de-DE" sz="2400" b="1" u="sng" dirty="0" err="1"/>
              <a:t>level</a:t>
            </a:r>
            <a:endParaRPr lang="de-DE" sz="2400" b="1" dirty="0"/>
          </a:p>
          <a:p>
            <a:pPr>
              <a:buFontTx/>
              <a:buChar char="-"/>
            </a:pPr>
            <a:r>
              <a:rPr lang="de-DE" sz="2400" dirty="0"/>
              <a:t>Lack </a:t>
            </a:r>
            <a:r>
              <a:rPr lang="de-DE" sz="2400" dirty="0" err="1"/>
              <a:t>of</a:t>
            </a:r>
            <a:r>
              <a:rPr lang="de-DE" sz="2400" dirty="0"/>
              <a:t> international </a:t>
            </a:r>
            <a:r>
              <a:rPr lang="de-DE" sz="2400" dirty="0" err="1"/>
              <a:t>visibility</a:t>
            </a:r>
            <a:r>
              <a:rPr lang="de-DE" sz="2400" dirty="0"/>
              <a:t>, </a:t>
            </a:r>
            <a:r>
              <a:rPr lang="de-DE" sz="2400" dirty="0" err="1"/>
              <a:t>connections</a:t>
            </a:r>
            <a:r>
              <a:rPr lang="de-DE" sz="2400" dirty="0"/>
              <a:t> and network</a:t>
            </a:r>
          </a:p>
          <a:p>
            <a:pPr>
              <a:buFontTx/>
              <a:buChar char="-"/>
            </a:pPr>
            <a:r>
              <a:rPr lang="de-DE" sz="2400" dirty="0"/>
              <a:t>Is not among the leadership‘s priorities, </a:t>
            </a:r>
          </a:p>
          <a:p>
            <a:pPr>
              <a:buFontTx/>
              <a:buChar char="-"/>
            </a:pPr>
            <a:r>
              <a:rPr lang="de-DE" sz="2400" dirty="0"/>
              <a:t>Risk of </a:t>
            </a:r>
            <a:r>
              <a:rPr lang="de-DE" sz="2400" dirty="0" err="1"/>
              <a:t>brain</a:t>
            </a:r>
            <a:r>
              <a:rPr lang="de-DE" sz="2400" dirty="0"/>
              <a:t> drain.</a:t>
            </a:r>
          </a:p>
          <a:p>
            <a:pPr>
              <a:buFontTx/>
              <a:buChar char="-"/>
            </a:pPr>
            <a:r>
              <a:rPr lang="de-DE" sz="2400" dirty="0" err="1"/>
              <a:t>Concerns</a:t>
            </a:r>
            <a:r>
              <a:rPr lang="de-DE" sz="2400" dirty="0"/>
              <a:t> </a:t>
            </a:r>
            <a:r>
              <a:rPr lang="de-DE" sz="2400" dirty="0" err="1"/>
              <a:t>about</a:t>
            </a:r>
            <a:r>
              <a:rPr lang="de-DE" sz="2400" dirty="0"/>
              <a:t> administrative </a:t>
            </a:r>
            <a:r>
              <a:rPr lang="de-DE" sz="2400" dirty="0" err="1"/>
              <a:t>burden</a:t>
            </a:r>
            <a:r>
              <a:rPr lang="de-DE" sz="2400" dirty="0"/>
              <a:t>, </a:t>
            </a:r>
            <a:r>
              <a:rPr lang="de-DE" sz="2400" dirty="0" err="1"/>
              <a:t>challenges</a:t>
            </a:r>
            <a:r>
              <a:rPr lang="de-DE" sz="2400" dirty="0"/>
              <a:t> and </a:t>
            </a:r>
            <a:r>
              <a:rPr lang="de-DE" sz="2400" dirty="0" err="1"/>
              <a:t>costs</a:t>
            </a:r>
            <a:endParaRPr lang="de-DE" sz="2400" dirty="0"/>
          </a:p>
          <a:p>
            <a:pPr>
              <a:buFontTx/>
              <a:buChar char="-"/>
            </a:pPr>
            <a:r>
              <a:rPr lang="de-DE" sz="2400" dirty="0" err="1"/>
              <a:t>Complexity</a:t>
            </a:r>
            <a:r>
              <a:rPr lang="de-DE" sz="2400" dirty="0"/>
              <a:t> in </a:t>
            </a:r>
            <a:r>
              <a:rPr lang="de-DE" sz="2400" dirty="0" err="1"/>
              <a:t>dealing</a:t>
            </a:r>
            <a:r>
              <a:rPr lang="de-DE" sz="2400" dirty="0"/>
              <a:t> </a:t>
            </a:r>
            <a:r>
              <a:rPr lang="de-DE" sz="2400" dirty="0" err="1"/>
              <a:t>with</a:t>
            </a:r>
            <a:r>
              <a:rPr lang="de-DE" sz="2400" dirty="0"/>
              <a:t> </a:t>
            </a:r>
            <a:r>
              <a:rPr lang="de-DE" sz="2400" dirty="0" err="1"/>
              <a:t>legislation</a:t>
            </a:r>
            <a:r>
              <a:rPr lang="de-DE" sz="2400" dirty="0"/>
              <a:t> </a:t>
            </a:r>
            <a:r>
              <a:rPr lang="de-DE" sz="2400" dirty="0" err="1"/>
              <a:t>beyond</a:t>
            </a:r>
            <a:r>
              <a:rPr lang="de-DE" sz="2400" dirty="0"/>
              <a:t> national </a:t>
            </a:r>
            <a:r>
              <a:rPr lang="de-DE" sz="2400" dirty="0" err="1"/>
              <a:t>systems</a:t>
            </a:r>
            <a:endParaRPr lang="de-DE" sz="2400" dirty="0"/>
          </a:p>
          <a:p>
            <a:pPr>
              <a:buFontTx/>
              <a:buChar char="-"/>
            </a:pPr>
            <a:r>
              <a:rPr lang="de-DE" sz="2400" dirty="0"/>
              <a:t>Lack of resources for networking, exchange visits, accredited international programmes</a:t>
            </a:r>
          </a:p>
          <a:p>
            <a:pPr marL="0" indent="0">
              <a:buNone/>
            </a:pPr>
            <a:endParaRPr lang="de-DE" sz="2400" dirty="0"/>
          </a:p>
          <a:p>
            <a:pPr marL="0" indent="0">
              <a:buNone/>
            </a:pPr>
            <a:endParaRPr lang="de-DE" sz="2400" dirty="0"/>
          </a:p>
          <a:p>
            <a:pPr marL="0" indent="0">
              <a:buNone/>
            </a:pPr>
            <a:endParaRPr lang="de-DE" sz="2400" dirty="0"/>
          </a:p>
        </p:txBody>
      </p:sp>
      <p:sp>
        <p:nvSpPr>
          <p:cNvPr id="4" name="Foliennummernplatzhalter 3">
            <a:extLst>
              <a:ext uri="{FF2B5EF4-FFF2-40B4-BE49-F238E27FC236}">
                <a16:creationId xmlns:a16="http://schemas.microsoft.com/office/drawing/2014/main" id="{509298FB-A3A8-4B81-251D-1E984D8E687C}"/>
              </a:ext>
            </a:extLst>
          </p:cNvPr>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1969088434"/>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6043C5F68DD74F4F85CE375AC52B32D2" ma:contentTypeVersion="14" ma:contentTypeDescription="Ein neues Dokument erstellen." ma:contentTypeScope="" ma:versionID="574de9ecdc9e8f59f89e3d10a3c24bdb">
  <xsd:schema xmlns:xsd="http://www.w3.org/2001/XMLSchema" xmlns:xs="http://www.w3.org/2001/XMLSchema" xmlns:p="http://schemas.microsoft.com/office/2006/metadata/properties" xmlns:ns3="db2fd845-fe18-4158-b167-9e7d573efa4a" xmlns:ns4="10641806-eea2-42b9-b77c-207e89808980" targetNamespace="http://schemas.microsoft.com/office/2006/metadata/properties" ma:root="true" ma:fieldsID="a255fb3edb177b49b6bf21afb25f36e0" ns3:_="" ns4:_="">
    <xsd:import namespace="db2fd845-fe18-4158-b167-9e7d573efa4a"/>
    <xsd:import namespace="10641806-eea2-42b9-b77c-207e89808980"/>
    <xsd:element name="properties">
      <xsd:complexType>
        <xsd:sequence>
          <xsd:element name="documentManagement">
            <xsd:complexType>
              <xsd:all>
                <xsd:element ref="ns3:MediaServiceMetadata" minOccurs="0"/>
                <xsd:element ref="ns3:MediaServiceFastMetadata" minOccurs="0"/>
                <xsd:element ref="ns3:_activity" minOccurs="0"/>
                <xsd:element ref="ns4:SharedWithUsers" minOccurs="0"/>
                <xsd:element ref="ns4:SharedWithDetails" minOccurs="0"/>
                <xsd:element ref="ns4:SharingHintHash" minOccurs="0"/>
                <xsd:element ref="ns3:MediaServiceDateTaken" minOccurs="0"/>
                <xsd:element ref="ns3:MediaServiceObjectDetectorVersions" minOccurs="0"/>
                <xsd:element ref="ns3:MediaServiceAutoTags" minOccurs="0"/>
                <xsd:element ref="ns3:MediaServiceOCR" minOccurs="0"/>
                <xsd:element ref="ns3:MediaServiceGenerationTime" minOccurs="0"/>
                <xsd:element ref="ns3:MediaServiceEventHashCode" minOccurs="0"/>
                <xsd:element ref="ns3:MediaServiceSearchPropertie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2fd845-fe18-4158-b167-9e7d573efa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0" nillable="true" ma:displayName="_activity" ma:hidden="true" ma:internalName="_activity">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SystemTags" ma:index="21"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0641806-eea2-42b9-b77c-207e89808980" elementFormDefault="qualified">
    <xsd:import namespace="http://schemas.microsoft.com/office/2006/documentManagement/types"/>
    <xsd:import namespace="http://schemas.microsoft.com/office/infopath/2007/PartnerControls"/>
    <xsd:element name="SharedWithUsers" ma:index="11"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Freigegeben für - Details" ma:internalName="SharedWithDetails" ma:readOnly="true">
      <xsd:simpleType>
        <xsd:restriction base="dms:Note">
          <xsd:maxLength value="255"/>
        </xsd:restriction>
      </xsd:simpleType>
    </xsd:element>
    <xsd:element name="SharingHintHash" ma:index="13" nillable="true" ma:displayName="Freigabehinweis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db2fd845-fe18-4158-b167-9e7d573efa4a" xsi:nil="true"/>
  </documentManagement>
</p:properties>
</file>

<file path=customXml/itemProps1.xml><?xml version="1.0" encoding="utf-8"?>
<ds:datastoreItem xmlns:ds="http://schemas.openxmlformats.org/officeDocument/2006/customXml" ds:itemID="{04F6D6C2-F7C7-456A-8B34-42B1686B67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2fd845-fe18-4158-b167-9e7d573efa4a"/>
    <ds:schemaRef ds:uri="10641806-eea2-42b9-b77c-207e8980898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B27490B-94F9-4172-B000-D4E546B8CD69}">
  <ds:schemaRefs>
    <ds:schemaRef ds:uri="http://schemas.microsoft.com/sharepoint/v3/contenttype/forms"/>
  </ds:schemaRefs>
</ds:datastoreItem>
</file>

<file path=customXml/itemProps3.xml><?xml version="1.0" encoding="utf-8"?>
<ds:datastoreItem xmlns:ds="http://schemas.openxmlformats.org/officeDocument/2006/customXml" ds:itemID="{3CEB4036-DBF4-401D-85BA-4F29C1DC0B81}">
  <ds:schemaRefs>
    <ds:schemaRef ds:uri="http://www.w3.org/XML/1998/namespace"/>
    <ds:schemaRef ds:uri="http://purl.org/dc/terms/"/>
    <ds:schemaRef ds:uri="http://schemas.microsoft.com/office/2006/metadata/properties"/>
    <ds:schemaRef ds:uri="http://purl.org/dc/dcmitype/"/>
    <ds:schemaRef ds:uri="http://schemas.microsoft.com/office/2006/documentManagement/types"/>
    <ds:schemaRef ds:uri="http://schemas.openxmlformats.org/package/2006/metadata/core-properties"/>
    <ds:schemaRef ds:uri="10641806-eea2-42b9-b77c-207e89808980"/>
    <ds:schemaRef ds:uri="http://schemas.microsoft.com/office/infopath/2007/PartnerControls"/>
    <ds:schemaRef ds:uri="db2fd845-fe18-4158-b167-9e7d573efa4a"/>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Wisp</Template>
  <TotalTime>0</TotalTime>
  <Words>1573</Words>
  <Application>Microsoft Office PowerPoint</Application>
  <PresentationFormat>Widescreen</PresentationFormat>
  <Paragraphs>142</Paragraphs>
  <Slides>19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Aptos</vt:lpstr>
      <vt:lpstr>Arial</vt:lpstr>
      <vt:lpstr>Century Gothic</vt:lpstr>
      <vt:lpstr>Century Gothic (Textkörper)</vt:lpstr>
      <vt:lpstr>Symbol</vt:lpstr>
      <vt:lpstr>Wingdings</vt:lpstr>
      <vt:lpstr>Wingdings 3</vt:lpstr>
      <vt:lpstr>Wisp</vt:lpstr>
      <vt:lpstr>Module 6 Internationalisation of Doctoral Education</vt:lpstr>
      <vt:lpstr>Aim of this module</vt:lpstr>
      <vt:lpstr>What does internationalisation of Doctoral Education mean? </vt:lpstr>
      <vt:lpstr>Discussion</vt:lpstr>
      <vt:lpstr>Why is internationalisation important? </vt:lpstr>
      <vt:lpstr>What are benefits of internationalised doctoral training for you as PhD supervisor?</vt:lpstr>
      <vt:lpstr>Internationalisation Models (Jones, Norlin, Rönnqvist &amp; Sullivan, 2024 )</vt:lpstr>
      <vt:lpstr>Activity: Marketplace (Part 1)</vt:lpstr>
      <vt:lpstr>What might hinder or prevent internationalizing doctoral education?</vt:lpstr>
      <vt:lpstr>What might hinder or prevent internationalizing doctoral education?</vt:lpstr>
      <vt:lpstr>Discussion</vt:lpstr>
      <vt:lpstr> Your contribution as PhD supervisor for  more internationalisation  </vt:lpstr>
      <vt:lpstr>How can you as PhD supevisor motivate and support students?</vt:lpstr>
      <vt:lpstr>How can you as PhD supevisor motivate and support students?</vt:lpstr>
      <vt:lpstr>Where should your responsibility as  PhD supervisor end?</vt:lpstr>
      <vt:lpstr>Activity: Marketplace (Part 2)</vt:lpstr>
      <vt:lpstr>Key takeaways of Module 6</vt:lpstr>
      <vt:lpstr>References</vt:lpstr>
      <vt:lpstr>Disclaimer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NEED FOR DOCTORAL QUALIFICATIONS IN SUB-SAHARA AFRICA</dc:title>
  <dc:creator>Windows User</dc:creator>
  <cp:lastModifiedBy>Lucas Zinner</cp:lastModifiedBy>
  <cp:revision>137</cp:revision>
  <dcterms:created xsi:type="dcterms:W3CDTF">2024-10-01T08:04:27Z</dcterms:created>
  <dcterms:modified xsi:type="dcterms:W3CDTF">2026-03-27T08:29:32Z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0x0101006043C5F68DD74F4F85CE375AC52B32D2</vt:lpwstr>
  </property>
</Properties>
</file>