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3"/>
  </p:notesMasterIdLst>
  <p:sldIdLst>
    <p:sldId id="256" r:id="rId5"/>
    <p:sldId id="309" r:id="rId6"/>
    <p:sldId id="703" r:id="rId7"/>
    <p:sldId id="291" r:id="rId8"/>
    <p:sldId id="719" r:id="rId9"/>
    <p:sldId id="722" r:id="rId10"/>
    <p:sldId id="724" r:id="rId11"/>
    <p:sldId id="723" r:id="rId12"/>
    <p:sldId id="695" r:id="rId13"/>
    <p:sldId id="696" r:id="rId14"/>
    <p:sldId id="698" r:id="rId15"/>
    <p:sldId id="697" r:id="rId16"/>
    <p:sldId id="293" r:id="rId17"/>
    <p:sldId id="712" r:id="rId18"/>
    <p:sldId id="701" r:id="rId19"/>
    <p:sldId id="714" r:id="rId20"/>
    <p:sldId id="296" r:id="rId21"/>
    <p:sldId id="704" r:id="rId22"/>
    <p:sldId id="306" r:id="rId23"/>
    <p:sldId id="702" r:id="rId24"/>
    <p:sldId id="725" r:id="rId25"/>
    <p:sldId id="726" r:id="rId26"/>
    <p:sldId id="707" r:id="rId27"/>
    <p:sldId id="705" r:id="rId28"/>
    <p:sldId id="706" r:id="rId29"/>
    <p:sldId id="708" r:id="rId30"/>
    <p:sldId id="298" r:id="rId31"/>
    <p:sldId id="715" r:id="rId32"/>
    <p:sldId id="290" r:id="rId33"/>
    <p:sldId id="711" r:id="rId34"/>
    <p:sldId id="716" r:id="rId35"/>
    <p:sldId id="717" r:id="rId36"/>
    <p:sldId id="709" r:id="rId37"/>
    <p:sldId id="718" r:id="rId38"/>
    <p:sldId id="720" r:id="rId39"/>
    <p:sldId id="288" r:id="rId40"/>
    <p:sldId id="272" r:id="rId41"/>
    <p:sldId id="264"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20" autoAdjust="0"/>
    <p:restoredTop sz="92619" autoAdjust="0"/>
  </p:normalViewPr>
  <p:slideViewPr>
    <p:cSldViewPr snapToGrid="0">
      <p:cViewPr varScale="1">
        <p:scale>
          <a:sx n="104" d="100"/>
          <a:sy n="104" d="100"/>
        </p:scale>
        <p:origin x="1142" y="298"/>
      </p:cViewPr>
      <p:guideLst/>
    </p:cSldViewPr>
  </p:slideViewPr>
  <p:outlineViewPr>
    <p:cViewPr>
      <p:scale>
        <a:sx n="33" d="100"/>
        <a:sy n="33" d="100"/>
      </p:scale>
      <p:origin x="0" y="-5064"/>
    </p:cViewPr>
  </p:outlineViewPr>
  <p:notesTextViewPr>
    <p:cViewPr>
      <p:scale>
        <a:sx n="1" d="1"/>
        <a:sy n="1" d="1"/>
      </p:scale>
      <p:origin x="0" y="0"/>
    </p:cViewPr>
  </p:notesTextViewPr>
  <p:sorterViewPr>
    <p:cViewPr>
      <p:scale>
        <a:sx n="140" d="100"/>
        <a:sy n="140" d="100"/>
      </p:scale>
      <p:origin x="0" y="-7192"/>
    </p:cViewPr>
  </p:sorterViewPr>
  <p:notesViewPr>
    <p:cSldViewPr snapToGrid="0">
      <p:cViewPr varScale="1">
        <p:scale>
          <a:sx n="121" d="100"/>
          <a:sy n="121" d="100"/>
        </p:scale>
        <p:origin x="5022"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935CB7-42DA-FD4E-A934-9B83145E83EE}" type="doc">
      <dgm:prSet loTypeId="urn:microsoft.com/office/officeart/2005/8/layout/radial4" loCatId="" qsTypeId="urn:microsoft.com/office/officeart/2005/8/quickstyle/simple1" qsCatId="simple" csTypeId="urn:microsoft.com/office/officeart/2005/8/colors/colorful1" csCatId="colorful" phldr="1"/>
      <dgm:spPr/>
      <dgm:t>
        <a:bodyPr/>
        <a:lstStyle/>
        <a:p>
          <a:endParaRPr lang="en-GB"/>
        </a:p>
      </dgm:t>
    </dgm:pt>
    <dgm:pt modelId="{7DF5C6D3-3B88-B64F-A612-793766BF44B9}">
      <dgm:prSet phldrT="[Text]" custT="1"/>
      <dgm:spPr/>
      <dgm:t>
        <a:bodyPr/>
        <a:lstStyle/>
        <a:p>
          <a:r>
            <a:rPr lang="en-GB" sz="1600" dirty="0"/>
            <a:t>5Cs of Copyediting</a:t>
          </a:r>
        </a:p>
      </dgm:t>
    </dgm:pt>
    <dgm:pt modelId="{3CD2AD72-B3DA-EB4F-8F42-54319E7E5594}" type="parTrans" cxnId="{D71A2C84-7B3D-C743-BEB9-E62F33F32E9C}">
      <dgm:prSet/>
      <dgm:spPr/>
      <dgm:t>
        <a:bodyPr/>
        <a:lstStyle/>
        <a:p>
          <a:endParaRPr lang="en-GB" sz="1600"/>
        </a:p>
      </dgm:t>
    </dgm:pt>
    <dgm:pt modelId="{6BB5D32F-F491-6E41-AB31-32D0ACB01881}" type="sibTrans" cxnId="{D71A2C84-7B3D-C743-BEB9-E62F33F32E9C}">
      <dgm:prSet/>
      <dgm:spPr/>
      <dgm:t>
        <a:bodyPr/>
        <a:lstStyle/>
        <a:p>
          <a:endParaRPr lang="en-GB" sz="1600"/>
        </a:p>
      </dgm:t>
    </dgm:pt>
    <dgm:pt modelId="{368E8100-F340-3A49-BF6C-72C2C790CB7A}">
      <dgm:prSet phldrT="[Text]" custT="1"/>
      <dgm:spPr/>
      <dgm:t>
        <a:bodyPr/>
        <a:lstStyle/>
        <a:p>
          <a:r>
            <a:rPr lang="en-US" sz="1600" dirty="0"/>
            <a:t>Clarity (defined in terms of the intended reader)</a:t>
          </a:r>
          <a:endParaRPr lang="en-GB" sz="1600" dirty="0"/>
        </a:p>
      </dgm:t>
    </dgm:pt>
    <dgm:pt modelId="{9F0F15DA-AD2A-E64F-B3B3-13FA64ADB2C5}" type="parTrans" cxnId="{5F79479D-8E88-4848-8C65-8961A706594C}">
      <dgm:prSet/>
      <dgm:spPr/>
      <dgm:t>
        <a:bodyPr/>
        <a:lstStyle/>
        <a:p>
          <a:endParaRPr lang="en-GB" sz="1600"/>
        </a:p>
      </dgm:t>
    </dgm:pt>
    <dgm:pt modelId="{B8B03EE4-3223-C24C-97D3-20FF717DDD30}" type="sibTrans" cxnId="{5F79479D-8E88-4848-8C65-8961A706594C}">
      <dgm:prSet/>
      <dgm:spPr/>
      <dgm:t>
        <a:bodyPr/>
        <a:lstStyle/>
        <a:p>
          <a:endParaRPr lang="en-GB" sz="1600"/>
        </a:p>
      </dgm:t>
    </dgm:pt>
    <dgm:pt modelId="{B79CEAD8-8209-0844-B634-76EAB0D86C43}">
      <dgm:prSet phldrT="[Text]" custT="1"/>
      <dgm:spPr/>
      <dgm:t>
        <a:bodyPr/>
        <a:lstStyle/>
        <a:p>
          <a:r>
            <a:rPr lang="en-US" sz="1600" dirty="0"/>
            <a:t>Correctness of grammar, spelling, punctuation, usage of facts</a:t>
          </a:r>
          <a:endParaRPr lang="en-GB" sz="1600" dirty="0"/>
        </a:p>
      </dgm:t>
    </dgm:pt>
    <dgm:pt modelId="{A5E5CA9D-FCA8-2244-AC01-BCA5A465D159}" type="parTrans" cxnId="{331E5E48-DFC7-574C-BEFB-8FBFB0144111}">
      <dgm:prSet/>
      <dgm:spPr/>
      <dgm:t>
        <a:bodyPr/>
        <a:lstStyle/>
        <a:p>
          <a:endParaRPr lang="en-GB" sz="1600"/>
        </a:p>
      </dgm:t>
    </dgm:pt>
    <dgm:pt modelId="{B1BA90C5-D159-8949-9CAF-7108854C1210}" type="sibTrans" cxnId="{331E5E48-DFC7-574C-BEFB-8FBFB0144111}">
      <dgm:prSet/>
      <dgm:spPr/>
      <dgm:t>
        <a:bodyPr/>
        <a:lstStyle/>
        <a:p>
          <a:endParaRPr lang="en-GB" sz="1600"/>
        </a:p>
      </dgm:t>
    </dgm:pt>
    <dgm:pt modelId="{EF96638C-0542-5748-A0CB-FC0EE32E60CC}">
      <dgm:prSet phldrT="[Text]" custT="1"/>
      <dgm:spPr/>
      <dgm:t>
        <a:bodyPr/>
        <a:lstStyle/>
        <a:p>
          <a:r>
            <a:rPr lang="en-US" sz="1600" dirty="0"/>
            <a:t>Conciseness (briefness)—(saves reader time, saves publisher space)</a:t>
          </a:r>
          <a:endParaRPr lang="en-GB" sz="1600" dirty="0"/>
        </a:p>
      </dgm:t>
    </dgm:pt>
    <dgm:pt modelId="{CBFFD716-3DB8-D34A-9BD1-7D107E2E6EDC}" type="parTrans" cxnId="{8C0DC132-71AD-4940-AB24-752AC2548773}">
      <dgm:prSet/>
      <dgm:spPr/>
      <dgm:t>
        <a:bodyPr/>
        <a:lstStyle/>
        <a:p>
          <a:endParaRPr lang="en-GB" sz="1600"/>
        </a:p>
      </dgm:t>
    </dgm:pt>
    <dgm:pt modelId="{3956B30B-B22B-3946-81D2-ED884CC594C9}" type="sibTrans" cxnId="{8C0DC132-71AD-4940-AB24-752AC2548773}">
      <dgm:prSet/>
      <dgm:spPr/>
      <dgm:t>
        <a:bodyPr/>
        <a:lstStyle/>
        <a:p>
          <a:endParaRPr lang="en-GB" sz="1600"/>
        </a:p>
      </dgm:t>
    </dgm:pt>
    <dgm:pt modelId="{89747086-E622-E445-B7A3-7A9915D80304}">
      <dgm:prSet custT="1"/>
      <dgm:spPr/>
      <dgm:t>
        <a:bodyPr/>
        <a:lstStyle/>
        <a:p>
          <a:pPr algn="ctr">
            <a:buNone/>
          </a:pPr>
          <a:r>
            <a:rPr lang="en-US" sz="1600" dirty="0"/>
            <a:t>Consistency</a:t>
          </a:r>
        </a:p>
      </dgm:t>
    </dgm:pt>
    <dgm:pt modelId="{9566FFDE-46D6-E943-BC1D-F22F39CD9060}" type="parTrans" cxnId="{A4C89E3E-166F-D14F-9BBB-817449BB18E8}">
      <dgm:prSet/>
      <dgm:spPr/>
      <dgm:t>
        <a:bodyPr/>
        <a:lstStyle/>
        <a:p>
          <a:endParaRPr lang="en-GB" sz="1600"/>
        </a:p>
      </dgm:t>
    </dgm:pt>
    <dgm:pt modelId="{B0CD19CA-FB22-3347-816A-8E9E069012D9}" type="sibTrans" cxnId="{A4C89E3E-166F-D14F-9BBB-817449BB18E8}">
      <dgm:prSet/>
      <dgm:spPr/>
      <dgm:t>
        <a:bodyPr/>
        <a:lstStyle/>
        <a:p>
          <a:endParaRPr lang="en-GB" sz="1600"/>
        </a:p>
      </dgm:t>
    </dgm:pt>
    <dgm:pt modelId="{BF4463BB-CA51-3A48-A465-537D81B14930}">
      <dgm:prSet custT="1"/>
      <dgm:spPr/>
      <dgm:t>
        <a:bodyPr/>
        <a:lstStyle/>
        <a:p>
          <a:pPr algn="l">
            <a:buFont typeface="Arial" panose="020B0604020202020204" pitchFamily="34" charset="0"/>
            <a:buChar char="•"/>
          </a:pPr>
          <a:r>
            <a:rPr lang="en-US" sz="1600" dirty="0"/>
            <a:t>Within a manuscript</a:t>
          </a:r>
        </a:p>
      </dgm:t>
    </dgm:pt>
    <dgm:pt modelId="{46F8CE2F-2989-3040-ACE0-C11E0FA71A01}" type="parTrans" cxnId="{3EBF1E46-8C68-A443-BD73-3FB5D7830E50}">
      <dgm:prSet/>
      <dgm:spPr/>
      <dgm:t>
        <a:bodyPr/>
        <a:lstStyle/>
        <a:p>
          <a:endParaRPr lang="en-GB" sz="1600"/>
        </a:p>
      </dgm:t>
    </dgm:pt>
    <dgm:pt modelId="{447E1321-724E-EA4B-9BA1-7CC60316E4F2}" type="sibTrans" cxnId="{3EBF1E46-8C68-A443-BD73-3FB5D7830E50}">
      <dgm:prSet/>
      <dgm:spPr/>
      <dgm:t>
        <a:bodyPr/>
        <a:lstStyle/>
        <a:p>
          <a:endParaRPr lang="en-GB" sz="1600"/>
        </a:p>
      </dgm:t>
    </dgm:pt>
    <dgm:pt modelId="{E0772D2A-1791-644F-9637-3613970F543D}">
      <dgm:prSet custT="1"/>
      <dgm:spPr/>
      <dgm:t>
        <a:bodyPr/>
        <a:lstStyle/>
        <a:p>
          <a:pPr algn="l">
            <a:buFont typeface="Arial" panose="020B0604020202020204" pitchFamily="34" charset="0"/>
            <a:buChar char="•"/>
          </a:pPr>
          <a:r>
            <a:rPr lang="en-US" sz="1600" dirty="0"/>
            <a:t>With the publication’s style</a:t>
          </a:r>
        </a:p>
      </dgm:t>
    </dgm:pt>
    <dgm:pt modelId="{93D078A8-710C-F249-A00B-CCF6B4CB1C59}" type="parTrans" cxnId="{20AF459A-CD03-8B4C-94FB-415FE77FC369}">
      <dgm:prSet/>
      <dgm:spPr/>
      <dgm:t>
        <a:bodyPr/>
        <a:lstStyle/>
        <a:p>
          <a:endParaRPr lang="en-GB" sz="1600"/>
        </a:p>
      </dgm:t>
    </dgm:pt>
    <dgm:pt modelId="{A6339EE0-483F-0C4E-9C4C-B5555A2F45E6}" type="sibTrans" cxnId="{20AF459A-CD03-8B4C-94FB-415FE77FC369}">
      <dgm:prSet/>
      <dgm:spPr/>
      <dgm:t>
        <a:bodyPr/>
        <a:lstStyle/>
        <a:p>
          <a:endParaRPr lang="en-GB" sz="1600"/>
        </a:p>
      </dgm:t>
    </dgm:pt>
    <dgm:pt modelId="{5D4BAA84-3C75-394D-8B4C-46306A39565E}">
      <dgm:prSet custT="1"/>
      <dgm:spPr/>
      <dgm:t>
        <a:bodyPr/>
        <a:lstStyle/>
        <a:p>
          <a:r>
            <a:rPr lang="en-US" sz="1600" dirty="0"/>
            <a:t>Courtesy</a:t>
          </a:r>
          <a:br>
            <a:rPr lang="en-US" sz="1600" dirty="0"/>
          </a:br>
          <a:r>
            <a:rPr lang="en-US" sz="1600" dirty="0"/>
            <a:t>respectful wording</a:t>
          </a:r>
          <a:endParaRPr lang="en-MW" sz="1600" dirty="0"/>
        </a:p>
      </dgm:t>
    </dgm:pt>
    <dgm:pt modelId="{813A5093-8723-3E4B-BE62-1EAF6970ECA2}" type="parTrans" cxnId="{19B2622F-E3B6-6A46-887F-39EC05961B67}">
      <dgm:prSet/>
      <dgm:spPr/>
      <dgm:t>
        <a:bodyPr/>
        <a:lstStyle/>
        <a:p>
          <a:endParaRPr lang="en-GB" sz="1600"/>
        </a:p>
      </dgm:t>
    </dgm:pt>
    <dgm:pt modelId="{2B3D8E65-3B80-8641-9320-744D65ECF7FB}" type="sibTrans" cxnId="{19B2622F-E3B6-6A46-887F-39EC05961B67}">
      <dgm:prSet/>
      <dgm:spPr/>
      <dgm:t>
        <a:bodyPr/>
        <a:lstStyle/>
        <a:p>
          <a:endParaRPr lang="en-GB" sz="1600"/>
        </a:p>
      </dgm:t>
    </dgm:pt>
    <dgm:pt modelId="{E1F609AE-65A9-9441-96E0-E3A71DDA44A1}" type="pres">
      <dgm:prSet presAssocID="{2A935CB7-42DA-FD4E-A934-9B83145E83EE}" presName="cycle" presStyleCnt="0">
        <dgm:presLayoutVars>
          <dgm:chMax val="1"/>
          <dgm:dir/>
          <dgm:animLvl val="ctr"/>
          <dgm:resizeHandles val="exact"/>
        </dgm:presLayoutVars>
      </dgm:prSet>
      <dgm:spPr/>
    </dgm:pt>
    <dgm:pt modelId="{B0955C9E-4767-E54C-BFBC-01D3DD0E12E5}" type="pres">
      <dgm:prSet presAssocID="{7DF5C6D3-3B88-B64F-A612-793766BF44B9}" presName="centerShape" presStyleLbl="node0" presStyleIdx="0" presStyleCnt="1"/>
      <dgm:spPr/>
    </dgm:pt>
    <dgm:pt modelId="{3FFBD7AD-4FAF-6945-9ABF-154CC025B9CB}" type="pres">
      <dgm:prSet presAssocID="{9F0F15DA-AD2A-E64F-B3B3-13FA64ADB2C5}" presName="parTrans" presStyleLbl="bgSibTrans2D1" presStyleIdx="0" presStyleCnt="5"/>
      <dgm:spPr/>
    </dgm:pt>
    <dgm:pt modelId="{6003AF8C-B5EB-4342-97CB-1FF6A8196D24}" type="pres">
      <dgm:prSet presAssocID="{368E8100-F340-3A49-BF6C-72C2C790CB7A}" presName="node" presStyleLbl="node1" presStyleIdx="0" presStyleCnt="5">
        <dgm:presLayoutVars>
          <dgm:bulletEnabled val="1"/>
        </dgm:presLayoutVars>
      </dgm:prSet>
      <dgm:spPr/>
    </dgm:pt>
    <dgm:pt modelId="{9DF72F10-B0FB-D34D-8825-0252EEDD9251}" type="pres">
      <dgm:prSet presAssocID="{A5E5CA9D-FCA8-2244-AC01-BCA5A465D159}" presName="parTrans" presStyleLbl="bgSibTrans2D1" presStyleIdx="1" presStyleCnt="5"/>
      <dgm:spPr/>
    </dgm:pt>
    <dgm:pt modelId="{A7DCFA73-8139-0F43-ADC6-5D1AB5DE2A1B}" type="pres">
      <dgm:prSet presAssocID="{B79CEAD8-8209-0844-B634-76EAB0D86C43}" presName="node" presStyleLbl="node1" presStyleIdx="1" presStyleCnt="5" custScaleX="109133" custScaleY="109272">
        <dgm:presLayoutVars>
          <dgm:bulletEnabled val="1"/>
        </dgm:presLayoutVars>
      </dgm:prSet>
      <dgm:spPr/>
    </dgm:pt>
    <dgm:pt modelId="{85001B8B-E4D9-E145-B3B5-91401D5D4DCB}" type="pres">
      <dgm:prSet presAssocID="{CBFFD716-3DB8-D34A-9BD1-7D107E2E6EDC}" presName="parTrans" presStyleLbl="bgSibTrans2D1" presStyleIdx="2" presStyleCnt="5"/>
      <dgm:spPr/>
    </dgm:pt>
    <dgm:pt modelId="{78BCE54B-A9A8-414B-B395-375FBD605DCF}" type="pres">
      <dgm:prSet presAssocID="{EF96638C-0542-5748-A0CB-FC0EE32E60CC}" presName="node" presStyleLbl="node1" presStyleIdx="2" presStyleCnt="5">
        <dgm:presLayoutVars>
          <dgm:bulletEnabled val="1"/>
        </dgm:presLayoutVars>
      </dgm:prSet>
      <dgm:spPr/>
    </dgm:pt>
    <dgm:pt modelId="{792186B2-72FB-8A4D-8B0F-19FFEAF9391E}" type="pres">
      <dgm:prSet presAssocID="{9566FFDE-46D6-E943-BC1D-F22F39CD9060}" presName="parTrans" presStyleLbl="bgSibTrans2D1" presStyleIdx="3" presStyleCnt="5"/>
      <dgm:spPr/>
    </dgm:pt>
    <dgm:pt modelId="{EC0F4C89-BFF7-6240-90CD-0402ABAC4C97}" type="pres">
      <dgm:prSet presAssocID="{89747086-E622-E445-B7A3-7A9915D80304}" presName="node" presStyleLbl="node1" presStyleIdx="3" presStyleCnt="5" custScaleX="130751" custRadScaleRad="103241" custRadScaleInc="3978">
        <dgm:presLayoutVars>
          <dgm:bulletEnabled val="1"/>
        </dgm:presLayoutVars>
      </dgm:prSet>
      <dgm:spPr/>
    </dgm:pt>
    <dgm:pt modelId="{039E3270-5674-4F49-9473-E2A65D6A5560}" type="pres">
      <dgm:prSet presAssocID="{813A5093-8723-3E4B-BE62-1EAF6970ECA2}" presName="parTrans" presStyleLbl="bgSibTrans2D1" presStyleIdx="4" presStyleCnt="5"/>
      <dgm:spPr/>
    </dgm:pt>
    <dgm:pt modelId="{B257DA85-61B9-8A4C-9432-198AE373415E}" type="pres">
      <dgm:prSet presAssocID="{5D4BAA84-3C75-394D-8B4C-46306A39565E}" presName="node" presStyleLbl="node1" presStyleIdx="4" presStyleCnt="5">
        <dgm:presLayoutVars>
          <dgm:bulletEnabled val="1"/>
        </dgm:presLayoutVars>
      </dgm:prSet>
      <dgm:spPr/>
    </dgm:pt>
  </dgm:ptLst>
  <dgm:cxnLst>
    <dgm:cxn modelId="{F3DD0A1C-222F-7C41-9B1D-18D9B0F98D6A}" type="presOf" srcId="{7DF5C6D3-3B88-B64F-A612-793766BF44B9}" destId="{B0955C9E-4767-E54C-BFBC-01D3DD0E12E5}" srcOrd="0" destOrd="0" presId="urn:microsoft.com/office/officeart/2005/8/layout/radial4"/>
    <dgm:cxn modelId="{AAB1E01C-F349-054C-83F0-8A27D606B910}" type="presOf" srcId="{A5E5CA9D-FCA8-2244-AC01-BCA5A465D159}" destId="{9DF72F10-B0FB-D34D-8825-0252EEDD9251}" srcOrd="0" destOrd="0" presId="urn:microsoft.com/office/officeart/2005/8/layout/radial4"/>
    <dgm:cxn modelId="{9758672A-1678-DE4C-9DD5-846CA49F8BF8}" type="presOf" srcId="{B79CEAD8-8209-0844-B634-76EAB0D86C43}" destId="{A7DCFA73-8139-0F43-ADC6-5D1AB5DE2A1B}" srcOrd="0" destOrd="0" presId="urn:microsoft.com/office/officeart/2005/8/layout/radial4"/>
    <dgm:cxn modelId="{19B2622F-E3B6-6A46-887F-39EC05961B67}" srcId="{7DF5C6D3-3B88-B64F-A612-793766BF44B9}" destId="{5D4BAA84-3C75-394D-8B4C-46306A39565E}" srcOrd="4" destOrd="0" parTransId="{813A5093-8723-3E4B-BE62-1EAF6970ECA2}" sibTransId="{2B3D8E65-3B80-8641-9320-744D65ECF7FB}"/>
    <dgm:cxn modelId="{225A3131-3FC5-D84A-918B-4B4989093E53}" type="presOf" srcId="{9566FFDE-46D6-E943-BC1D-F22F39CD9060}" destId="{792186B2-72FB-8A4D-8B0F-19FFEAF9391E}" srcOrd="0" destOrd="0" presId="urn:microsoft.com/office/officeart/2005/8/layout/radial4"/>
    <dgm:cxn modelId="{AE7F0632-9AF7-0342-BD09-0B79BE2F13E5}" type="presOf" srcId="{E0772D2A-1791-644F-9637-3613970F543D}" destId="{EC0F4C89-BFF7-6240-90CD-0402ABAC4C97}" srcOrd="0" destOrd="2" presId="urn:microsoft.com/office/officeart/2005/8/layout/radial4"/>
    <dgm:cxn modelId="{8C0DC132-71AD-4940-AB24-752AC2548773}" srcId="{7DF5C6D3-3B88-B64F-A612-793766BF44B9}" destId="{EF96638C-0542-5748-A0CB-FC0EE32E60CC}" srcOrd="2" destOrd="0" parTransId="{CBFFD716-3DB8-D34A-9BD1-7D107E2E6EDC}" sibTransId="{3956B30B-B22B-3946-81D2-ED884CC594C9}"/>
    <dgm:cxn modelId="{D041AF36-1A3B-5743-AD6A-5FF4BE07FF67}" type="presOf" srcId="{BF4463BB-CA51-3A48-A465-537D81B14930}" destId="{EC0F4C89-BFF7-6240-90CD-0402ABAC4C97}" srcOrd="0" destOrd="1" presId="urn:microsoft.com/office/officeart/2005/8/layout/radial4"/>
    <dgm:cxn modelId="{A4C89E3E-166F-D14F-9BBB-817449BB18E8}" srcId="{7DF5C6D3-3B88-B64F-A612-793766BF44B9}" destId="{89747086-E622-E445-B7A3-7A9915D80304}" srcOrd="3" destOrd="0" parTransId="{9566FFDE-46D6-E943-BC1D-F22F39CD9060}" sibTransId="{B0CD19CA-FB22-3347-816A-8E9E069012D9}"/>
    <dgm:cxn modelId="{B13B5845-59CF-C64C-AE6C-3D8B2B45FDE8}" type="presOf" srcId="{813A5093-8723-3E4B-BE62-1EAF6970ECA2}" destId="{039E3270-5674-4F49-9473-E2A65D6A5560}" srcOrd="0" destOrd="0" presId="urn:microsoft.com/office/officeart/2005/8/layout/radial4"/>
    <dgm:cxn modelId="{3EBF1E46-8C68-A443-BD73-3FB5D7830E50}" srcId="{89747086-E622-E445-B7A3-7A9915D80304}" destId="{BF4463BB-CA51-3A48-A465-537D81B14930}" srcOrd="0" destOrd="0" parTransId="{46F8CE2F-2989-3040-ACE0-C11E0FA71A01}" sibTransId="{447E1321-724E-EA4B-9BA1-7CC60316E4F2}"/>
    <dgm:cxn modelId="{0F973C47-C094-DF4C-A1DE-E1F0035C6191}" type="presOf" srcId="{CBFFD716-3DB8-D34A-9BD1-7D107E2E6EDC}" destId="{85001B8B-E4D9-E145-B3B5-91401D5D4DCB}" srcOrd="0" destOrd="0" presId="urn:microsoft.com/office/officeart/2005/8/layout/radial4"/>
    <dgm:cxn modelId="{331E5E48-DFC7-574C-BEFB-8FBFB0144111}" srcId="{7DF5C6D3-3B88-B64F-A612-793766BF44B9}" destId="{B79CEAD8-8209-0844-B634-76EAB0D86C43}" srcOrd="1" destOrd="0" parTransId="{A5E5CA9D-FCA8-2244-AC01-BCA5A465D159}" sibTransId="{B1BA90C5-D159-8949-9CAF-7108854C1210}"/>
    <dgm:cxn modelId="{34625675-9898-BC45-A735-67EB9458B7ED}" type="presOf" srcId="{5D4BAA84-3C75-394D-8B4C-46306A39565E}" destId="{B257DA85-61B9-8A4C-9432-198AE373415E}" srcOrd="0" destOrd="0" presId="urn:microsoft.com/office/officeart/2005/8/layout/radial4"/>
    <dgm:cxn modelId="{69FD4176-2115-D24A-B0E0-C262E72DE41F}" type="presOf" srcId="{89747086-E622-E445-B7A3-7A9915D80304}" destId="{EC0F4C89-BFF7-6240-90CD-0402ABAC4C97}" srcOrd="0" destOrd="0" presId="urn:microsoft.com/office/officeart/2005/8/layout/radial4"/>
    <dgm:cxn modelId="{D71A2C84-7B3D-C743-BEB9-E62F33F32E9C}" srcId="{2A935CB7-42DA-FD4E-A934-9B83145E83EE}" destId="{7DF5C6D3-3B88-B64F-A612-793766BF44B9}" srcOrd="0" destOrd="0" parTransId="{3CD2AD72-B3DA-EB4F-8F42-54319E7E5594}" sibTransId="{6BB5D32F-F491-6E41-AB31-32D0ACB01881}"/>
    <dgm:cxn modelId="{20AF459A-CD03-8B4C-94FB-415FE77FC369}" srcId="{89747086-E622-E445-B7A3-7A9915D80304}" destId="{E0772D2A-1791-644F-9637-3613970F543D}" srcOrd="1" destOrd="0" parTransId="{93D078A8-710C-F249-A00B-CCF6B4CB1C59}" sibTransId="{A6339EE0-483F-0C4E-9C4C-B5555A2F45E6}"/>
    <dgm:cxn modelId="{5F79479D-8E88-4848-8C65-8961A706594C}" srcId="{7DF5C6D3-3B88-B64F-A612-793766BF44B9}" destId="{368E8100-F340-3A49-BF6C-72C2C790CB7A}" srcOrd="0" destOrd="0" parTransId="{9F0F15DA-AD2A-E64F-B3B3-13FA64ADB2C5}" sibTransId="{B8B03EE4-3223-C24C-97D3-20FF717DDD30}"/>
    <dgm:cxn modelId="{100C639E-EB4B-5044-A4BB-B2ACE928AA48}" type="presOf" srcId="{9F0F15DA-AD2A-E64F-B3B3-13FA64ADB2C5}" destId="{3FFBD7AD-4FAF-6945-9ABF-154CC025B9CB}" srcOrd="0" destOrd="0" presId="urn:microsoft.com/office/officeart/2005/8/layout/radial4"/>
    <dgm:cxn modelId="{0C6070D0-4C7A-9048-B659-CD1911C14625}" type="presOf" srcId="{EF96638C-0542-5748-A0CB-FC0EE32E60CC}" destId="{78BCE54B-A9A8-414B-B395-375FBD605DCF}" srcOrd="0" destOrd="0" presId="urn:microsoft.com/office/officeart/2005/8/layout/radial4"/>
    <dgm:cxn modelId="{11FE1EE5-CB06-144B-BD02-4D64F0B9BD2B}" type="presOf" srcId="{368E8100-F340-3A49-BF6C-72C2C790CB7A}" destId="{6003AF8C-B5EB-4342-97CB-1FF6A8196D24}" srcOrd="0" destOrd="0" presId="urn:microsoft.com/office/officeart/2005/8/layout/radial4"/>
    <dgm:cxn modelId="{D5C127EB-7800-7448-8012-CB0962C41060}" type="presOf" srcId="{2A935CB7-42DA-FD4E-A934-9B83145E83EE}" destId="{E1F609AE-65A9-9441-96E0-E3A71DDA44A1}" srcOrd="0" destOrd="0" presId="urn:microsoft.com/office/officeart/2005/8/layout/radial4"/>
    <dgm:cxn modelId="{21D55ECD-DDD6-E04C-AD62-9430DF69042C}" type="presParOf" srcId="{E1F609AE-65A9-9441-96E0-E3A71DDA44A1}" destId="{B0955C9E-4767-E54C-BFBC-01D3DD0E12E5}" srcOrd="0" destOrd="0" presId="urn:microsoft.com/office/officeart/2005/8/layout/radial4"/>
    <dgm:cxn modelId="{8330A7FD-FBBC-F140-9EA7-2FF841E16269}" type="presParOf" srcId="{E1F609AE-65A9-9441-96E0-E3A71DDA44A1}" destId="{3FFBD7AD-4FAF-6945-9ABF-154CC025B9CB}" srcOrd="1" destOrd="0" presId="urn:microsoft.com/office/officeart/2005/8/layout/radial4"/>
    <dgm:cxn modelId="{C4275264-C163-4E45-AF50-58C1584C942D}" type="presParOf" srcId="{E1F609AE-65A9-9441-96E0-E3A71DDA44A1}" destId="{6003AF8C-B5EB-4342-97CB-1FF6A8196D24}" srcOrd="2" destOrd="0" presId="urn:microsoft.com/office/officeart/2005/8/layout/radial4"/>
    <dgm:cxn modelId="{5919060D-95C2-A648-B868-E7F4549D2A76}" type="presParOf" srcId="{E1F609AE-65A9-9441-96E0-E3A71DDA44A1}" destId="{9DF72F10-B0FB-D34D-8825-0252EEDD9251}" srcOrd="3" destOrd="0" presId="urn:microsoft.com/office/officeart/2005/8/layout/radial4"/>
    <dgm:cxn modelId="{784C3220-832A-504A-AB14-3F86C70B8F65}" type="presParOf" srcId="{E1F609AE-65A9-9441-96E0-E3A71DDA44A1}" destId="{A7DCFA73-8139-0F43-ADC6-5D1AB5DE2A1B}" srcOrd="4" destOrd="0" presId="urn:microsoft.com/office/officeart/2005/8/layout/radial4"/>
    <dgm:cxn modelId="{323156DE-9643-A642-B2F5-3CAFB1A234F2}" type="presParOf" srcId="{E1F609AE-65A9-9441-96E0-E3A71DDA44A1}" destId="{85001B8B-E4D9-E145-B3B5-91401D5D4DCB}" srcOrd="5" destOrd="0" presId="urn:microsoft.com/office/officeart/2005/8/layout/radial4"/>
    <dgm:cxn modelId="{F102B352-6B4D-F341-82A3-E6434CB71E07}" type="presParOf" srcId="{E1F609AE-65A9-9441-96E0-E3A71DDA44A1}" destId="{78BCE54B-A9A8-414B-B395-375FBD605DCF}" srcOrd="6" destOrd="0" presId="urn:microsoft.com/office/officeart/2005/8/layout/radial4"/>
    <dgm:cxn modelId="{89810D30-8955-8E4A-86CB-23692F3E5ED4}" type="presParOf" srcId="{E1F609AE-65A9-9441-96E0-E3A71DDA44A1}" destId="{792186B2-72FB-8A4D-8B0F-19FFEAF9391E}" srcOrd="7" destOrd="0" presId="urn:microsoft.com/office/officeart/2005/8/layout/radial4"/>
    <dgm:cxn modelId="{BB30E483-6B44-EB45-AD58-49CCA0407CAE}" type="presParOf" srcId="{E1F609AE-65A9-9441-96E0-E3A71DDA44A1}" destId="{EC0F4C89-BFF7-6240-90CD-0402ABAC4C97}" srcOrd="8" destOrd="0" presId="urn:microsoft.com/office/officeart/2005/8/layout/radial4"/>
    <dgm:cxn modelId="{D44661FA-CB76-5A43-AB92-2C2189A0F449}" type="presParOf" srcId="{E1F609AE-65A9-9441-96E0-E3A71DDA44A1}" destId="{039E3270-5674-4F49-9473-E2A65D6A5560}" srcOrd="9" destOrd="0" presId="urn:microsoft.com/office/officeart/2005/8/layout/radial4"/>
    <dgm:cxn modelId="{A7561476-58AB-7B40-9F50-9F447370D2A3}" type="presParOf" srcId="{E1F609AE-65A9-9441-96E0-E3A71DDA44A1}" destId="{B257DA85-61B9-8A4C-9432-198AE373415E}"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955C9E-4767-E54C-BFBC-01D3DD0E12E5}">
      <dsp:nvSpPr>
        <dsp:cNvPr id="0" name=""/>
        <dsp:cNvSpPr/>
      </dsp:nvSpPr>
      <dsp:spPr>
        <a:xfrm>
          <a:off x="3297860" y="2613062"/>
          <a:ext cx="1934233" cy="1934233"/>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kern="1200" dirty="0"/>
            <a:t>5Cs of Copyediting</a:t>
          </a:r>
        </a:p>
      </dsp:txBody>
      <dsp:txXfrm>
        <a:off x="3581122" y="2896324"/>
        <a:ext cx="1367709" cy="1367709"/>
      </dsp:txXfrm>
    </dsp:sp>
    <dsp:sp modelId="{3FFBD7AD-4FAF-6945-9ABF-154CC025B9CB}">
      <dsp:nvSpPr>
        <dsp:cNvPr id="0" name=""/>
        <dsp:cNvSpPr/>
      </dsp:nvSpPr>
      <dsp:spPr>
        <a:xfrm rot="10800000">
          <a:off x="1420487" y="3304551"/>
          <a:ext cx="1774117" cy="551256"/>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003AF8C-B5EB-4342-97CB-1FF6A8196D24}">
      <dsp:nvSpPr>
        <dsp:cNvPr id="0" name=""/>
        <dsp:cNvSpPr/>
      </dsp:nvSpPr>
      <dsp:spPr>
        <a:xfrm>
          <a:off x="501726" y="2845170"/>
          <a:ext cx="1837522" cy="1470017"/>
        </a:xfrm>
        <a:prstGeom prst="roundRect">
          <a:avLst>
            <a:gd name="adj" fmla="val 1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Clarity (defined in terms of the intended reader)</a:t>
          </a:r>
          <a:endParaRPr lang="en-GB" sz="1600" kern="1200" dirty="0"/>
        </a:p>
      </dsp:txBody>
      <dsp:txXfrm>
        <a:off x="544781" y="2888225"/>
        <a:ext cx="1751412" cy="1383907"/>
      </dsp:txXfrm>
    </dsp:sp>
    <dsp:sp modelId="{9DF72F10-B0FB-D34D-8825-0252EEDD9251}">
      <dsp:nvSpPr>
        <dsp:cNvPr id="0" name=""/>
        <dsp:cNvSpPr/>
      </dsp:nvSpPr>
      <dsp:spPr>
        <a:xfrm rot="13500000">
          <a:off x="1993806" y="1920438"/>
          <a:ext cx="1774117" cy="551256"/>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7DCFA73-8139-0F43-ADC6-5D1AB5DE2A1B}">
      <dsp:nvSpPr>
        <dsp:cNvPr id="0" name=""/>
        <dsp:cNvSpPr/>
      </dsp:nvSpPr>
      <dsp:spPr>
        <a:xfrm>
          <a:off x="1250947" y="765662"/>
          <a:ext cx="2005343" cy="1606317"/>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Correctness of grammar, spelling, punctuation, usage of facts</a:t>
          </a:r>
          <a:endParaRPr lang="en-GB" sz="1600" kern="1200" dirty="0"/>
        </a:p>
      </dsp:txBody>
      <dsp:txXfrm>
        <a:off x="1297994" y="812709"/>
        <a:ext cx="1911249" cy="1512223"/>
      </dsp:txXfrm>
    </dsp:sp>
    <dsp:sp modelId="{85001B8B-E4D9-E145-B3B5-91401D5D4DCB}">
      <dsp:nvSpPr>
        <dsp:cNvPr id="0" name=""/>
        <dsp:cNvSpPr/>
      </dsp:nvSpPr>
      <dsp:spPr>
        <a:xfrm rot="16200000">
          <a:off x="3377918" y="1347120"/>
          <a:ext cx="1774117" cy="551256"/>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8BCE54B-A9A8-414B-B395-375FBD605DCF}">
      <dsp:nvSpPr>
        <dsp:cNvPr id="0" name=""/>
        <dsp:cNvSpPr/>
      </dsp:nvSpPr>
      <dsp:spPr>
        <a:xfrm>
          <a:off x="3346216" y="681"/>
          <a:ext cx="1837522" cy="1470017"/>
        </a:xfrm>
        <a:prstGeom prst="roundRect">
          <a:avLst>
            <a:gd name="adj" fmla="val 10000"/>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Conciseness (briefness)—(saves reader time, saves publisher space)</a:t>
          </a:r>
          <a:endParaRPr lang="en-GB" sz="1600" kern="1200" dirty="0"/>
        </a:p>
      </dsp:txBody>
      <dsp:txXfrm>
        <a:off x="3389271" y="43736"/>
        <a:ext cx="1751412" cy="1383907"/>
      </dsp:txXfrm>
    </dsp:sp>
    <dsp:sp modelId="{792186B2-72FB-8A4D-8B0F-19FFEAF9391E}">
      <dsp:nvSpPr>
        <dsp:cNvPr id="0" name=""/>
        <dsp:cNvSpPr/>
      </dsp:nvSpPr>
      <dsp:spPr>
        <a:xfrm rot="18985925">
          <a:off x="4787866" y="1921946"/>
          <a:ext cx="1861236" cy="551256"/>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0F4C89-BFF7-6240-90CD-0402ABAC4C97}">
      <dsp:nvSpPr>
        <dsp:cNvPr id="0" name=""/>
        <dsp:cNvSpPr/>
      </dsp:nvSpPr>
      <dsp:spPr>
        <a:xfrm>
          <a:off x="5191482" y="821170"/>
          <a:ext cx="2402578" cy="1470017"/>
        </a:xfrm>
        <a:prstGeom prst="roundRect">
          <a:avLst>
            <a:gd name="adj" fmla="val 10000"/>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t" anchorCtr="0">
          <a:noAutofit/>
        </a:bodyPr>
        <a:lstStyle/>
        <a:p>
          <a:pPr marL="0" lvl="0" indent="0" algn="ctr" defTabSz="711200">
            <a:lnSpc>
              <a:spcPct val="90000"/>
            </a:lnSpc>
            <a:spcBef>
              <a:spcPct val="0"/>
            </a:spcBef>
            <a:spcAft>
              <a:spcPct val="35000"/>
            </a:spcAft>
            <a:buNone/>
          </a:pPr>
          <a:r>
            <a:rPr lang="en-US" sz="1600" kern="1200" dirty="0"/>
            <a:t>Consistency</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Within a manuscript</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With the publication’s style</a:t>
          </a:r>
        </a:p>
      </dsp:txBody>
      <dsp:txXfrm>
        <a:off x="5234537" y="864225"/>
        <a:ext cx="2316468" cy="1383907"/>
      </dsp:txXfrm>
    </dsp:sp>
    <dsp:sp modelId="{039E3270-5674-4F49-9473-E2A65D6A5560}">
      <dsp:nvSpPr>
        <dsp:cNvPr id="0" name=""/>
        <dsp:cNvSpPr/>
      </dsp:nvSpPr>
      <dsp:spPr>
        <a:xfrm>
          <a:off x="5335349" y="3304551"/>
          <a:ext cx="1774117" cy="551256"/>
        </a:xfrm>
        <a:prstGeom prst="lef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57DA85-61B9-8A4C-9432-198AE373415E}">
      <dsp:nvSpPr>
        <dsp:cNvPr id="0" name=""/>
        <dsp:cNvSpPr/>
      </dsp:nvSpPr>
      <dsp:spPr>
        <a:xfrm>
          <a:off x="6190706" y="2845170"/>
          <a:ext cx="1837522" cy="1470017"/>
        </a:xfrm>
        <a:prstGeom prst="roundRect">
          <a:avLst>
            <a:gd name="adj" fmla="val 10000"/>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Courtesy</a:t>
          </a:r>
          <a:br>
            <a:rPr lang="en-US" sz="1600" kern="1200" dirty="0"/>
          </a:br>
          <a:r>
            <a:rPr lang="en-US" sz="1600" kern="1200" dirty="0"/>
            <a:t>respectful wording</a:t>
          </a:r>
          <a:endParaRPr lang="en-MW" sz="1600" kern="1200" dirty="0"/>
        </a:p>
      </dsp:txBody>
      <dsp:txXfrm>
        <a:off x="6233761" y="2888225"/>
        <a:ext cx="1751412" cy="1383907"/>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C8300-F030-4B5D-A5F6-6B66645827B3}" type="datetimeFigureOut">
              <a:rPr lang="de-AT" smtClean="0"/>
              <a:t>25.03.2026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66E0-5CC8-45B4-B0BF-D70FCA689327}" type="slidenum">
              <a:rPr lang="de-AT" smtClean="0"/>
              <a:t>‹#›</a:t>
            </a:fld>
            <a:endParaRPr lang="de-AT"/>
          </a:p>
        </p:txBody>
      </p:sp>
    </p:spTree>
    <p:extLst>
      <p:ext uri="{BB962C8B-B14F-4D97-AF65-F5344CB8AC3E}">
        <p14:creationId xmlns:p14="http://schemas.microsoft.com/office/powerpoint/2010/main" val="4906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1</a:t>
            </a:fld>
            <a:endParaRPr lang="de-AT"/>
          </a:p>
        </p:txBody>
      </p:sp>
    </p:spTree>
    <p:extLst>
      <p:ext uri="{BB962C8B-B14F-4D97-AF65-F5344CB8AC3E}">
        <p14:creationId xmlns:p14="http://schemas.microsoft.com/office/powerpoint/2010/main" val="2599724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ED466E0-5CC8-45B4-B0BF-D70FCA689327}" type="slidenum">
              <a:rPr lang="de-AT" smtClean="0"/>
              <a:t>3</a:t>
            </a:fld>
            <a:endParaRPr lang="de-AT"/>
          </a:p>
        </p:txBody>
      </p:sp>
    </p:spTree>
    <p:extLst>
      <p:ext uri="{BB962C8B-B14F-4D97-AF65-F5344CB8AC3E}">
        <p14:creationId xmlns:p14="http://schemas.microsoft.com/office/powerpoint/2010/main" val="2559798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As the moderator, you collect short contributions from the participants. Make sure that no one speaks for too long. The contributions should be rather short. If no one speaks up, ask one of the questions directly to one or the other person.</a:t>
            </a:r>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4</a:t>
            </a:fld>
            <a:endParaRPr lang="de-AT"/>
          </a:p>
        </p:txBody>
      </p:sp>
    </p:spTree>
    <p:extLst>
      <p:ext uri="{BB962C8B-B14F-4D97-AF65-F5344CB8AC3E}">
        <p14:creationId xmlns:p14="http://schemas.microsoft.com/office/powerpoint/2010/main" val="1168125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draft is weak, our first instinct is often to start correcting sentences. But many writing problems are actually problems of thinking, structure, or academic genre. If we misdiagnose the problem, our feedback may be less helpful than we think.</a:t>
            </a:r>
          </a:p>
          <a:p>
            <a:r>
              <a:rPr lang="en-US" dirty="0"/>
              <a:t>Supervisors help most when they identify the real writing problem before they start correcting the text.</a:t>
            </a:r>
            <a:endParaRPr lang="de-DE" dirty="0"/>
          </a:p>
        </p:txBody>
      </p:sp>
      <p:sp>
        <p:nvSpPr>
          <p:cNvPr id="4" name="Slide Number Placeholder 3"/>
          <p:cNvSpPr>
            <a:spLocks noGrp="1"/>
          </p:cNvSpPr>
          <p:nvPr>
            <p:ph type="sldNum" sz="quarter" idx="5"/>
          </p:nvPr>
        </p:nvSpPr>
        <p:spPr/>
        <p:txBody>
          <a:bodyPr/>
          <a:lstStyle/>
          <a:p>
            <a:fld id="{5ED466E0-5CC8-45B4-B0BF-D70FCA689327}" type="slidenum">
              <a:rPr lang="de-AT" smtClean="0"/>
              <a:t>6</a:t>
            </a:fld>
            <a:endParaRPr lang="de-AT"/>
          </a:p>
        </p:txBody>
      </p:sp>
    </p:spTree>
    <p:extLst>
      <p:ext uri="{BB962C8B-B14F-4D97-AF65-F5344CB8AC3E}">
        <p14:creationId xmlns:p14="http://schemas.microsoft.com/office/powerpoint/2010/main" val="3179375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move into journals and submission, let us pause and ask: when does a student text stop being mainly a learning draft and begin to function as a manuscript for publication?</a:t>
            </a:r>
            <a:endParaRPr lang="de-DE" dirty="0"/>
          </a:p>
        </p:txBody>
      </p:sp>
      <p:sp>
        <p:nvSpPr>
          <p:cNvPr id="4" name="Slide Number Placeholder 3"/>
          <p:cNvSpPr>
            <a:spLocks noGrp="1"/>
          </p:cNvSpPr>
          <p:nvPr>
            <p:ph type="sldNum" sz="quarter" idx="5"/>
          </p:nvPr>
        </p:nvSpPr>
        <p:spPr/>
        <p:txBody>
          <a:bodyPr/>
          <a:lstStyle/>
          <a:p>
            <a:fld id="{5ED466E0-5CC8-45B4-B0BF-D70FCA689327}" type="slidenum">
              <a:rPr lang="de-AT" smtClean="0"/>
              <a:t>20</a:t>
            </a:fld>
            <a:endParaRPr lang="de-AT"/>
          </a:p>
        </p:txBody>
      </p:sp>
    </p:spTree>
    <p:extLst>
      <p:ext uri="{BB962C8B-B14F-4D97-AF65-F5344CB8AC3E}">
        <p14:creationId xmlns:p14="http://schemas.microsoft.com/office/powerpoint/2010/main" val="80330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ED466E0-5CC8-45B4-B0BF-D70FCA689327}" type="slidenum">
              <a:rPr lang="de-AT" smtClean="0"/>
              <a:t>26</a:t>
            </a:fld>
            <a:endParaRPr lang="de-AT"/>
          </a:p>
        </p:txBody>
      </p:sp>
    </p:spTree>
    <p:extLst>
      <p:ext uri="{BB962C8B-B14F-4D97-AF65-F5344CB8AC3E}">
        <p14:creationId xmlns:p14="http://schemas.microsoft.com/office/powerpoint/2010/main" val="3359372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gallery walk is an interactive learning activity where participants move around a room, examining and interacting with various visual displays or "stations.“</a:t>
            </a:r>
          </a:p>
          <a:p>
            <a:endParaRPr lang="en-US" dirty="0"/>
          </a:p>
          <a:p>
            <a:r>
              <a:rPr lang="en-US" dirty="0"/>
              <a:t>Each station feature a poster with text and maybe or any other form of visual information related to a topic or question, in this case a reason for rejection.</a:t>
            </a:r>
          </a:p>
          <a:p>
            <a:endParaRPr lang="en-US" dirty="0"/>
          </a:p>
          <a:p>
            <a:r>
              <a:rPr lang="en-US" dirty="0"/>
              <a:t>Each group starts to work on one poster for e.g. 10 min. Then the facilitator calls them to move to the next poster. There they can comment or add to the poster, after e.g. 5 min they move on.</a:t>
            </a:r>
          </a:p>
          <a:p>
            <a:endParaRPr lang="en-US" dirty="0"/>
          </a:p>
          <a:p>
            <a:r>
              <a:rPr lang="en-US" dirty="0"/>
              <a:t>Key Benefits:</a:t>
            </a:r>
          </a:p>
          <a:p>
            <a:r>
              <a:rPr lang="en-US" dirty="0"/>
              <a:t>Active Learning: It promotes active participation and movement, which can increase engagement and retention.</a:t>
            </a:r>
          </a:p>
          <a:p>
            <a:r>
              <a:rPr lang="en-US" dirty="0"/>
              <a:t>Collaborative Learning: It encourages interaction and discussion among participants, fostering a collaborative learning environment.</a:t>
            </a:r>
            <a:endParaRPr lang="de-DE" dirty="0"/>
          </a:p>
          <a:p>
            <a:endParaRPr lang="de-DE" dirty="0"/>
          </a:p>
        </p:txBody>
      </p:sp>
      <p:sp>
        <p:nvSpPr>
          <p:cNvPr id="4" name="Slide Number Placeholder 3"/>
          <p:cNvSpPr>
            <a:spLocks noGrp="1"/>
          </p:cNvSpPr>
          <p:nvPr>
            <p:ph type="sldNum" sz="quarter" idx="5"/>
          </p:nvPr>
        </p:nvSpPr>
        <p:spPr/>
        <p:txBody>
          <a:bodyPr/>
          <a:lstStyle/>
          <a:p>
            <a:fld id="{5ED466E0-5CC8-45B4-B0BF-D70FCA689327}" type="slidenum">
              <a:rPr lang="de-AT" smtClean="0"/>
              <a:t>30</a:t>
            </a:fld>
            <a:endParaRPr lang="de-AT" dirty="0"/>
          </a:p>
        </p:txBody>
      </p:sp>
    </p:spTree>
    <p:extLst>
      <p:ext uri="{BB962C8B-B14F-4D97-AF65-F5344CB8AC3E}">
        <p14:creationId xmlns:p14="http://schemas.microsoft.com/office/powerpoint/2010/main" val="2386651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4D8A4D-1099-4E1A-830A-758AF405D534}"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lvl1pPr>
              <a:defRPr>
                <a:solidFill>
                  <a:schemeClr val="bg1"/>
                </a:solidFill>
              </a:defRPr>
            </a:lvl1pPr>
          </a:lstStyle>
          <a:p>
            <a:fld id="{D57F1E4F-1CFF-5643-939E-217C01CDF56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C58B309-6E23-4A93-A74A-5B0C08404218}"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FA854E55-E0F3-4280-9510-DBFDD47F39F4}"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E53D45DB-449C-4A73-A03E-24FC4133A0EA}"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DF29B69D-34E3-4D9B-BF4E-82F3DA027F9F}"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8DB37-7C46-4880-8AC0-119A46738AA9}"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140F89-5167-489E-9B70-D37C80FA5805}"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DDD7B9-6004-4E9B-AA9B-093E9CA65773}"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57F1E4F-1CFF-5643-939E-217C01CDF565}" type="slidenum">
              <a:rPr lang="en-US" smtClean="0"/>
              <a:pPr/>
              <a:t>‹#›</a:t>
            </a:fld>
            <a:endParaRPr lang="en-US" dirty="0"/>
          </a:p>
        </p:txBody>
      </p:sp>
      <p:sp>
        <p:nvSpPr>
          <p:cNvPr id="7" name="Textfeld 6">
            <a:extLst>
              <a:ext uri="{FF2B5EF4-FFF2-40B4-BE49-F238E27FC236}">
                <a16:creationId xmlns:a16="http://schemas.microsoft.com/office/drawing/2014/main" id="{64C905CA-422D-F494-0D01-63B63A8B1DFA}"/>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7</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495EA20-D075-41F8-A27F-DA16B11C43A4}" type="datetime1">
              <a:rPr lang="en-US" smtClean="0"/>
              <a:t>3/25/2026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12EEBF9-7A61-4073-8036-747F8C7F3222}"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0F7F10-C0C3-49D0-A7A8-0869E5E1954A}" type="datetime1">
              <a:rPr lang="en-US" smtClean="0"/>
              <a:t>3/25/2026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userDrawn="1"/>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a:extLst>
              <a:ext uri="{FF2B5EF4-FFF2-40B4-BE49-F238E27FC236}">
                <a16:creationId xmlns:a16="http://schemas.microsoft.com/office/drawing/2014/main" id="{CCA475EC-688F-010E-C2D5-F017DC37A5A8}"/>
              </a:ext>
            </a:extLst>
          </p:cNvPr>
          <p:cNvSpPr>
            <a:spLocks noGrp="1"/>
          </p:cNvSpPr>
          <p:nvPr>
            <p:ph type="sldNum" sz="quarter" idx="12"/>
          </p:nvPr>
        </p:nvSpPr>
        <p:spPr>
          <a:xfrm>
            <a:off x="297505" y="78546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ED84614-5258-4711-929B-DDA337F294A7}" type="datetime1">
              <a:rPr lang="en-US" smtClean="0"/>
              <a:t>3/25/2026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5">
            <a:extLst>
              <a:ext uri="{FF2B5EF4-FFF2-40B4-BE49-F238E27FC236}">
                <a16:creationId xmlns:a16="http://schemas.microsoft.com/office/drawing/2014/main" id="{7EC46FE1-2E05-7433-3EFF-4E252C830488}"/>
              </a:ext>
            </a:extLst>
          </p:cNvPr>
          <p:cNvSpPr>
            <a:spLocks noGrp="1"/>
          </p:cNvSpPr>
          <p:nvPr>
            <p:ph type="sldNum" sz="quarter" idx="12"/>
          </p:nvPr>
        </p:nvSpPr>
        <p:spPr>
          <a:xfrm>
            <a:off x="297505" y="78546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BD436C-BEC9-440D-A845-ED54DE17CEE2}" type="datetime1">
              <a:rPr lang="en-US" smtClean="0"/>
              <a:t>3/25/2026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87B1D3DC-4376-4689-9753-CF6F034A2193}"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5">
            <a:extLst>
              <a:ext uri="{FF2B5EF4-FFF2-40B4-BE49-F238E27FC236}">
                <a16:creationId xmlns:a16="http://schemas.microsoft.com/office/drawing/2014/main" id="{E665E67B-7553-CC04-E53A-C5F0BB637DB0}"/>
              </a:ext>
            </a:extLst>
          </p:cNvPr>
          <p:cNvSpPr>
            <a:spLocks noGrp="1"/>
          </p:cNvSpPr>
          <p:nvPr>
            <p:ph type="sldNum" sz="quarter" idx="12"/>
          </p:nvPr>
        </p:nvSpPr>
        <p:spPr>
          <a:xfrm>
            <a:off x="297505" y="78546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FE709FD-3DAB-41C7-9AB2-D6A8C5D6BA5C}" type="datetime1">
              <a:rPr lang="en-US" smtClean="0"/>
              <a:t>3/25/2026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5">
            <a:extLst>
              <a:ext uri="{FF2B5EF4-FFF2-40B4-BE49-F238E27FC236}">
                <a16:creationId xmlns:a16="http://schemas.microsoft.com/office/drawing/2014/main" id="{822BD6DC-0E65-3953-3B17-BE01CB4F26E8}"/>
              </a:ext>
            </a:extLst>
          </p:cNvPr>
          <p:cNvSpPr>
            <a:spLocks noGrp="1"/>
          </p:cNvSpPr>
          <p:nvPr>
            <p:ph type="sldNum" sz="quarter" idx="12"/>
          </p:nvPr>
        </p:nvSpPr>
        <p:spPr>
          <a:xfrm>
            <a:off x="465456" y="497659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8508902-1498-4758-B5FF-74E19285B12E}" type="datetime1">
              <a:rPr lang="en-US" smtClean="0"/>
              <a:t>3/25/2026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03F5FDF0-B101-7C56-4909-78BA91D9B095}"/>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7</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2" r:id="rId11"/>
    <p:sldLayoutId id="2147483663" r:id="rId12"/>
    <p:sldLayoutId id="2147483664" r:id="rId13"/>
    <p:sldLayoutId id="2147483658" r:id="rId14"/>
    <p:sldLayoutId id="2147483659" r:id="rId15"/>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www.wordtune.com/" TargetMode="External"/><Relationship Id="rId5" Type="http://schemas.openxmlformats.org/officeDocument/2006/relationships/hyperlink" Target="https://quillbot.com/" TargetMode="External"/><Relationship Id="rId4" Type="http://schemas.openxmlformats.org/officeDocument/2006/relationships/hyperlink" Target="http://www.grammarly.com/" TargetMode="Externa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2.sv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4.sv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beckerguides.wustl.edu/authors/hindex" TargetMode="External"/><Relationship Id="rId7" Type="http://schemas.openxmlformats.org/officeDocument/2006/relationships/hyperlink" Target="https://www.springer.com/gp/authors-editors/authorandreviewertutorials/submitting-to-a-journal-and-peer-review/what-is-open-access/10285582" TargetMode="External"/><Relationship Id="rId2" Type="http://schemas.openxmlformats.org/officeDocument/2006/relationships/hyperlink" Target="https://researchguides.library.brocku.ca/publishing" TargetMode="External"/><Relationship Id="rId1" Type="http://schemas.openxmlformats.org/officeDocument/2006/relationships/slideLayout" Target="../slideLayouts/slideLayout2.xml"/><Relationship Id="rId6" Type="http://schemas.openxmlformats.org/officeDocument/2006/relationships/hyperlink" Target="https://thinkchecksubmit.org/" TargetMode="External"/><Relationship Id="rId5" Type="http://schemas.openxmlformats.org/officeDocument/2006/relationships/hyperlink" Target="https://forums.authoraid.info/forum/authoraid-discussion-1/topic/identifying-a-reputable-journal-212/" TargetMode="External"/><Relationship Id="rId4" Type="http://schemas.openxmlformats.org/officeDocument/2006/relationships/hyperlink" Target="https://guides.lib.umich.edu/c.php?g=283300&amp;p=1886921"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www.3ieimpact.org/" TargetMode="External"/><Relationship Id="rId3" Type="http://schemas.openxmlformats.org/officeDocument/2006/relationships/hyperlink" Target="https://www.journalguide.com/" TargetMode="External"/><Relationship Id="rId7" Type="http://schemas.openxmlformats.org/officeDocument/2006/relationships/hyperlink" Target="http://www.cochranelibrary.com/" TargetMode="External"/><Relationship Id="rId2" Type="http://schemas.openxmlformats.org/officeDocument/2006/relationships/hyperlink" Target="http://jane.biosemantics.org/" TargetMode="External"/><Relationship Id="rId1" Type="http://schemas.openxmlformats.org/officeDocument/2006/relationships/slideLayout" Target="../slideLayouts/slideLayout2.xml"/><Relationship Id="rId6" Type="http://schemas.openxmlformats.org/officeDocument/2006/relationships/hyperlink" Target="https://mjl.clarivate.com/home" TargetMode="External"/><Relationship Id="rId11" Type="http://schemas.openxmlformats.org/officeDocument/2006/relationships/hyperlink" Target="https://www.pdq-evidence.org/" TargetMode="External"/><Relationship Id="rId5" Type="http://schemas.openxmlformats.org/officeDocument/2006/relationships/hyperlink" Target="https://journalfinder.elsevier.com/" TargetMode="External"/><Relationship Id="rId10" Type="http://schemas.openxmlformats.org/officeDocument/2006/relationships/hyperlink" Target="http://joannabriggs.org/" TargetMode="External"/><Relationship Id="rId4" Type="http://schemas.openxmlformats.org/officeDocument/2006/relationships/hyperlink" Target="https://journalsuggester.springer.com/" TargetMode="External"/><Relationship Id="rId9" Type="http://schemas.openxmlformats.org/officeDocument/2006/relationships/hyperlink" Target="https://campbellcollaboration.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9254444" cy="2262781"/>
          </a:xfrm>
        </p:spPr>
        <p:txBody>
          <a:bodyPr>
            <a:normAutofit fontScale="90000"/>
          </a:bodyPr>
          <a:lstStyle/>
          <a:p>
            <a:r>
              <a:rPr lang="en-US" b="1" dirty="0"/>
              <a:t>Module 7</a:t>
            </a:r>
            <a:br>
              <a:rPr lang="en-US" dirty="0"/>
            </a:br>
            <a:r>
              <a:rPr lang="en-US" dirty="0"/>
              <a:t>Enhancing Writing and Publication Skills</a:t>
            </a:r>
          </a:p>
        </p:txBody>
      </p:sp>
      <p:pic>
        <p:nvPicPr>
          <p:cNvPr id="3" name="Grafik 2">
            <a:extLst>
              <a:ext uri="{FF2B5EF4-FFF2-40B4-BE49-F238E27FC236}">
                <a16:creationId xmlns:a16="http://schemas.microsoft.com/office/drawing/2014/main" id="{236E364C-8253-803D-B9A5-ECAC403CEB95}"/>
              </a:ext>
            </a:extLst>
          </p:cNvPr>
          <p:cNvPicPr>
            <a:picLocks noChangeAspect="1"/>
          </p:cNvPicPr>
          <p:nvPr/>
        </p:nvPicPr>
        <p:blipFill>
          <a:blip r:embed="rId3"/>
          <a:stretch>
            <a:fillRect/>
          </a:stretch>
        </p:blipFill>
        <p:spPr>
          <a:xfrm>
            <a:off x="10765274" y="6263951"/>
            <a:ext cx="1426725" cy="594049"/>
          </a:xfrm>
          <a:prstGeom prst="rect">
            <a:avLst/>
          </a:prstGeom>
        </p:spPr>
      </p:pic>
      <p:sp>
        <p:nvSpPr>
          <p:cNvPr id="4" name="Textfeld 3">
            <a:extLst>
              <a:ext uri="{FF2B5EF4-FFF2-40B4-BE49-F238E27FC236}">
                <a16:creationId xmlns:a16="http://schemas.microsoft.com/office/drawing/2014/main" id="{435DD0B9-706B-57AB-4265-B2BF4D90DAD0}"/>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5" name="Grafik 4">
            <a:extLst>
              <a:ext uri="{FF2B5EF4-FFF2-40B4-BE49-F238E27FC236}">
                <a16:creationId xmlns:a16="http://schemas.microsoft.com/office/drawing/2014/main" id="{8B56FAB4-D9AF-52E0-C3A8-22265986AD94}"/>
              </a:ext>
            </a:extLst>
          </p:cNvPr>
          <p:cNvPicPr>
            <a:picLocks noChangeAspect="1"/>
          </p:cNvPicPr>
          <p:nvPr/>
        </p:nvPicPr>
        <p:blipFill>
          <a:blip r:embed="rId4"/>
          <a:stretch>
            <a:fillRect/>
          </a:stretch>
        </p:blipFill>
        <p:spPr>
          <a:xfrm>
            <a:off x="2832400" y="6270032"/>
            <a:ext cx="1227411" cy="429442"/>
          </a:xfrm>
          <a:prstGeom prst="rect">
            <a:avLst/>
          </a:prstGeom>
        </p:spPr>
      </p:pic>
      <p:sp>
        <p:nvSpPr>
          <p:cNvPr id="7" name="Foliennummernplatzhalter 6">
            <a:extLst>
              <a:ext uri="{FF2B5EF4-FFF2-40B4-BE49-F238E27FC236}">
                <a16:creationId xmlns:a16="http://schemas.microsoft.com/office/drawing/2014/main" id="{EBAE8A3E-3855-2B6E-9340-9AA3FCB1F737}"/>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6" name="TextBox 5">
            <a:extLst>
              <a:ext uri="{FF2B5EF4-FFF2-40B4-BE49-F238E27FC236}">
                <a16:creationId xmlns:a16="http://schemas.microsoft.com/office/drawing/2014/main" id="{C1E2FA86-B244-3323-0FFD-E00ECC7F8BE9}"/>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15D3C-3AD3-CEB7-384D-7C4072148D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435ED2-B70C-550B-FC9B-0B704C99349F}"/>
              </a:ext>
            </a:extLst>
          </p:cNvPr>
          <p:cNvSpPr>
            <a:spLocks noGrp="1"/>
          </p:cNvSpPr>
          <p:nvPr>
            <p:ph type="title"/>
          </p:nvPr>
        </p:nvSpPr>
        <p:spPr/>
        <p:txBody>
          <a:bodyPr>
            <a:normAutofit/>
          </a:bodyPr>
          <a:lstStyle/>
          <a:p>
            <a:r>
              <a:rPr lang="en-US" dirty="0"/>
              <a:t>Organizing Scholarly Information: Principles for Clarity</a:t>
            </a:r>
          </a:p>
        </p:txBody>
      </p:sp>
      <p:sp>
        <p:nvSpPr>
          <p:cNvPr id="3" name="Content Placeholder 2">
            <a:extLst>
              <a:ext uri="{FF2B5EF4-FFF2-40B4-BE49-F238E27FC236}">
                <a16:creationId xmlns:a16="http://schemas.microsoft.com/office/drawing/2014/main" id="{2B2219ED-5505-F1C4-B2D9-DADF66F2B6B4}"/>
              </a:ext>
            </a:extLst>
          </p:cNvPr>
          <p:cNvSpPr>
            <a:spLocks noGrp="1"/>
          </p:cNvSpPr>
          <p:nvPr>
            <p:ph idx="1"/>
          </p:nvPr>
        </p:nvSpPr>
        <p:spPr>
          <a:xfrm>
            <a:off x="2592925" y="1904999"/>
            <a:ext cx="9307822" cy="4787054"/>
          </a:xfrm>
        </p:spPr>
        <p:txBody>
          <a:bodyPr>
            <a:noAutofit/>
          </a:bodyPr>
          <a:lstStyle/>
          <a:p>
            <a:pPr marL="0" indent="0">
              <a:buNone/>
            </a:pPr>
            <a:r>
              <a:rPr lang="en-US" sz="2200" b="1" dirty="0"/>
              <a:t>As a supervisor you should not assume that your PhD students are familiar with academic writing, even if they had successfully completed their master studies.</a:t>
            </a:r>
          </a:p>
          <a:p>
            <a:pPr marL="0" indent="0">
              <a:buNone/>
            </a:pPr>
            <a:r>
              <a:rPr lang="en-US" sz="2200" dirty="0"/>
              <a:t>PhD students must understand that ideally the information should build upon itself, leading the reader from the research question to the conclusions. </a:t>
            </a:r>
          </a:p>
          <a:p>
            <a:r>
              <a:rPr lang="en-US" sz="2200" dirty="0"/>
              <a:t>Effective scientific communication requires a clear, logical flow of information</a:t>
            </a:r>
          </a:p>
          <a:p>
            <a:r>
              <a:rPr lang="en-US" sz="2200" dirty="0"/>
              <a:t>A well-structured paper helps readers understand the research process, its findings, and hence increases the impact of the research results.</a:t>
            </a:r>
          </a:p>
        </p:txBody>
      </p:sp>
      <p:sp>
        <p:nvSpPr>
          <p:cNvPr id="5" name="Foliennummernplatzhalter 4">
            <a:extLst>
              <a:ext uri="{FF2B5EF4-FFF2-40B4-BE49-F238E27FC236}">
                <a16:creationId xmlns:a16="http://schemas.microsoft.com/office/drawing/2014/main" id="{ED353B88-7900-E919-9175-DCBDDDE634D8}"/>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4" name="Grafik 3" descr="Nach rechts zeigender Finger, Handrücken Silhouette">
            <a:extLst>
              <a:ext uri="{FF2B5EF4-FFF2-40B4-BE49-F238E27FC236}">
                <a16:creationId xmlns:a16="http://schemas.microsoft.com/office/drawing/2014/main" id="{FDECF8BB-8723-C0FB-40FA-9B412BF174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1567" y="1976120"/>
            <a:ext cx="914400" cy="914400"/>
          </a:xfrm>
          <a:prstGeom prst="rect">
            <a:avLst/>
          </a:prstGeom>
        </p:spPr>
      </p:pic>
    </p:spTree>
    <p:extLst>
      <p:ext uri="{BB962C8B-B14F-4D97-AF65-F5344CB8AC3E}">
        <p14:creationId xmlns:p14="http://schemas.microsoft.com/office/powerpoint/2010/main" val="2699900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C1987-05E8-1EC5-1B65-102152A7E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6A85EE-AA51-8211-230C-561408D538AF}"/>
              </a:ext>
            </a:extLst>
          </p:cNvPr>
          <p:cNvSpPr>
            <a:spLocks noGrp="1"/>
          </p:cNvSpPr>
          <p:nvPr>
            <p:ph type="title"/>
          </p:nvPr>
        </p:nvSpPr>
        <p:spPr>
          <a:xfrm>
            <a:off x="2592925" y="624110"/>
            <a:ext cx="9171058" cy="1280890"/>
          </a:xfrm>
        </p:spPr>
        <p:txBody>
          <a:bodyPr>
            <a:normAutofit/>
          </a:bodyPr>
          <a:lstStyle/>
          <a:p>
            <a:r>
              <a:rPr lang="en-US" sz="3200" dirty="0"/>
              <a:t>Using the </a:t>
            </a:r>
            <a:r>
              <a:rPr lang="en-US" sz="3200" dirty="0" err="1"/>
              <a:t>IMRaD</a:t>
            </a:r>
            <a:r>
              <a:rPr lang="en-US" sz="3200" dirty="0"/>
              <a:t> structure for </a:t>
            </a:r>
            <a:r>
              <a:rPr lang="de-AT" sz="3200" dirty="0" err="1"/>
              <a:t>scientific</a:t>
            </a:r>
            <a:r>
              <a:rPr lang="de-AT" sz="3200" dirty="0"/>
              <a:t> </a:t>
            </a:r>
            <a:r>
              <a:rPr lang="de-AT" sz="3200" dirty="0" err="1"/>
              <a:t>writing</a:t>
            </a:r>
            <a:endParaRPr lang="en-US" sz="3200" dirty="0"/>
          </a:p>
        </p:txBody>
      </p:sp>
      <p:sp>
        <p:nvSpPr>
          <p:cNvPr id="3" name="Content Placeholder 2">
            <a:extLst>
              <a:ext uri="{FF2B5EF4-FFF2-40B4-BE49-F238E27FC236}">
                <a16:creationId xmlns:a16="http://schemas.microsoft.com/office/drawing/2014/main" id="{292B220B-DCA1-D29C-318D-847FC2A754F1}"/>
              </a:ext>
            </a:extLst>
          </p:cNvPr>
          <p:cNvSpPr>
            <a:spLocks noGrp="1"/>
          </p:cNvSpPr>
          <p:nvPr>
            <p:ph idx="1"/>
          </p:nvPr>
        </p:nvSpPr>
        <p:spPr>
          <a:xfrm>
            <a:off x="2132483" y="1805823"/>
            <a:ext cx="9368782" cy="4428067"/>
          </a:xfrm>
        </p:spPr>
        <p:txBody>
          <a:bodyPr>
            <a:noAutofit/>
          </a:bodyPr>
          <a:lstStyle/>
          <a:p>
            <a:pPr marL="0" indent="0">
              <a:buNone/>
            </a:pPr>
            <a:r>
              <a:rPr lang="en-US" sz="2400" dirty="0"/>
              <a:t>The </a:t>
            </a:r>
            <a:r>
              <a:rPr lang="en-US" sz="2400" b="1" dirty="0" err="1"/>
              <a:t>IMRaD</a:t>
            </a:r>
            <a:r>
              <a:rPr lang="en-US" sz="2400" b="1" dirty="0"/>
              <a:t> structure </a:t>
            </a:r>
            <a:r>
              <a:rPr lang="en-US" sz="2400" dirty="0"/>
              <a:t>“</a:t>
            </a:r>
            <a:r>
              <a:rPr lang="en-US" sz="2400" b="1" dirty="0"/>
              <a:t>I</a:t>
            </a:r>
            <a:r>
              <a:rPr lang="en-US" sz="2400" dirty="0"/>
              <a:t>ntroduction </a:t>
            </a:r>
            <a:r>
              <a:rPr lang="en-US" sz="2400" b="1" dirty="0"/>
              <a:t>M</a:t>
            </a:r>
            <a:r>
              <a:rPr lang="en-US" sz="2400" dirty="0"/>
              <a:t>ethod </a:t>
            </a:r>
            <a:r>
              <a:rPr lang="en-US" sz="2400" b="1" dirty="0"/>
              <a:t>R</a:t>
            </a:r>
            <a:r>
              <a:rPr lang="en-US" sz="2400" dirty="0"/>
              <a:t>esults </a:t>
            </a:r>
            <a:r>
              <a:rPr lang="en-US" sz="2400" b="1" dirty="0"/>
              <a:t>a</a:t>
            </a:r>
            <a:r>
              <a:rPr lang="en-US" sz="2400" dirty="0"/>
              <a:t>nd </a:t>
            </a:r>
            <a:r>
              <a:rPr lang="en-US" sz="2400" b="1" dirty="0"/>
              <a:t>D</a:t>
            </a:r>
            <a:r>
              <a:rPr lang="en-US" sz="2400" dirty="0"/>
              <a:t>iscussion” is a format widely used in various scholarly disciplines and can be applied in discussions with your students.</a:t>
            </a:r>
          </a:p>
          <a:p>
            <a:pPr marL="0" indent="0">
              <a:buNone/>
            </a:pPr>
            <a:endParaRPr lang="en-US" sz="2400" dirty="0"/>
          </a:p>
          <a:p>
            <a:pPr marL="0" indent="0">
              <a:buNone/>
            </a:pPr>
            <a:r>
              <a:rPr lang="en-US" sz="2400" b="1" dirty="0"/>
              <a:t>Key aspects of </a:t>
            </a:r>
            <a:r>
              <a:rPr lang="en-US" sz="2400" b="1" dirty="0" err="1"/>
              <a:t>IMRaD</a:t>
            </a:r>
            <a:r>
              <a:rPr lang="en-US" sz="2400" b="1" dirty="0"/>
              <a:t>:</a:t>
            </a:r>
          </a:p>
          <a:p>
            <a:pPr lvl="1">
              <a:buFont typeface="Arial" panose="020B0604020202020204" pitchFamily="34" charset="0"/>
              <a:buChar char="•"/>
            </a:pPr>
            <a:r>
              <a:rPr lang="en-US" sz="2400" dirty="0"/>
              <a:t>It provides a clear and logical structure for research articles</a:t>
            </a:r>
          </a:p>
          <a:p>
            <a:pPr lvl="1">
              <a:buFont typeface="Arial" panose="020B0604020202020204" pitchFamily="34" charset="0"/>
              <a:buChar char="•"/>
            </a:pPr>
            <a:r>
              <a:rPr lang="en-US" sz="2400" dirty="0"/>
              <a:t>It helps readers quickly find the information they need</a:t>
            </a:r>
          </a:p>
          <a:p>
            <a:pPr lvl="1">
              <a:buFont typeface="Arial" panose="020B0604020202020204" pitchFamily="34" charset="0"/>
              <a:buChar char="•"/>
            </a:pPr>
            <a:r>
              <a:rPr lang="en-US" sz="2400" dirty="0"/>
              <a:t>It promotes consistency and clarity in scientific communication</a:t>
            </a:r>
          </a:p>
          <a:p>
            <a:pPr marL="0" indent="0">
              <a:buNone/>
            </a:pPr>
            <a:endParaRPr lang="en-US" sz="2400" dirty="0"/>
          </a:p>
        </p:txBody>
      </p:sp>
      <p:sp>
        <p:nvSpPr>
          <p:cNvPr id="5" name="Foliennummernplatzhalter 4">
            <a:extLst>
              <a:ext uri="{FF2B5EF4-FFF2-40B4-BE49-F238E27FC236}">
                <a16:creationId xmlns:a16="http://schemas.microsoft.com/office/drawing/2014/main" id="{31EB2D41-CBB5-0756-19A0-9BE979DBD3B3}"/>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8357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D1773-6630-510F-D6A2-F7A3B980FE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3C6132-7245-300B-A98A-1FA3DCDF63C2}"/>
              </a:ext>
            </a:extLst>
          </p:cNvPr>
          <p:cNvSpPr>
            <a:spLocks noGrp="1"/>
          </p:cNvSpPr>
          <p:nvPr>
            <p:ph type="title"/>
          </p:nvPr>
        </p:nvSpPr>
        <p:spPr/>
        <p:txBody>
          <a:bodyPr>
            <a:normAutofit/>
          </a:bodyPr>
          <a:lstStyle/>
          <a:p>
            <a:r>
              <a:rPr lang="en-US" dirty="0" err="1"/>
              <a:t>IMRaD</a:t>
            </a:r>
            <a:r>
              <a:rPr lang="en-US" dirty="0"/>
              <a:t> structure for </a:t>
            </a:r>
            <a:r>
              <a:rPr lang="de-AT" dirty="0" err="1"/>
              <a:t>academic</a:t>
            </a:r>
            <a:r>
              <a:rPr lang="de-AT" dirty="0"/>
              <a:t> </a:t>
            </a:r>
            <a:r>
              <a:rPr lang="de-AT" dirty="0" err="1"/>
              <a:t>articles</a:t>
            </a:r>
            <a:endParaRPr lang="en-US" dirty="0"/>
          </a:p>
        </p:txBody>
      </p:sp>
      <p:sp>
        <p:nvSpPr>
          <p:cNvPr id="3" name="Content Placeholder 2">
            <a:extLst>
              <a:ext uri="{FF2B5EF4-FFF2-40B4-BE49-F238E27FC236}">
                <a16:creationId xmlns:a16="http://schemas.microsoft.com/office/drawing/2014/main" id="{191C32FE-8757-05EC-1052-6A7DF680CA0F}"/>
              </a:ext>
            </a:extLst>
          </p:cNvPr>
          <p:cNvSpPr>
            <a:spLocks noGrp="1"/>
          </p:cNvSpPr>
          <p:nvPr>
            <p:ph idx="1"/>
          </p:nvPr>
        </p:nvSpPr>
        <p:spPr>
          <a:xfrm>
            <a:off x="2592925" y="1505372"/>
            <a:ext cx="9412262" cy="5352628"/>
          </a:xfrm>
        </p:spPr>
        <p:txBody>
          <a:bodyPr>
            <a:noAutofit/>
          </a:bodyPr>
          <a:lstStyle/>
          <a:p>
            <a:pPr marL="0" indent="0">
              <a:buNone/>
            </a:pPr>
            <a:r>
              <a:rPr lang="en-US" sz="2200" b="1" dirty="0">
                <a:solidFill>
                  <a:srgbClr val="A53010"/>
                </a:solidFill>
              </a:rPr>
              <a:t>Introduction</a:t>
            </a:r>
            <a:r>
              <a:rPr lang="en-US" sz="2200" dirty="0"/>
              <a:t>: This section sets the stage. It explains why the research was conducted, provides background information, and outlines the research question or hypothesis.</a:t>
            </a:r>
          </a:p>
          <a:p>
            <a:pPr marL="0" indent="0">
              <a:buNone/>
            </a:pPr>
            <a:r>
              <a:rPr lang="en-US" sz="2200" b="1" dirty="0">
                <a:solidFill>
                  <a:srgbClr val="A53010"/>
                </a:solidFill>
              </a:rPr>
              <a:t>Methods</a:t>
            </a:r>
            <a:r>
              <a:rPr lang="en-US" sz="2200" dirty="0"/>
              <a:t>: This section details how the research was conducted. It describes the materials, procedures, and techniques used. It provides enough information for other researchers to replicate the study.</a:t>
            </a:r>
          </a:p>
          <a:p>
            <a:pPr marL="0" indent="0">
              <a:buNone/>
            </a:pPr>
            <a:r>
              <a:rPr lang="en-US" sz="2200" b="1" dirty="0">
                <a:solidFill>
                  <a:srgbClr val="A53010"/>
                </a:solidFill>
              </a:rPr>
              <a:t>Results</a:t>
            </a:r>
            <a:r>
              <a:rPr lang="en-US" sz="2200" dirty="0"/>
              <a:t>: This section presents the findings of the research. It typically includes data, tables, and figures. It presents the facts without interpretation. </a:t>
            </a:r>
          </a:p>
          <a:p>
            <a:pPr marL="0" indent="0">
              <a:buNone/>
            </a:pPr>
            <a:r>
              <a:rPr lang="en-US" sz="2200" b="1" dirty="0">
                <a:solidFill>
                  <a:srgbClr val="A53010"/>
                </a:solidFill>
              </a:rPr>
              <a:t>Discussion</a:t>
            </a:r>
            <a:r>
              <a:rPr lang="en-US" sz="2200" dirty="0"/>
              <a:t>: This section interprets the results and explains their significance. It discusses the implications of the findings, compares them to previous research, and addresses any limitations of the study.</a:t>
            </a:r>
          </a:p>
        </p:txBody>
      </p:sp>
      <p:sp>
        <p:nvSpPr>
          <p:cNvPr id="5" name="Foliennummernplatzhalter 4">
            <a:extLst>
              <a:ext uri="{FF2B5EF4-FFF2-40B4-BE49-F238E27FC236}">
                <a16:creationId xmlns:a16="http://schemas.microsoft.com/office/drawing/2014/main" id="{D65CBA32-785F-D734-F3FB-7A2C43BDFAEA}"/>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6" name="Rounded Rectangle 13">
            <a:extLst>
              <a:ext uri="{FF2B5EF4-FFF2-40B4-BE49-F238E27FC236}">
                <a16:creationId xmlns:a16="http://schemas.microsoft.com/office/drawing/2014/main" id="{9F0B4F3C-0429-7333-A342-3DDC9E033D53}"/>
              </a:ext>
            </a:extLst>
          </p:cNvPr>
          <p:cNvSpPr/>
          <p:nvPr/>
        </p:nvSpPr>
        <p:spPr>
          <a:xfrm>
            <a:off x="1311579" y="1583169"/>
            <a:ext cx="1143000" cy="996168"/>
          </a:xfrm>
          <a:prstGeom prst="round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MW" b="1" dirty="0">
                <a:solidFill>
                  <a:schemeClr val="tx1"/>
                </a:solidFill>
              </a:rPr>
              <a:t>WHY?</a:t>
            </a:r>
          </a:p>
        </p:txBody>
      </p:sp>
      <p:sp>
        <p:nvSpPr>
          <p:cNvPr id="7" name="Rounded Rectangle 20">
            <a:extLst>
              <a:ext uri="{FF2B5EF4-FFF2-40B4-BE49-F238E27FC236}">
                <a16:creationId xmlns:a16="http://schemas.microsoft.com/office/drawing/2014/main" id="{1AB98B62-7050-DBCB-89C3-35AFB8220CF4}"/>
              </a:ext>
            </a:extLst>
          </p:cNvPr>
          <p:cNvSpPr/>
          <p:nvPr/>
        </p:nvSpPr>
        <p:spPr>
          <a:xfrm>
            <a:off x="1311579" y="2783352"/>
            <a:ext cx="1143000" cy="996168"/>
          </a:xfrm>
          <a:prstGeom prst="round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MW" b="1" dirty="0">
                <a:solidFill>
                  <a:schemeClr val="tx1"/>
                </a:solidFill>
              </a:rPr>
              <a:t>HOW</a:t>
            </a:r>
            <a:r>
              <a:rPr lang="de-AT" b="1" dirty="0">
                <a:solidFill>
                  <a:schemeClr val="tx1"/>
                </a:solidFill>
              </a:rPr>
              <a:t>?</a:t>
            </a:r>
            <a:endParaRPr lang="en-MW" b="1" dirty="0">
              <a:solidFill>
                <a:schemeClr val="tx1"/>
              </a:solidFill>
            </a:endParaRPr>
          </a:p>
        </p:txBody>
      </p:sp>
      <p:sp>
        <p:nvSpPr>
          <p:cNvPr id="8" name="Rounded Rectangle 21">
            <a:extLst>
              <a:ext uri="{FF2B5EF4-FFF2-40B4-BE49-F238E27FC236}">
                <a16:creationId xmlns:a16="http://schemas.microsoft.com/office/drawing/2014/main" id="{8F06FCA7-D910-7760-5236-36ADCF158A0B}"/>
              </a:ext>
            </a:extLst>
          </p:cNvPr>
          <p:cNvSpPr/>
          <p:nvPr/>
        </p:nvSpPr>
        <p:spPr>
          <a:xfrm>
            <a:off x="1311579" y="4217262"/>
            <a:ext cx="1143000" cy="996168"/>
          </a:xfrm>
          <a:prstGeom prst="roundRect">
            <a:avLst/>
          </a:prstGeom>
          <a:solidFill>
            <a:schemeClr val="accent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MW" b="1" dirty="0">
                <a:solidFill>
                  <a:schemeClr val="tx1"/>
                </a:solidFill>
              </a:rPr>
              <a:t>WHAT?</a:t>
            </a:r>
          </a:p>
        </p:txBody>
      </p:sp>
      <p:sp>
        <p:nvSpPr>
          <p:cNvPr id="9" name="Rounded Rectangle 23">
            <a:extLst>
              <a:ext uri="{FF2B5EF4-FFF2-40B4-BE49-F238E27FC236}">
                <a16:creationId xmlns:a16="http://schemas.microsoft.com/office/drawing/2014/main" id="{DFB9057F-C236-2380-B086-435EEF07E149}"/>
              </a:ext>
            </a:extLst>
          </p:cNvPr>
          <p:cNvSpPr/>
          <p:nvPr/>
        </p:nvSpPr>
        <p:spPr>
          <a:xfrm>
            <a:off x="1311579" y="5400858"/>
            <a:ext cx="1143000" cy="1065161"/>
          </a:xfrm>
          <a:prstGeom prst="roundRect">
            <a:avLst/>
          </a:prstGeom>
          <a:solidFill>
            <a:schemeClr val="bg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MW" b="1" dirty="0">
                <a:solidFill>
                  <a:schemeClr val="tx1"/>
                </a:solidFill>
              </a:rPr>
              <a:t>SO WHAT?</a:t>
            </a:r>
          </a:p>
        </p:txBody>
      </p:sp>
    </p:spTree>
    <p:extLst>
      <p:ext uri="{BB962C8B-B14F-4D97-AF65-F5344CB8AC3E}">
        <p14:creationId xmlns:p14="http://schemas.microsoft.com/office/powerpoint/2010/main" val="145693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799DE-ADE9-F38E-5CF4-7D82B0F775C4}"/>
              </a:ext>
            </a:extLst>
          </p:cNvPr>
          <p:cNvSpPr>
            <a:spLocks noGrp="1"/>
          </p:cNvSpPr>
          <p:nvPr>
            <p:ph type="title"/>
          </p:nvPr>
        </p:nvSpPr>
        <p:spPr>
          <a:xfrm>
            <a:off x="2212572" y="512462"/>
            <a:ext cx="9749133" cy="1280890"/>
          </a:xfrm>
        </p:spPr>
        <p:txBody>
          <a:bodyPr/>
          <a:lstStyle/>
          <a:p>
            <a:r>
              <a:rPr lang="en-US" dirty="0">
                <a:solidFill>
                  <a:srgbClr val="A53010"/>
                </a:solidFill>
              </a:rPr>
              <a:t>Citations, Referencing, and Ethical Writing </a:t>
            </a:r>
          </a:p>
        </p:txBody>
      </p:sp>
      <p:sp>
        <p:nvSpPr>
          <p:cNvPr id="3" name="Content Placeholder 2">
            <a:extLst>
              <a:ext uri="{FF2B5EF4-FFF2-40B4-BE49-F238E27FC236}">
                <a16:creationId xmlns:a16="http://schemas.microsoft.com/office/drawing/2014/main" id="{A62C75EF-8A4C-9F3A-63F5-F976D339A4D4}"/>
              </a:ext>
            </a:extLst>
          </p:cNvPr>
          <p:cNvSpPr>
            <a:spLocks noGrp="1"/>
          </p:cNvSpPr>
          <p:nvPr>
            <p:ph idx="1"/>
          </p:nvPr>
        </p:nvSpPr>
        <p:spPr>
          <a:xfrm>
            <a:off x="2347205" y="1478892"/>
            <a:ext cx="9421707" cy="4954378"/>
          </a:xfrm>
        </p:spPr>
        <p:txBody>
          <a:bodyPr>
            <a:noAutofit/>
          </a:bodyPr>
          <a:lstStyle/>
          <a:p>
            <a:pPr marL="0" indent="0">
              <a:buNone/>
            </a:pPr>
            <a:r>
              <a:rPr lang="en-US" sz="2400" dirty="0">
                <a:solidFill>
                  <a:srgbClr val="A53010"/>
                </a:solidFill>
              </a:rPr>
              <a:t>Plenary Discussion: </a:t>
            </a:r>
            <a:endParaRPr lang="en-US" sz="2400" dirty="0"/>
          </a:p>
          <a:p>
            <a:pPr marL="0" indent="0">
              <a:buNone/>
            </a:pPr>
            <a:r>
              <a:rPr lang="en-US" sz="2400" dirty="0"/>
              <a:t>Let us collect and share some good practices related to this topic which are certainly existing among us</a:t>
            </a:r>
          </a:p>
          <a:p>
            <a:pPr marL="0" indent="0">
              <a:buNone/>
            </a:pPr>
            <a:r>
              <a:rPr lang="en-US" sz="2400" dirty="0"/>
              <a:t>Please share whatever you think could be beneficial for your peers, for example:</a:t>
            </a:r>
          </a:p>
          <a:p>
            <a:r>
              <a:rPr lang="en-US" sz="2400" dirty="0"/>
              <a:t>Are there any specific reference management tools you could recommend?</a:t>
            </a:r>
          </a:p>
          <a:p>
            <a:r>
              <a:rPr lang="en-US" sz="2400" dirty="0"/>
              <a:t>How are you currently supporting your students in this respect?</a:t>
            </a:r>
          </a:p>
          <a:p>
            <a:endParaRPr lang="en-US" sz="2400" dirty="0"/>
          </a:p>
          <a:p>
            <a:endParaRPr lang="en-US" sz="2400" dirty="0"/>
          </a:p>
        </p:txBody>
      </p:sp>
      <p:sp>
        <p:nvSpPr>
          <p:cNvPr id="5" name="Foliennummernplatzhalter 4">
            <a:extLst>
              <a:ext uri="{FF2B5EF4-FFF2-40B4-BE49-F238E27FC236}">
                <a16:creationId xmlns:a16="http://schemas.microsoft.com/office/drawing/2014/main" id="{532ED355-9F99-8474-55B1-FE24C99A22AC}"/>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4" name="Grafik 3" descr="Sanduhr 30% mit einfarbiger Füllung">
            <a:extLst>
              <a:ext uri="{FF2B5EF4-FFF2-40B4-BE49-F238E27FC236}">
                <a16:creationId xmlns:a16="http://schemas.microsoft.com/office/drawing/2014/main" id="{1A994284-8237-AC7D-4DE8-DE5527990A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2EA38058-8856-7DA9-579B-067369D9F4BB}"/>
              </a:ext>
            </a:extLst>
          </p:cNvPr>
          <p:cNvSpPr txBox="1"/>
          <p:nvPr/>
        </p:nvSpPr>
        <p:spPr>
          <a:xfrm>
            <a:off x="879796" y="1712960"/>
            <a:ext cx="788999" cy="369332"/>
          </a:xfrm>
          <a:prstGeom prst="rect">
            <a:avLst/>
          </a:prstGeom>
          <a:noFill/>
        </p:spPr>
        <p:txBody>
          <a:bodyPr wrap="none" rtlCol="0">
            <a:spAutoFit/>
          </a:bodyPr>
          <a:lstStyle/>
          <a:p>
            <a:r>
              <a:rPr lang="de-AT" b="1" dirty="0"/>
              <a:t>5 min</a:t>
            </a:r>
          </a:p>
        </p:txBody>
      </p:sp>
      <p:pic>
        <p:nvPicPr>
          <p:cNvPr id="7" name="Grafik 6" descr="Besprechung mit einfarbiger Füllung">
            <a:extLst>
              <a:ext uri="{FF2B5EF4-FFF2-40B4-BE49-F238E27FC236}">
                <a16:creationId xmlns:a16="http://schemas.microsoft.com/office/drawing/2014/main" id="{C82F99CF-38BD-2485-F17A-EEF0871FF8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1812" y="2706128"/>
            <a:ext cx="914400" cy="914400"/>
          </a:xfrm>
          <a:prstGeom prst="rect">
            <a:avLst/>
          </a:prstGeom>
        </p:spPr>
      </p:pic>
    </p:spTree>
    <p:extLst>
      <p:ext uri="{BB962C8B-B14F-4D97-AF65-F5344CB8AC3E}">
        <p14:creationId xmlns:p14="http://schemas.microsoft.com/office/powerpoint/2010/main" val="35590173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88DD4-A330-EE1A-B230-2E2E60C165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A5097F-B09C-133E-56BE-08A4CB23C13B}"/>
              </a:ext>
            </a:extLst>
          </p:cNvPr>
          <p:cNvSpPr>
            <a:spLocks noGrp="1"/>
          </p:cNvSpPr>
          <p:nvPr>
            <p:ph type="title"/>
          </p:nvPr>
        </p:nvSpPr>
        <p:spPr>
          <a:xfrm>
            <a:off x="2281640" y="637080"/>
            <a:ext cx="8911687" cy="1280890"/>
          </a:xfrm>
        </p:spPr>
        <p:txBody>
          <a:bodyPr>
            <a:normAutofit/>
          </a:bodyPr>
          <a:lstStyle/>
          <a:p>
            <a:r>
              <a:rPr lang="en-US" dirty="0"/>
              <a:t>Citations, Referencing, and Ethical Writing </a:t>
            </a:r>
          </a:p>
        </p:txBody>
      </p:sp>
      <p:sp>
        <p:nvSpPr>
          <p:cNvPr id="3" name="Content Placeholder 2">
            <a:extLst>
              <a:ext uri="{FF2B5EF4-FFF2-40B4-BE49-F238E27FC236}">
                <a16:creationId xmlns:a16="http://schemas.microsoft.com/office/drawing/2014/main" id="{505BB1CA-3402-2C80-12D9-0D4859A10FCB}"/>
              </a:ext>
            </a:extLst>
          </p:cNvPr>
          <p:cNvSpPr>
            <a:spLocks noGrp="1"/>
          </p:cNvSpPr>
          <p:nvPr>
            <p:ph idx="1"/>
          </p:nvPr>
        </p:nvSpPr>
        <p:spPr>
          <a:xfrm>
            <a:off x="2437283" y="2066116"/>
            <a:ext cx="9368782" cy="4428067"/>
          </a:xfrm>
        </p:spPr>
        <p:txBody>
          <a:bodyPr>
            <a:noAutofit/>
          </a:bodyPr>
          <a:lstStyle/>
          <a:p>
            <a:pPr marL="0" indent="0">
              <a:buNone/>
            </a:pPr>
            <a:r>
              <a:rPr lang="en-US" sz="2200" dirty="0"/>
              <a:t>Among many other roles, supervisors play a crucial part in upholding academic integrity and ensuring the quality of research.</a:t>
            </a:r>
          </a:p>
          <a:p>
            <a:r>
              <a:rPr lang="en-US" sz="2200" dirty="0"/>
              <a:t>Supervisors are responsible for ensuring that the research conducted under their guidance adheres to ethical standards </a:t>
            </a:r>
          </a:p>
          <a:p>
            <a:r>
              <a:rPr lang="en-US" sz="2200" dirty="0"/>
              <a:t>Proper citation and referencing are fundamental to avoiding plagiarism, which undermines the credibility of academic work</a:t>
            </a:r>
          </a:p>
          <a:p>
            <a:r>
              <a:rPr lang="en-US" sz="2200" dirty="0"/>
              <a:t>Proficiency in citation and referencing is crucial for students' academic and professional success and allow others to verify findings</a:t>
            </a:r>
          </a:p>
          <a:p>
            <a:r>
              <a:rPr lang="en-US" sz="2200" dirty="0"/>
              <a:t>Supervisors need to ensure that their students' work is well-supported by credible sources</a:t>
            </a:r>
          </a:p>
        </p:txBody>
      </p:sp>
      <p:sp>
        <p:nvSpPr>
          <p:cNvPr id="5" name="Foliennummernplatzhalter 4">
            <a:extLst>
              <a:ext uri="{FF2B5EF4-FFF2-40B4-BE49-F238E27FC236}">
                <a16:creationId xmlns:a16="http://schemas.microsoft.com/office/drawing/2014/main" id="{9933DE4B-CB92-E8D0-3C26-E0F4FA96550F}"/>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490341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58558-DDA7-270C-BCAA-E5EADB9C13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A6ED02-EF35-F16C-A447-F418089F49FA}"/>
              </a:ext>
            </a:extLst>
          </p:cNvPr>
          <p:cNvSpPr>
            <a:spLocks noGrp="1"/>
          </p:cNvSpPr>
          <p:nvPr>
            <p:ph type="title"/>
          </p:nvPr>
        </p:nvSpPr>
        <p:spPr>
          <a:xfrm>
            <a:off x="2464791" y="241489"/>
            <a:ext cx="8911687" cy="1280890"/>
          </a:xfrm>
        </p:spPr>
        <p:txBody>
          <a:bodyPr>
            <a:normAutofit/>
          </a:bodyPr>
          <a:lstStyle/>
          <a:p>
            <a:r>
              <a:rPr lang="en-US" sz="2400" dirty="0"/>
              <a:t>Citations, Referencing, and Ethical Writing. </a:t>
            </a:r>
            <a:br>
              <a:rPr lang="en-US" sz="2400" dirty="0"/>
            </a:br>
            <a:r>
              <a:rPr lang="en-US" dirty="0"/>
              <a:t>What can Supervisors do? </a:t>
            </a:r>
          </a:p>
        </p:txBody>
      </p:sp>
      <p:sp>
        <p:nvSpPr>
          <p:cNvPr id="3" name="Content Placeholder 2">
            <a:extLst>
              <a:ext uri="{FF2B5EF4-FFF2-40B4-BE49-F238E27FC236}">
                <a16:creationId xmlns:a16="http://schemas.microsoft.com/office/drawing/2014/main" id="{095D185E-5B78-A601-864C-8C7822AA17D8}"/>
              </a:ext>
            </a:extLst>
          </p:cNvPr>
          <p:cNvSpPr>
            <a:spLocks noGrp="1"/>
          </p:cNvSpPr>
          <p:nvPr>
            <p:ph idx="1"/>
          </p:nvPr>
        </p:nvSpPr>
        <p:spPr>
          <a:xfrm>
            <a:off x="2236242" y="1522379"/>
            <a:ext cx="9690371" cy="5012428"/>
          </a:xfrm>
        </p:spPr>
        <p:txBody>
          <a:bodyPr>
            <a:noAutofit/>
          </a:bodyPr>
          <a:lstStyle/>
          <a:p>
            <a:r>
              <a:rPr lang="en-US" sz="2400" dirty="0"/>
              <a:t>Provide students with clear guidelines on citation styles, referencing formats, and ethical writing practices. </a:t>
            </a:r>
          </a:p>
          <a:p>
            <a:r>
              <a:rPr lang="en-US" sz="2400" dirty="0"/>
              <a:t>Organize and/or recommend workshops on citation management tools, plagiarism detection software, and ethical writing techniques.</a:t>
            </a:r>
          </a:p>
          <a:p>
            <a:r>
              <a:rPr lang="en-US" sz="2400" dirty="0"/>
              <a:t>Carefully review students' work, in particular in the beginning, paying close attention to citations and references.</a:t>
            </a:r>
          </a:p>
          <a:p>
            <a:r>
              <a:rPr lang="en-US" sz="2400" dirty="0"/>
              <a:t>Introduce them to tools as Mendeley or Zotero and by demonstrating how they are using it themselves.</a:t>
            </a:r>
          </a:p>
          <a:p>
            <a:r>
              <a:rPr lang="en-US" sz="2400" dirty="0"/>
              <a:t>Provide constructive feedback on how to improve citation accuracy and avoid plagiarism.</a:t>
            </a:r>
          </a:p>
        </p:txBody>
      </p:sp>
      <p:sp>
        <p:nvSpPr>
          <p:cNvPr id="5" name="Foliennummernplatzhalter 4">
            <a:extLst>
              <a:ext uri="{FF2B5EF4-FFF2-40B4-BE49-F238E27FC236}">
                <a16:creationId xmlns:a16="http://schemas.microsoft.com/office/drawing/2014/main" id="{8860856D-DAA3-1D51-C775-85DAE1031CCD}"/>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2044209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78670-4F58-5C19-8AD2-A17FD928D70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E80E7D-E21B-4E5D-7127-3B1D78581F6A}"/>
              </a:ext>
            </a:extLst>
          </p:cNvPr>
          <p:cNvSpPr>
            <a:spLocks noGrp="1"/>
          </p:cNvSpPr>
          <p:nvPr>
            <p:ph idx="1"/>
          </p:nvPr>
        </p:nvSpPr>
        <p:spPr>
          <a:xfrm>
            <a:off x="2364377" y="1740972"/>
            <a:ext cx="9368782" cy="4932203"/>
          </a:xfrm>
        </p:spPr>
        <p:txBody>
          <a:bodyPr>
            <a:noAutofit/>
          </a:bodyPr>
          <a:lstStyle/>
          <a:p>
            <a:r>
              <a:rPr lang="en-US" sz="2200" dirty="0"/>
              <a:t>Emphasize the importance of ethical research practices</a:t>
            </a:r>
          </a:p>
          <a:p>
            <a:r>
              <a:rPr lang="en-US" sz="2200" dirty="0"/>
              <a:t>Encourage open discussion about ethical dilemmas and by providing guidance on how to resolve them.</a:t>
            </a:r>
          </a:p>
          <a:p>
            <a:r>
              <a:rPr lang="en-US" sz="2200" dirty="0"/>
              <a:t>Demonstrate ethical writing practices in their own work. This sets a positive example for students and reinforces the importance of academic integrity</a:t>
            </a:r>
          </a:p>
          <a:p>
            <a:r>
              <a:rPr lang="en-US" sz="2200" dirty="0"/>
              <a:t>Utilize plagiarism detection tools as a teaching aid to help students identify and correct instances of unintentional plagiarism.</a:t>
            </a:r>
          </a:p>
        </p:txBody>
      </p:sp>
      <p:sp>
        <p:nvSpPr>
          <p:cNvPr id="5" name="Foliennummernplatzhalter 4">
            <a:extLst>
              <a:ext uri="{FF2B5EF4-FFF2-40B4-BE49-F238E27FC236}">
                <a16:creationId xmlns:a16="http://schemas.microsoft.com/office/drawing/2014/main" id="{B4D69251-AFBE-38CD-B21B-7C6A6AF53EF0}"/>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2" name="Grafik 3" descr="Nach rechts zeigender Finger, Handrücken Silhouette">
            <a:extLst>
              <a:ext uri="{FF2B5EF4-FFF2-40B4-BE49-F238E27FC236}">
                <a16:creationId xmlns:a16="http://schemas.microsoft.com/office/drawing/2014/main" id="{9676C236-0D97-C631-C49E-D6D8AB7ABD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33581" y="5536741"/>
            <a:ext cx="914400" cy="914400"/>
          </a:xfrm>
          <a:prstGeom prst="rect">
            <a:avLst/>
          </a:prstGeom>
        </p:spPr>
      </p:pic>
      <p:sp>
        <p:nvSpPr>
          <p:cNvPr id="8" name="Title 1">
            <a:extLst>
              <a:ext uri="{FF2B5EF4-FFF2-40B4-BE49-F238E27FC236}">
                <a16:creationId xmlns:a16="http://schemas.microsoft.com/office/drawing/2014/main" id="{BB9A5BBC-DBAD-9F41-CD58-3773DDDD0129}"/>
              </a:ext>
            </a:extLst>
          </p:cNvPr>
          <p:cNvSpPr txBox="1">
            <a:spLocks/>
          </p:cNvSpPr>
          <p:nvPr/>
        </p:nvSpPr>
        <p:spPr>
          <a:xfrm>
            <a:off x="2592925" y="553958"/>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Citations, Referencing, and Ethical Writing. </a:t>
            </a:r>
            <a:br>
              <a:rPr lang="en-US" sz="2400" dirty="0"/>
            </a:br>
            <a:r>
              <a:rPr lang="en-US" dirty="0"/>
              <a:t>What can Supervisors do? </a:t>
            </a:r>
          </a:p>
        </p:txBody>
      </p:sp>
      <p:sp>
        <p:nvSpPr>
          <p:cNvPr id="9" name="Rechteck 8">
            <a:extLst>
              <a:ext uri="{FF2B5EF4-FFF2-40B4-BE49-F238E27FC236}">
                <a16:creationId xmlns:a16="http://schemas.microsoft.com/office/drawing/2014/main" id="{28D0B723-2113-A760-9281-CE479432547F}"/>
              </a:ext>
            </a:extLst>
          </p:cNvPr>
          <p:cNvSpPr/>
          <p:nvPr/>
        </p:nvSpPr>
        <p:spPr>
          <a:xfrm>
            <a:off x="2736567" y="5350876"/>
            <a:ext cx="8229747" cy="12861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en-US" b="1" dirty="0"/>
              <a:t>Make sure you are creating an open and supportive environment where students feel comfortable to ask questions regarding ethical dilemmas, or questions about citation, and referencing.</a:t>
            </a:r>
          </a:p>
          <a:p>
            <a:pPr algn="ctr"/>
            <a:endParaRPr lang="de-AT" dirty="0"/>
          </a:p>
        </p:txBody>
      </p:sp>
    </p:spTree>
    <p:extLst>
      <p:ext uri="{BB962C8B-B14F-4D97-AF65-F5344CB8AC3E}">
        <p14:creationId xmlns:p14="http://schemas.microsoft.com/office/powerpoint/2010/main" val="4009105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005CD0-E015-8896-E5C8-0C4449793324}"/>
              </a:ext>
            </a:extLst>
          </p:cNvPr>
          <p:cNvSpPr>
            <a:spLocks noGrp="1"/>
          </p:cNvSpPr>
          <p:nvPr>
            <p:ph idx="1"/>
          </p:nvPr>
        </p:nvSpPr>
        <p:spPr>
          <a:xfrm>
            <a:off x="2045547" y="1849120"/>
            <a:ext cx="9469120" cy="4612640"/>
          </a:xfrm>
        </p:spPr>
        <p:txBody>
          <a:bodyPr>
            <a:noAutofit/>
          </a:bodyPr>
          <a:lstStyle/>
          <a:p>
            <a:pPr marL="0" indent="0">
              <a:buNone/>
            </a:pPr>
            <a:r>
              <a:rPr lang="en-US" sz="2200" dirty="0"/>
              <a:t>Finalizing a manuscript can be a daunting process for PhD students. As supervisors, our role is to guide them through the critical stages of editing and proofreading, </a:t>
            </a:r>
            <a:r>
              <a:rPr lang="en-US" sz="2200" b="1" dirty="0"/>
              <a:t>not to do it for them</a:t>
            </a:r>
            <a:r>
              <a:rPr lang="en-US" sz="2200" dirty="0"/>
              <a:t>. </a:t>
            </a:r>
          </a:p>
          <a:p>
            <a:r>
              <a:rPr lang="en-US" sz="2200" dirty="0"/>
              <a:t>Common pitfalls in editing and proofreading are overlooking inconsistencies, weak arguments, or grammatical errors </a:t>
            </a:r>
          </a:p>
          <a:p>
            <a:r>
              <a:rPr lang="en-US" sz="2200" dirty="0"/>
              <a:t>Editing and proofreading is indeed about refining the clarity, coherence, and impact of a research manuscript </a:t>
            </a:r>
          </a:p>
          <a:p>
            <a:pPr marL="0" indent="0">
              <a:buNone/>
            </a:pPr>
            <a:endParaRPr lang="en-US" sz="2200" dirty="0"/>
          </a:p>
        </p:txBody>
      </p:sp>
      <p:sp>
        <p:nvSpPr>
          <p:cNvPr id="5" name="Foliennummernplatzhalter 4">
            <a:extLst>
              <a:ext uri="{FF2B5EF4-FFF2-40B4-BE49-F238E27FC236}">
                <a16:creationId xmlns:a16="http://schemas.microsoft.com/office/drawing/2014/main" id="{392850C8-67EF-5D28-4157-23CC6A8F41D6}"/>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
        <p:nvSpPr>
          <p:cNvPr id="7" name="Title 1">
            <a:extLst>
              <a:ext uri="{FF2B5EF4-FFF2-40B4-BE49-F238E27FC236}">
                <a16:creationId xmlns:a16="http://schemas.microsoft.com/office/drawing/2014/main" id="{F76A62A8-B4FE-CE0D-AF34-37D299F7BBD5}"/>
              </a:ext>
            </a:extLst>
          </p:cNvPr>
          <p:cNvSpPr>
            <a:spLocks noGrp="1"/>
          </p:cNvSpPr>
          <p:nvPr>
            <p:ph type="title"/>
          </p:nvPr>
        </p:nvSpPr>
        <p:spPr>
          <a:xfrm>
            <a:off x="1896534" y="624110"/>
            <a:ext cx="10173546" cy="1280890"/>
          </a:xfrm>
        </p:spPr>
        <p:txBody>
          <a:bodyPr>
            <a:normAutofit/>
          </a:bodyPr>
          <a:lstStyle/>
          <a:p>
            <a:r>
              <a:rPr lang="en-US" dirty="0"/>
              <a:t>Finalizing Manuscripts: Editing &amp; Proofreading </a:t>
            </a:r>
            <a:endParaRPr lang="en-MW" dirty="0"/>
          </a:p>
        </p:txBody>
      </p:sp>
      <p:pic>
        <p:nvPicPr>
          <p:cNvPr id="4" name="Grafik 3" descr="Nach rechts zeigender Finger, Handrücken Silhouette">
            <a:extLst>
              <a:ext uri="{FF2B5EF4-FFF2-40B4-BE49-F238E27FC236}">
                <a16:creationId xmlns:a16="http://schemas.microsoft.com/office/drawing/2014/main" id="{B14B9490-4120-7004-A70E-193636D45E7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40607" y="5091853"/>
            <a:ext cx="914400" cy="914400"/>
          </a:xfrm>
          <a:prstGeom prst="rect">
            <a:avLst/>
          </a:prstGeom>
        </p:spPr>
      </p:pic>
      <p:sp>
        <p:nvSpPr>
          <p:cNvPr id="2" name="Rechteck 1">
            <a:extLst>
              <a:ext uri="{FF2B5EF4-FFF2-40B4-BE49-F238E27FC236}">
                <a16:creationId xmlns:a16="http://schemas.microsoft.com/office/drawing/2014/main" id="{7E96A4CE-AA6F-E3D0-6C4F-957557B11250}"/>
              </a:ext>
            </a:extLst>
          </p:cNvPr>
          <p:cNvSpPr/>
          <p:nvPr/>
        </p:nvSpPr>
        <p:spPr>
          <a:xfrm>
            <a:off x="2418797" y="5006502"/>
            <a:ext cx="8229747" cy="153322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en-US" b="1" dirty="0"/>
              <a:t>Be aware that our goal must be to empower PhD students to become self-sufficient writers. In this respect we take the role as guide and teacher and should by all means avoid creating a dependence on constant supervisor editing.</a:t>
            </a:r>
          </a:p>
          <a:p>
            <a:pPr algn="ctr"/>
            <a:endParaRPr lang="de-AT" dirty="0"/>
          </a:p>
        </p:txBody>
      </p:sp>
    </p:spTree>
    <p:extLst>
      <p:ext uri="{BB962C8B-B14F-4D97-AF65-F5344CB8AC3E}">
        <p14:creationId xmlns:p14="http://schemas.microsoft.com/office/powerpoint/2010/main" val="3391656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C3150-60AD-C946-9254-A32272168AE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C70A084-4EBA-A952-B8E7-C6D59E206E6E}"/>
              </a:ext>
            </a:extLst>
          </p:cNvPr>
          <p:cNvSpPr>
            <a:spLocks noGrp="1"/>
          </p:cNvSpPr>
          <p:nvPr>
            <p:ph idx="1"/>
          </p:nvPr>
        </p:nvSpPr>
        <p:spPr>
          <a:xfrm>
            <a:off x="2013479" y="1849120"/>
            <a:ext cx="9277668" cy="4612640"/>
          </a:xfrm>
        </p:spPr>
        <p:txBody>
          <a:bodyPr>
            <a:noAutofit/>
          </a:bodyPr>
          <a:lstStyle/>
          <a:p>
            <a:pPr marL="0" indent="0">
              <a:buNone/>
            </a:pPr>
            <a:r>
              <a:rPr lang="en-US" sz="2200" u="sng" dirty="0"/>
              <a:t>Teach Self-Editing and Proofreading Techniques</a:t>
            </a:r>
            <a:r>
              <a:rPr lang="en-US" sz="2200" dirty="0"/>
              <a:t>:</a:t>
            </a:r>
          </a:p>
          <a:p>
            <a:r>
              <a:rPr lang="en-US" sz="2200" dirty="0"/>
              <a:t>Encourage students to read their work aloud to catch errors and awkward phrasing</a:t>
            </a:r>
          </a:p>
          <a:p>
            <a:r>
              <a:rPr lang="en-US" sz="2200" dirty="0"/>
              <a:t>Advise them to set their work aside for a few days before editing to gain a fresh perspective</a:t>
            </a:r>
          </a:p>
          <a:p>
            <a:r>
              <a:rPr lang="en-US" sz="2200" dirty="0"/>
              <a:t>Introduce them to tools for grammar and </a:t>
            </a:r>
            <a:br>
              <a:rPr lang="en-US" sz="2200" dirty="0"/>
            </a:br>
            <a:r>
              <a:rPr lang="en-US" sz="2200" dirty="0"/>
              <a:t>plagiarism checks, but emphasize that these </a:t>
            </a:r>
            <a:br>
              <a:rPr lang="en-US" sz="2200" dirty="0"/>
            </a:br>
            <a:r>
              <a:rPr lang="en-US" sz="2200" dirty="0"/>
              <a:t>are aids, not replacements for careful reading</a:t>
            </a:r>
          </a:p>
          <a:p>
            <a:r>
              <a:rPr lang="en-US" sz="2200" dirty="0"/>
              <a:t>Teach them how to use track changes effectively, </a:t>
            </a:r>
            <a:br>
              <a:rPr lang="en-US" sz="2200" dirty="0"/>
            </a:br>
            <a:r>
              <a:rPr lang="en-US" sz="2200" dirty="0"/>
              <a:t>and to respond to comments in a professional </a:t>
            </a:r>
            <a:br>
              <a:rPr lang="en-US" sz="2200" dirty="0"/>
            </a:br>
            <a:r>
              <a:rPr lang="en-US" sz="2200" dirty="0"/>
              <a:t>manner</a:t>
            </a:r>
          </a:p>
          <a:p>
            <a:pPr marL="0" indent="0">
              <a:buNone/>
            </a:pPr>
            <a:r>
              <a:rPr lang="en-US" sz="2200" dirty="0"/>
              <a:t>Gradually reduce the level of intervention as students progress.</a:t>
            </a:r>
          </a:p>
        </p:txBody>
      </p:sp>
      <p:sp>
        <p:nvSpPr>
          <p:cNvPr id="5" name="Foliennummernplatzhalter 4">
            <a:extLst>
              <a:ext uri="{FF2B5EF4-FFF2-40B4-BE49-F238E27FC236}">
                <a16:creationId xmlns:a16="http://schemas.microsoft.com/office/drawing/2014/main" id="{694F66BE-6B0D-F4C2-356E-C42AA0B50792}"/>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
        <p:nvSpPr>
          <p:cNvPr id="7" name="Title 1">
            <a:extLst>
              <a:ext uri="{FF2B5EF4-FFF2-40B4-BE49-F238E27FC236}">
                <a16:creationId xmlns:a16="http://schemas.microsoft.com/office/drawing/2014/main" id="{9F3BFF60-1D00-69AE-FE72-8D360E61C16C}"/>
              </a:ext>
            </a:extLst>
          </p:cNvPr>
          <p:cNvSpPr>
            <a:spLocks noGrp="1"/>
          </p:cNvSpPr>
          <p:nvPr>
            <p:ph type="title"/>
          </p:nvPr>
        </p:nvSpPr>
        <p:spPr>
          <a:xfrm>
            <a:off x="1896534" y="624110"/>
            <a:ext cx="10173546" cy="1280890"/>
          </a:xfrm>
        </p:spPr>
        <p:txBody>
          <a:bodyPr>
            <a:normAutofit/>
          </a:bodyPr>
          <a:lstStyle/>
          <a:p>
            <a:r>
              <a:rPr lang="en-US" dirty="0"/>
              <a:t>Finalizing Manuscripts: Editing &amp; Proofreading </a:t>
            </a:r>
            <a:endParaRPr lang="en-MW" dirty="0"/>
          </a:p>
        </p:txBody>
      </p:sp>
      <p:pic>
        <p:nvPicPr>
          <p:cNvPr id="4" name="Grafik 3" descr="Nach rechts zeigender Finger, Handrücken Silhouette">
            <a:extLst>
              <a:ext uri="{FF2B5EF4-FFF2-40B4-BE49-F238E27FC236}">
                <a16:creationId xmlns:a16="http://schemas.microsoft.com/office/drawing/2014/main" id="{1602C495-44E0-F4A8-CF94-1B74E099CF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9079" y="6004560"/>
            <a:ext cx="914400" cy="914400"/>
          </a:xfrm>
          <a:prstGeom prst="rect">
            <a:avLst/>
          </a:prstGeom>
        </p:spPr>
      </p:pic>
      <p:sp>
        <p:nvSpPr>
          <p:cNvPr id="2" name="Content Placeholder 2">
            <a:extLst>
              <a:ext uri="{FF2B5EF4-FFF2-40B4-BE49-F238E27FC236}">
                <a16:creationId xmlns:a16="http://schemas.microsoft.com/office/drawing/2014/main" id="{27CDD07D-4E1D-91B1-B167-EB796AABD5F9}"/>
              </a:ext>
            </a:extLst>
          </p:cNvPr>
          <p:cNvSpPr txBox="1">
            <a:spLocks/>
          </p:cNvSpPr>
          <p:nvPr/>
        </p:nvSpPr>
        <p:spPr>
          <a:xfrm>
            <a:off x="9375657" y="3789679"/>
            <a:ext cx="2492587" cy="2153921"/>
          </a:xfrm>
          <a:prstGeom prst="rect">
            <a:avLst/>
          </a:prstGeom>
          <a:solidFill>
            <a:schemeClr val="accent2">
              <a:lumMod val="20000"/>
              <a:lumOff val="80000"/>
            </a:schemeClr>
          </a:solidFill>
          <a:ln>
            <a:solidFill>
              <a:schemeClr val="accent1"/>
            </a:solidFill>
          </a:ln>
          <a:effectLst>
            <a:outerShdw blurRad="50800" dist="38100" algn="l" rotWithShape="0">
              <a:prstClr val="black">
                <a:alpha val="40000"/>
              </a:prstClr>
            </a:outerShdw>
          </a:effectLst>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457200" lvl="1" indent="0">
              <a:buFont typeface="Wingdings 3" charset="2"/>
              <a:buNone/>
              <a:defRPr/>
            </a:pPr>
            <a:r>
              <a:rPr lang="en-US" sz="1500" b="1" dirty="0"/>
              <a:t>Proof Reading Tools:</a:t>
            </a:r>
          </a:p>
          <a:p>
            <a:pPr>
              <a:defRPr/>
            </a:pPr>
            <a:r>
              <a:rPr lang="en-US" sz="1500" b="1" dirty="0"/>
              <a:t>Grammarly: </a:t>
            </a:r>
            <a:r>
              <a:rPr lang="en-US" sz="1500" dirty="0">
                <a:hlinkClick r:id="rId4"/>
              </a:rPr>
              <a:t>www.Grammarly.com</a:t>
            </a:r>
            <a:endParaRPr lang="en-US" sz="1500" dirty="0"/>
          </a:p>
          <a:p>
            <a:pPr>
              <a:defRPr/>
            </a:pPr>
            <a:r>
              <a:rPr lang="en-US" sz="1500" b="1" dirty="0"/>
              <a:t>AI tools</a:t>
            </a:r>
            <a:r>
              <a:rPr lang="en-US" sz="1500" dirty="0"/>
              <a:t>: </a:t>
            </a:r>
            <a:br>
              <a:rPr lang="en-US" sz="1500" dirty="0"/>
            </a:br>
            <a:r>
              <a:rPr lang="en-US" sz="1500" dirty="0">
                <a:hlinkClick r:id="rId5"/>
              </a:rPr>
              <a:t>https://quillbot.com/</a:t>
            </a:r>
            <a:endParaRPr lang="en-US" sz="1500" dirty="0"/>
          </a:p>
          <a:p>
            <a:pPr>
              <a:defRPr/>
            </a:pPr>
            <a:r>
              <a:rPr lang="en-US" sz="1500" b="1" dirty="0"/>
              <a:t>Word Tune: </a:t>
            </a:r>
            <a:r>
              <a:rPr lang="en-US" sz="1500" dirty="0">
                <a:hlinkClick r:id="rId6"/>
              </a:rPr>
              <a:t>https://www.wordtune.com</a:t>
            </a:r>
            <a:endParaRPr lang="en-US" sz="1500" dirty="0"/>
          </a:p>
        </p:txBody>
      </p:sp>
    </p:spTree>
    <p:extLst>
      <p:ext uri="{BB962C8B-B14F-4D97-AF65-F5344CB8AC3E}">
        <p14:creationId xmlns:p14="http://schemas.microsoft.com/office/powerpoint/2010/main" val="1636017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576F0-548C-6140-9408-C91E6EA6C3D1}"/>
              </a:ext>
            </a:extLst>
          </p:cNvPr>
          <p:cNvSpPr>
            <a:spLocks noGrp="1"/>
          </p:cNvSpPr>
          <p:nvPr>
            <p:ph type="title"/>
          </p:nvPr>
        </p:nvSpPr>
        <p:spPr>
          <a:xfrm>
            <a:off x="1896534" y="624110"/>
            <a:ext cx="10173546" cy="1280890"/>
          </a:xfrm>
        </p:spPr>
        <p:txBody>
          <a:bodyPr>
            <a:normAutofit/>
          </a:bodyPr>
          <a:lstStyle/>
          <a:p>
            <a:r>
              <a:rPr lang="en-US" dirty="0"/>
              <a:t>Finalizing Manuscripts: Editing &amp; Proofreading </a:t>
            </a:r>
            <a:endParaRPr lang="en-MW" dirty="0"/>
          </a:p>
        </p:txBody>
      </p:sp>
      <p:graphicFrame>
        <p:nvGraphicFramePr>
          <p:cNvPr id="5" name="Content Placeholder 4">
            <a:extLst>
              <a:ext uri="{FF2B5EF4-FFF2-40B4-BE49-F238E27FC236}">
                <a16:creationId xmlns:a16="http://schemas.microsoft.com/office/drawing/2014/main" id="{DF68F127-0E39-ABE4-9434-23287F9361A5}"/>
              </a:ext>
            </a:extLst>
          </p:cNvPr>
          <p:cNvGraphicFramePr>
            <a:graphicFrameLocks noGrp="1"/>
          </p:cNvGraphicFramePr>
          <p:nvPr>
            <p:ph idx="1"/>
            <p:extLst>
              <p:ext uri="{D42A27DB-BD31-4B8C-83A1-F6EECF244321}">
                <p14:modId xmlns:p14="http://schemas.microsoft.com/office/powerpoint/2010/main" val="738935967"/>
              </p:ext>
            </p:extLst>
          </p:nvPr>
        </p:nvGraphicFramePr>
        <p:xfrm>
          <a:off x="2438399" y="2221653"/>
          <a:ext cx="8529955" cy="4547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oliennummernplatzhalter 5">
            <a:extLst>
              <a:ext uri="{FF2B5EF4-FFF2-40B4-BE49-F238E27FC236}">
                <a16:creationId xmlns:a16="http://schemas.microsoft.com/office/drawing/2014/main" id="{CA7375E6-8312-76D8-E837-8BF0C041970F}"/>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
        <p:nvSpPr>
          <p:cNvPr id="7" name="Content Placeholder 2">
            <a:extLst>
              <a:ext uri="{FF2B5EF4-FFF2-40B4-BE49-F238E27FC236}">
                <a16:creationId xmlns:a16="http://schemas.microsoft.com/office/drawing/2014/main" id="{8D3E0897-7C4A-BA8E-AFAC-9F4555512B48}"/>
              </a:ext>
            </a:extLst>
          </p:cNvPr>
          <p:cNvSpPr txBox="1">
            <a:spLocks/>
          </p:cNvSpPr>
          <p:nvPr/>
        </p:nvSpPr>
        <p:spPr>
          <a:xfrm>
            <a:off x="1896533" y="1264555"/>
            <a:ext cx="9719733" cy="95709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2400" dirty="0"/>
              <a:t>Use the 5 Cs as a framework for providing feedback and teach students to apply the 5 Cs to their own writing.</a:t>
            </a:r>
            <a:endParaRPr lang="en-US" sz="2200" dirty="0"/>
          </a:p>
        </p:txBody>
      </p:sp>
    </p:spTree>
    <p:extLst>
      <p:ext uri="{BB962C8B-B14F-4D97-AF65-F5344CB8AC3E}">
        <p14:creationId xmlns:p14="http://schemas.microsoft.com/office/powerpoint/2010/main" val="2142693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1921D-392A-4161-8342-917CFA248691}"/>
              </a:ext>
            </a:extLst>
          </p:cNvPr>
          <p:cNvSpPr>
            <a:spLocks noGrp="1"/>
          </p:cNvSpPr>
          <p:nvPr>
            <p:ph type="title"/>
          </p:nvPr>
        </p:nvSpPr>
        <p:spPr>
          <a:xfrm>
            <a:off x="1909916" y="679843"/>
            <a:ext cx="10515600" cy="733549"/>
          </a:xfrm>
        </p:spPr>
        <p:txBody>
          <a:bodyPr/>
          <a:lstStyle/>
          <a:p>
            <a:r>
              <a:rPr lang="en-GB" dirty="0"/>
              <a:t>Objective and Expected Outcomes</a:t>
            </a:r>
            <a:endParaRPr lang="en-UG" dirty="0"/>
          </a:p>
        </p:txBody>
      </p:sp>
      <p:sp>
        <p:nvSpPr>
          <p:cNvPr id="3" name="Content Placeholder 2">
            <a:extLst>
              <a:ext uri="{FF2B5EF4-FFF2-40B4-BE49-F238E27FC236}">
                <a16:creationId xmlns:a16="http://schemas.microsoft.com/office/drawing/2014/main" id="{9E656759-2BDA-48CF-9C21-4959D27A4ECD}"/>
              </a:ext>
            </a:extLst>
          </p:cNvPr>
          <p:cNvSpPr>
            <a:spLocks noGrp="1"/>
          </p:cNvSpPr>
          <p:nvPr>
            <p:ph idx="1"/>
          </p:nvPr>
        </p:nvSpPr>
        <p:spPr>
          <a:xfrm>
            <a:off x="1909916" y="1673942"/>
            <a:ext cx="10183761" cy="5184058"/>
          </a:xfrm>
        </p:spPr>
        <p:txBody>
          <a:bodyPr>
            <a:noAutofit/>
          </a:bodyPr>
          <a:lstStyle/>
          <a:p>
            <a:pPr marL="0" indent="0">
              <a:buNone/>
            </a:pPr>
            <a:r>
              <a:rPr lang="en-US" sz="2400" b="1" dirty="0"/>
              <a:t>Objective</a:t>
            </a:r>
            <a:r>
              <a:rPr lang="en-US" sz="2400" dirty="0"/>
              <a:t>: help supervisors reflect on how to support doctoral candidates in developing </a:t>
            </a:r>
            <a:r>
              <a:rPr lang="en-US" sz="2400" b="1" dirty="0"/>
              <a:t>strong, ethical, and increasingly independent academic writing and publication practices</a:t>
            </a:r>
            <a:r>
              <a:rPr lang="en-US" sz="2400" dirty="0"/>
              <a:t>.</a:t>
            </a:r>
          </a:p>
          <a:p>
            <a:pPr marL="0" indent="0">
              <a:buNone/>
            </a:pPr>
            <a:endParaRPr lang="en-US" sz="2400" dirty="0"/>
          </a:p>
          <a:p>
            <a:pPr marL="0" indent="0">
              <a:buNone/>
            </a:pPr>
            <a:r>
              <a:rPr lang="en-US" sz="2400" b="1" dirty="0"/>
              <a:t>Expected outcomes: </a:t>
            </a:r>
            <a:r>
              <a:rPr lang="en-US" sz="2400" dirty="0"/>
              <a:t>By the end of the module, participants should be able to: </a:t>
            </a:r>
          </a:p>
          <a:p>
            <a:r>
              <a:rPr lang="en-US" sz="2400" dirty="0"/>
              <a:t>support writing as part of doctoral development</a:t>
            </a:r>
          </a:p>
          <a:p>
            <a:r>
              <a:rPr lang="en-US" sz="2400" dirty="0"/>
              <a:t>give more effective guidance on structure, clarity, and quality</a:t>
            </a:r>
          </a:p>
          <a:p>
            <a:r>
              <a:rPr lang="en-US" sz="2400" dirty="0"/>
              <a:t>promote ethical writing and publication practice</a:t>
            </a:r>
          </a:p>
          <a:p>
            <a:r>
              <a:rPr lang="en-US" sz="2400" dirty="0"/>
              <a:t>help candidates navigate journal selection, review, and revision</a:t>
            </a:r>
          </a:p>
          <a:p>
            <a:r>
              <a:rPr lang="en-US" sz="2400" dirty="0"/>
              <a:t>reflect on context- and discipline-sensitive support strategies</a:t>
            </a:r>
          </a:p>
        </p:txBody>
      </p:sp>
      <p:sp>
        <p:nvSpPr>
          <p:cNvPr id="4" name="Foliennummernplatzhalter 3">
            <a:extLst>
              <a:ext uri="{FF2B5EF4-FFF2-40B4-BE49-F238E27FC236}">
                <a16:creationId xmlns:a16="http://schemas.microsoft.com/office/drawing/2014/main" id="{DC099E3E-2529-62B0-31C7-96FB8E0BC4F7}"/>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059476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752CA-8B08-172F-65C8-267C2E164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381899-6FAD-D9A4-5EAD-9C854FEDF71B}"/>
              </a:ext>
            </a:extLst>
          </p:cNvPr>
          <p:cNvSpPr>
            <a:spLocks noGrp="1"/>
          </p:cNvSpPr>
          <p:nvPr>
            <p:ph type="title"/>
          </p:nvPr>
        </p:nvSpPr>
        <p:spPr/>
        <p:txBody>
          <a:bodyPr/>
          <a:lstStyle/>
          <a:p>
            <a:r>
              <a:rPr lang="en-US" dirty="0">
                <a:solidFill>
                  <a:srgbClr val="A53010"/>
                </a:solidFill>
              </a:rPr>
              <a:t>When is a text ready to move toward publication?</a:t>
            </a:r>
          </a:p>
        </p:txBody>
      </p:sp>
      <p:sp>
        <p:nvSpPr>
          <p:cNvPr id="3" name="Content Placeholder 2">
            <a:extLst>
              <a:ext uri="{FF2B5EF4-FFF2-40B4-BE49-F238E27FC236}">
                <a16:creationId xmlns:a16="http://schemas.microsoft.com/office/drawing/2014/main" id="{4844BF5F-0888-D316-AB7F-AE01FDAD2A36}"/>
              </a:ext>
            </a:extLst>
          </p:cNvPr>
          <p:cNvSpPr>
            <a:spLocks noGrp="1"/>
          </p:cNvSpPr>
          <p:nvPr>
            <p:ph idx="1"/>
          </p:nvPr>
        </p:nvSpPr>
        <p:spPr>
          <a:xfrm>
            <a:off x="2592925" y="1905000"/>
            <a:ext cx="9500752" cy="4653280"/>
          </a:xfrm>
        </p:spPr>
        <p:txBody>
          <a:bodyPr>
            <a:noAutofit/>
          </a:bodyPr>
          <a:lstStyle/>
          <a:p>
            <a:pPr marL="0" indent="0">
              <a:buNone/>
            </a:pPr>
            <a:r>
              <a:rPr lang="de-DE" sz="2400" b="1" dirty="0"/>
              <a:t>Small </a:t>
            </a:r>
            <a:r>
              <a:rPr lang="de-DE" sz="2400" b="1" dirty="0" err="1"/>
              <a:t>group</a:t>
            </a:r>
            <a:r>
              <a:rPr lang="de-DE" sz="2400" b="1" dirty="0"/>
              <a:t> </a:t>
            </a:r>
            <a:r>
              <a:rPr lang="de-DE" sz="2400" b="1" dirty="0" err="1"/>
              <a:t>discussion</a:t>
            </a:r>
            <a:endParaRPr lang="de-DE" sz="2400" b="1" dirty="0"/>
          </a:p>
          <a:p>
            <a:pPr marL="0" indent="0">
              <a:buNone/>
            </a:pPr>
            <a:r>
              <a:rPr lang="en-US" sz="2400" dirty="0"/>
              <a:t>Think of a draft written by a doctoral candidate.</a:t>
            </a:r>
          </a:p>
          <a:p>
            <a:pPr marL="0" indent="0">
              <a:buNone/>
            </a:pPr>
            <a:r>
              <a:rPr lang="en-US" sz="2400" dirty="0"/>
              <a:t>In your group, discuss:</a:t>
            </a:r>
          </a:p>
          <a:p>
            <a:r>
              <a:rPr lang="en-US" sz="2400" dirty="0"/>
              <a:t>What would tell you that the text is still mainly a learning draft? </a:t>
            </a:r>
          </a:p>
          <a:p>
            <a:r>
              <a:rPr lang="en-US" sz="2400" dirty="0"/>
              <a:t>What would tell you that it is becoming a manuscript for publication? </a:t>
            </a:r>
          </a:p>
          <a:p>
            <a:r>
              <a:rPr lang="en-US" sz="2400" dirty="0"/>
              <a:t>What should the supervisor still help the student improve before submission?</a:t>
            </a:r>
          </a:p>
          <a:p>
            <a:pPr marL="0" indent="0">
              <a:buNone/>
            </a:pPr>
            <a:r>
              <a:rPr lang="en-US" sz="2400" b="1" dirty="0"/>
              <a:t>Name 3 signs that a text is moving from “developing writing” to “publication-ready writing” and shared it in the plenum.</a:t>
            </a:r>
          </a:p>
        </p:txBody>
      </p:sp>
      <p:sp>
        <p:nvSpPr>
          <p:cNvPr id="5" name="Foliennummernplatzhalter 4">
            <a:extLst>
              <a:ext uri="{FF2B5EF4-FFF2-40B4-BE49-F238E27FC236}">
                <a16:creationId xmlns:a16="http://schemas.microsoft.com/office/drawing/2014/main" id="{A964A0CB-94FD-05E3-B38A-109A987997F7}"/>
              </a:ext>
            </a:extLst>
          </p:cNvPr>
          <p:cNvSpPr>
            <a:spLocks noGrp="1"/>
          </p:cNvSpPr>
          <p:nvPr>
            <p:ph type="sldNum" sz="quarter" idx="12"/>
          </p:nvPr>
        </p:nvSpPr>
        <p:spPr/>
        <p:txBody>
          <a:bodyPr/>
          <a:lstStyle/>
          <a:p>
            <a:fld id="{D57F1E4F-1CFF-5643-939E-217C01CDF565}" type="slidenum">
              <a:rPr lang="en-US" smtClean="0"/>
              <a:pPr/>
              <a:t>20</a:t>
            </a:fld>
            <a:endParaRPr lang="en-US" dirty="0"/>
          </a:p>
        </p:txBody>
      </p:sp>
      <p:pic>
        <p:nvPicPr>
          <p:cNvPr id="4" name="Grafik 3" descr="Sanduhr 30% mit einfarbiger Füllung">
            <a:extLst>
              <a:ext uri="{FF2B5EF4-FFF2-40B4-BE49-F238E27FC236}">
                <a16:creationId xmlns:a16="http://schemas.microsoft.com/office/drawing/2014/main" id="{0470BFE0-D641-4D50-CFBC-31A6935D3B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C7C1D43F-99CC-BC58-40E0-4DEBAB1C77FB}"/>
              </a:ext>
            </a:extLst>
          </p:cNvPr>
          <p:cNvSpPr txBox="1"/>
          <p:nvPr/>
        </p:nvSpPr>
        <p:spPr>
          <a:xfrm>
            <a:off x="852693" y="1707071"/>
            <a:ext cx="918841" cy="369332"/>
          </a:xfrm>
          <a:prstGeom prst="rect">
            <a:avLst/>
          </a:prstGeom>
          <a:noFill/>
        </p:spPr>
        <p:txBody>
          <a:bodyPr wrap="none" rtlCol="0">
            <a:spAutoFit/>
          </a:bodyPr>
          <a:lstStyle/>
          <a:p>
            <a:r>
              <a:rPr lang="de-AT" b="1" dirty="0"/>
              <a:t>10 min</a:t>
            </a:r>
          </a:p>
        </p:txBody>
      </p:sp>
      <p:pic>
        <p:nvPicPr>
          <p:cNvPr id="7" name="Grafik 10" descr="Gruppenbrainstorming mit einfarbiger Füllung">
            <a:extLst>
              <a:ext uri="{FF2B5EF4-FFF2-40B4-BE49-F238E27FC236}">
                <a16:creationId xmlns:a16="http://schemas.microsoft.com/office/drawing/2014/main" id="{8095A6AC-06EA-3E96-31E6-8483C91B8B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4495" y="2630567"/>
            <a:ext cx="914400" cy="914400"/>
          </a:xfrm>
          <a:prstGeom prst="rect">
            <a:avLst/>
          </a:prstGeom>
        </p:spPr>
      </p:pic>
    </p:spTree>
    <p:extLst>
      <p:ext uri="{BB962C8B-B14F-4D97-AF65-F5344CB8AC3E}">
        <p14:creationId xmlns:p14="http://schemas.microsoft.com/office/powerpoint/2010/main" val="17488382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87BB3-148D-DFCC-84A4-5F8D8F04D6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0BACC7-E35E-9812-DAF5-5BA3068AB91F}"/>
              </a:ext>
            </a:extLst>
          </p:cNvPr>
          <p:cNvSpPr>
            <a:spLocks noGrp="1"/>
          </p:cNvSpPr>
          <p:nvPr>
            <p:ph type="title"/>
          </p:nvPr>
        </p:nvSpPr>
        <p:spPr/>
        <p:txBody>
          <a:bodyPr/>
          <a:lstStyle/>
          <a:p>
            <a:r>
              <a:rPr lang="en-US" dirty="0"/>
              <a:t>Writing for the thesis and writing for publication</a:t>
            </a:r>
          </a:p>
        </p:txBody>
      </p:sp>
      <p:sp>
        <p:nvSpPr>
          <p:cNvPr id="3" name="Content Placeholder 2">
            <a:extLst>
              <a:ext uri="{FF2B5EF4-FFF2-40B4-BE49-F238E27FC236}">
                <a16:creationId xmlns:a16="http://schemas.microsoft.com/office/drawing/2014/main" id="{8E52EC3F-14BD-57D4-F50F-6430D37E71CE}"/>
              </a:ext>
            </a:extLst>
          </p:cNvPr>
          <p:cNvSpPr>
            <a:spLocks noGrp="1"/>
          </p:cNvSpPr>
          <p:nvPr>
            <p:ph idx="1"/>
          </p:nvPr>
        </p:nvSpPr>
        <p:spPr>
          <a:xfrm>
            <a:off x="2592925" y="2025226"/>
            <a:ext cx="9003022" cy="4653280"/>
          </a:xfrm>
        </p:spPr>
        <p:txBody>
          <a:bodyPr>
            <a:noAutofit/>
          </a:bodyPr>
          <a:lstStyle/>
          <a:p>
            <a:pPr marL="0" indent="0">
              <a:buNone/>
            </a:pPr>
            <a:r>
              <a:rPr lang="en-US" sz="2400" dirty="0"/>
              <a:t>Thesis writing and article writing are related, but they are not the same.</a:t>
            </a:r>
          </a:p>
          <a:p>
            <a:pPr marL="0" indent="0">
              <a:buNone/>
            </a:pPr>
            <a:r>
              <a:rPr lang="en-US" sz="2400" b="1" dirty="0"/>
              <a:t>Supervisors should help candidates understand that:</a:t>
            </a:r>
            <a:endParaRPr lang="en-US" sz="2400" dirty="0"/>
          </a:p>
          <a:p>
            <a:r>
              <a:rPr lang="en-US" sz="2400" dirty="0"/>
              <a:t>a thesis may be broader and more developmental. </a:t>
            </a:r>
          </a:p>
          <a:p>
            <a:r>
              <a:rPr lang="en-US" sz="2400" dirty="0"/>
              <a:t>a journal article must be tighter, more selective, and audience-focused.</a:t>
            </a:r>
          </a:p>
          <a:p>
            <a:r>
              <a:rPr lang="en-US" sz="2400" dirty="0"/>
              <a:t>not every part of the thesis is suitable for publication .</a:t>
            </a:r>
          </a:p>
          <a:p>
            <a:r>
              <a:rPr lang="en-US" sz="2400" dirty="0"/>
              <a:t>publication requires strategic choices about scope, journal fit, and framing.</a:t>
            </a:r>
          </a:p>
        </p:txBody>
      </p:sp>
      <p:sp>
        <p:nvSpPr>
          <p:cNvPr id="5" name="Foliennummernplatzhalter 4">
            <a:extLst>
              <a:ext uri="{FF2B5EF4-FFF2-40B4-BE49-F238E27FC236}">
                <a16:creationId xmlns:a16="http://schemas.microsoft.com/office/drawing/2014/main" id="{FAF7D886-EFE5-D63A-5A94-AA65C0AC4F81}"/>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1459388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0446E-EFCB-28EA-7B3A-6A9A07A95F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929032-68FE-475F-D725-D4A089E741D2}"/>
              </a:ext>
            </a:extLst>
          </p:cNvPr>
          <p:cNvSpPr>
            <a:spLocks noGrp="1"/>
          </p:cNvSpPr>
          <p:nvPr>
            <p:ph type="title"/>
          </p:nvPr>
        </p:nvSpPr>
        <p:spPr/>
        <p:txBody>
          <a:bodyPr/>
          <a:lstStyle/>
          <a:p>
            <a:r>
              <a:rPr lang="en-US" dirty="0"/>
              <a:t>Journal Selection and Submission Process </a:t>
            </a:r>
          </a:p>
        </p:txBody>
      </p:sp>
      <p:sp>
        <p:nvSpPr>
          <p:cNvPr id="3" name="Content Placeholder 2">
            <a:extLst>
              <a:ext uri="{FF2B5EF4-FFF2-40B4-BE49-F238E27FC236}">
                <a16:creationId xmlns:a16="http://schemas.microsoft.com/office/drawing/2014/main" id="{1309336D-90C2-4B05-CB9C-434FA63977D1}"/>
              </a:ext>
            </a:extLst>
          </p:cNvPr>
          <p:cNvSpPr>
            <a:spLocks noGrp="1"/>
          </p:cNvSpPr>
          <p:nvPr>
            <p:ph idx="1"/>
          </p:nvPr>
        </p:nvSpPr>
        <p:spPr>
          <a:xfrm>
            <a:off x="2592925" y="2025226"/>
            <a:ext cx="9003022" cy="4653280"/>
          </a:xfrm>
        </p:spPr>
        <p:txBody>
          <a:bodyPr>
            <a:noAutofit/>
          </a:bodyPr>
          <a:lstStyle/>
          <a:p>
            <a:pPr marL="0" indent="0">
              <a:buNone/>
            </a:pPr>
            <a:r>
              <a:rPr lang="en-US" sz="2400" b="1" dirty="0"/>
              <a:t>Key tasks for supervisors include:</a:t>
            </a:r>
          </a:p>
          <a:p>
            <a:r>
              <a:rPr lang="de-AT" sz="2400" dirty="0" err="1"/>
              <a:t>Provide</a:t>
            </a:r>
            <a:r>
              <a:rPr lang="de-AT" sz="2400" dirty="0"/>
              <a:t> </a:t>
            </a:r>
            <a:r>
              <a:rPr lang="de-AT" sz="2400" dirty="0" err="1"/>
              <a:t>practical</a:t>
            </a:r>
            <a:r>
              <a:rPr lang="de-AT" sz="2400" dirty="0"/>
              <a:t> </a:t>
            </a:r>
            <a:r>
              <a:rPr lang="de-AT" sz="2400" dirty="0" err="1"/>
              <a:t>guidance</a:t>
            </a:r>
            <a:r>
              <a:rPr lang="de-AT" sz="2400" dirty="0"/>
              <a:t> on </a:t>
            </a:r>
            <a:r>
              <a:rPr lang="de-AT" sz="2400" dirty="0" err="1"/>
              <a:t>journal</a:t>
            </a:r>
            <a:r>
              <a:rPr lang="de-AT" sz="2400" dirty="0"/>
              <a:t> </a:t>
            </a:r>
            <a:r>
              <a:rPr lang="de-AT" sz="2400" dirty="0" err="1"/>
              <a:t>selection</a:t>
            </a:r>
            <a:r>
              <a:rPr lang="de-AT" sz="2400" dirty="0"/>
              <a:t> and </a:t>
            </a:r>
            <a:r>
              <a:rPr lang="de-AT" sz="2400" dirty="0" err="1"/>
              <a:t>submission</a:t>
            </a:r>
            <a:r>
              <a:rPr lang="de-AT" sz="2400" dirty="0"/>
              <a:t>.</a:t>
            </a:r>
          </a:p>
          <a:p>
            <a:r>
              <a:rPr lang="en-US" sz="2400" dirty="0"/>
              <a:t>Emphasize the importance of matching the research to the journal's scope</a:t>
            </a:r>
          </a:p>
          <a:p>
            <a:r>
              <a:rPr lang="en-US" sz="2400" dirty="0"/>
              <a:t>Provide practical tips on navigating online submission systems </a:t>
            </a:r>
            <a:r>
              <a:rPr lang="de-AT" sz="2400" dirty="0"/>
              <a:t>and </a:t>
            </a:r>
            <a:r>
              <a:rPr lang="de-AT" sz="2400" dirty="0" err="1"/>
              <a:t>writing</a:t>
            </a:r>
            <a:r>
              <a:rPr lang="de-AT" sz="2400" dirty="0"/>
              <a:t> </a:t>
            </a:r>
            <a:r>
              <a:rPr lang="de-AT" sz="2400" dirty="0" err="1"/>
              <a:t>effective</a:t>
            </a:r>
            <a:r>
              <a:rPr lang="de-AT" sz="2400" dirty="0"/>
              <a:t> </a:t>
            </a:r>
            <a:r>
              <a:rPr lang="de-AT" sz="2400" dirty="0" err="1"/>
              <a:t>cover</a:t>
            </a:r>
            <a:r>
              <a:rPr lang="de-AT" sz="2400" dirty="0"/>
              <a:t> </a:t>
            </a:r>
            <a:r>
              <a:rPr lang="de-AT" sz="2400" dirty="0" err="1"/>
              <a:t>letters</a:t>
            </a:r>
            <a:endParaRPr lang="en-US" sz="2400" dirty="0"/>
          </a:p>
          <a:p>
            <a:r>
              <a:rPr lang="en-US" sz="2400" dirty="0"/>
              <a:t>Discuss the ethical considerations of journal selection, in particular being alert to avoiding predatory journals</a:t>
            </a:r>
          </a:p>
        </p:txBody>
      </p:sp>
      <p:sp>
        <p:nvSpPr>
          <p:cNvPr id="5" name="Foliennummernplatzhalter 4">
            <a:extLst>
              <a:ext uri="{FF2B5EF4-FFF2-40B4-BE49-F238E27FC236}">
                <a16:creationId xmlns:a16="http://schemas.microsoft.com/office/drawing/2014/main" id="{C006C70B-2A9B-7B21-2089-12BE65FFB1CF}"/>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2951967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B72DF-322D-7F6B-36D0-31030B8BA8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B63F0A-8B74-DC18-CD12-AE4775A39D89}"/>
              </a:ext>
            </a:extLst>
          </p:cNvPr>
          <p:cNvSpPr>
            <a:spLocks noGrp="1"/>
          </p:cNvSpPr>
          <p:nvPr>
            <p:ph type="title"/>
          </p:nvPr>
        </p:nvSpPr>
        <p:spPr/>
        <p:txBody>
          <a:bodyPr/>
          <a:lstStyle/>
          <a:p>
            <a:r>
              <a:rPr lang="en-US" dirty="0"/>
              <a:t>Journal Selection</a:t>
            </a:r>
          </a:p>
        </p:txBody>
      </p:sp>
      <p:sp>
        <p:nvSpPr>
          <p:cNvPr id="3" name="Content Placeholder 2">
            <a:extLst>
              <a:ext uri="{FF2B5EF4-FFF2-40B4-BE49-F238E27FC236}">
                <a16:creationId xmlns:a16="http://schemas.microsoft.com/office/drawing/2014/main" id="{CE730847-6C3E-E511-EFC3-653DDDD9E09E}"/>
              </a:ext>
            </a:extLst>
          </p:cNvPr>
          <p:cNvSpPr>
            <a:spLocks noGrp="1"/>
          </p:cNvSpPr>
          <p:nvPr>
            <p:ph idx="1"/>
          </p:nvPr>
        </p:nvSpPr>
        <p:spPr>
          <a:xfrm>
            <a:off x="2329789" y="1680177"/>
            <a:ext cx="8915400" cy="5052906"/>
          </a:xfrm>
        </p:spPr>
        <p:txBody>
          <a:bodyPr>
            <a:normAutofit/>
          </a:bodyPr>
          <a:lstStyle/>
          <a:p>
            <a:r>
              <a:rPr lang="de-AT" dirty="0" err="1"/>
              <a:t>Discuss</a:t>
            </a:r>
            <a:r>
              <a:rPr lang="de-AT" dirty="0"/>
              <a:t> </a:t>
            </a:r>
            <a:r>
              <a:rPr lang="de-AT" dirty="0" err="1"/>
              <a:t>the</a:t>
            </a:r>
            <a:r>
              <a:rPr lang="de-AT" dirty="0"/>
              <a:t> </a:t>
            </a:r>
            <a:r>
              <a:rPr lang="de-AT" dirty="0" err="1"/>
              <a:t>importance</a:t>
            </a:r>
            <a:r>
              <a:rPr lang="de-AT" dirty="0"/>
              <a:t> of </a:t>
            </a:r>
            <a:r>
              <a:rPr lang="de-AT" dirty="0" err="1"/>
              <a:t>aligning</a:t>
            </a:r>
            <a:r>
              <a:rPr lang="de-AT" dirty="0"/>
              <a:t> </a:t>
            </a:r>
            <a:r>
              <a:rPr lang="de-AT" dirty="0" err="1"/>
              <a:t>the</a:t>
            </a:r>
            <a:r>
              <a:rPr lang="de-AT" dirty="0"/>
              <a:t> </a:t>
            </a:r>
            <a:r>
              <a:rPr lang="de-AT" dirty="0" err="1"/>
              <a:t>research</a:t>
            </a:r>
            <a:r>
              <a:rPr lang="de-AT" dirty="0"/>
              <a:t> </a:t>
            </a:r>
            <a:r>
              <a:rPr lang="de-AT" dirty="0" err="1"/>
              <a:t>with</a:t>
            </a:r>
            <a:r>
              <a:rPr lang="de-AT" dirty="0"/>
              <a:t> </a:t>
            </a:r>
            <a:r>
              <a:rPr lang="de-AT" dirty="0" err="1"/>
              <a:t>the</a:t>
            </a:r>
            <a:r>
              <a:rPr lang="de-AT" dirty="0"/>
              <a:t> </a:t>
            </a:r>
            <a:r>
              <a:rPr lang="de-AT" dirty="0" err="1"/>
              <a:t>journal's</a:t>
            </a:r>
            <a:r>
              <a:rPr lang="de-AT" dirty="0"/>
              <a:t> </a:t>
            </a:r>
            <a:r>
              <a:rPr lang="de-AT" dirty="0" err="1"/>
              <a:t>aims</a:t>
            </a:r>
            <a:r>
              <a:rPr lang="de-AT" dirty="0"/>
              <a:t> and </a:t>
            </a:r>
            <a:r>
              <a:rPr lang="de-AT" dirty="0" err="1"/>
              <a:t>scope</a:t>
            </a:r>
            <a:r>
              <a:rPr lang="de-AT" dirty="0"/>
              <a:t>.</a:t>
            </a:r>
          </a:p>
          <a:p>
            <a:r>
              <a:rPr lang="en-US" dirty="0"/>
              <a:t>Encourage students to explore journal websites and browse recent publications to assess suitability. </a:t>
            </a:r>
          </a:p>
          <a:p>
            <a:r>
              <a:rPr lang="en-US" dirty="0"/>
              <a:t>Ask students to identify the journals in which key authors in the field are publishing.</a:t>
            </a:r>
          </a:p>
          <a:p>
            <a:r>
              <a:rPr lang="en-US" dirty="0"/>
              <a:t>Introduce students to relevant databases (e.g., Web of Science, Scopus) and metrics (e.g., impact factor, </a:t>
            </a:r>
            <a:r>
              <a:rPr lang="en-US" dirty="0" err="1"/>
              <a:t>CiteScore</a:t>
            </a:r>
            <a:r>
              <a:rPr lang="en-US" dirty="0"/>
              <a:t>).</a:t>
            </a:r>
          </a:p>
          <a:p>
            <a:r>
              <a:rPr lang="en-US" dirty="0"/>
              <a:t>Explain the significance and limitations of these metrics.</a:t>
            </a:r>
          </a:p>
          <a:p>
            <a:r>
              <a:rPr lang="en-US" dirty="0"/>
              <a:t>Discuss the importance of publishing in reputable journals with established peer-review processes.</a:t>
            </a:r>
          </a:p>
          <a:p>
            <a:r>
              <a:rPr lang="en-US" dirty="0"/>
              <a:t>Address the pros and cons of open-access versus subscription-based journals.</a:t>
            </a:r>
          </a:p>
          <a:p>
            <a:pPr marL="0" indent="0">
              <a:buNone/>
            </a:pPr>
            <a:r>
              <a:rPr lang="en-US" b="1" dirty="0"/>
              <a:t>Now that the journal has been chosen, the student should be ready to submit.</a:t>
            </a:r>
          </a:p>
        </p:txBody>
      </p:sp>
      <p:sp>
        <p:nvSpPr>
          <p:cNvPr id="5" name="Foliennummernplatzhalter 4">
            <a:extLst>
              <a:ext uri="{FF2B5EF4-FFF2-40B4-BE49-F238E27FC236}">
                <a16:creationId xmlns:a16="http://schemas.microsoft.com/office/drawing/2014/main" id="{62EBA197-580A-C95D-5624-5378366DDCBB}"/>
              </a:ext>
            </a:extLst>
          </p:cNvPr>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6" name="Grafik 5" descr="Daumen hoch-Zeichen Silhouette">
            <a:extLst>
              <a:ext uri="{FF2B5EF4-FFF2-40B4-BE49-F238E27FC236}">
                <a16:creationId xmlns:a16="http://schemas.microsoft.com/office/drawing/2014/main" id="{D7ABDFF9-E7DD-A54B-C9B9-86A97CEB6CC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5389" y="5818683"/>
            <a:ext cx="914400" cy="914400"/>
          </a:xfrm>
          <a:prstGeom prst="rect">
            <a:avLst/>
          </a:prstGeom>
        </p:spPr>
      </p:pic>
    </p:spTree>
    <p:extLst>
      <p:ext uri="{BB962C8B-B14F-4D97-AF65-F5344CB8AC3E}">
        <p14:creationId xmlns:p14="http://schemas.microsoft.com/office/powerpoint/2010/main" val="9815255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76187-8D71-1DC5-90E7-4DB7F64D00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F3B871-C79E-68F9-880A-B493E2DF4963}"/>
              </a:ext>
            </a:extLst>
          </p:cNvPr>
          <p:cNvSpPr>
            <a:spLocks noGrp="1"/>
          </p:cNvSpPr>
          <p:nvPr>
            <p:ph type="title"/>
          </p:nvPr>
        </p:nvSpPr>
        <p:spPr/>
        <p:txBody>
          <a:bodyPr/>
          <a:lstStyle/>
          <a:p>
            <a:r>
              <a:rPr lang="en-US" dirty="0"/>
              <a:t>Make your student alert of predatory publishing</a:t>
            </a:r>
          </a:p>
        </p:txBody>
      </p:sp>
      <p:sp>
        <p:nvSpPr>
          <p:cNvPr id="3" name="Content Placeholder 2">
            <a:extLst>
              <a:ext uri="{FF2B5EF4-FFF2-40B4-BE49-F238E27FC236}">
                <a16:creationId xmlns:a16="http://schemas.microsoft.com/office/drawing/2014/main" id="{3FFCFCA5-D184-F0A9-E709-F496D6C9B1FB}"/>
              </a:ext>
            </a:extLst>
          </p:cNvPr>
          <p:cNvSpPr>
            <a:spLocks noGrp="1"/>
          </p:cNvSpPr>
          <p:nvPr>
            <p:ph idx="1"/>
          </p:nvPr>
        </p:nvSpPr>
        <p:spPr>
          <a:xfrm>
            <a:off x="2599698" y="2091366"/>
            <a:ext cx="9192909" cy="2794351"/>
          </a:xfrm>
        </p:spPr>
        <p:txBody>
          <a:bodyPr>
            <a:normAutofit/>
          </a:bodyPr>
          <a:lstStyle/>
          <a:p>
            <a:r>
              <a:rPr lang="en-US" sz="2200" dirty="0"/>
              <a:t>The pressure to publish can lead students to turn to predatory journals.</a:t>
            </a:r>
          </a:p>
          <a:p>
            <a:r>
              <a:rPr lang="en-US" sz="2200" dirty="0"/>
              <a:t>As a supervisor, you should advise them to choose journals carefully and not to fall prey to these predatory journals.</a:t>
            </a:r>
          </a:p>
          <a:p>
            <a:r>
              <a:rPr lang="en-US" sz="2200" dirty="0"/>
              <a:t>Use one of your meetings with the student to raise this issue and refer them to other experts such as librarians who will provide further advice.</a:t>
            </a:r>
          </a:p>
        </p:txBody>
      </p:sp>
      <p:sp>
        <p:nvSpPr>
          <p:cNvPr id="5" name="Foliennummernplatzhalter 4">
            <a:extLst>
              <a:ext uri="{FF2B5EF4-FFF2-40B4-BE49-F238E27FC236}">
                <a16:creationId xmlns:a16="http://schemas.microsoft.com/office/drawing/2014/main" id="{0BB02B10-91C0-476B-59C9-EC3543250F8A}"/>
              </a:ext>
            </a:extLst>
          </p:cNvPr>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6" name="Grafik 5">
            <a:extLst>
              <a:ext uri="{FF2B5EF4-FFF2-40B4-BE49-F238E27FC236}">
                <a16:creationId xmlns:a16="http://schemas.microsoft.com/office/drawing/2014/main" id="{99EDF1C7-D412-B291-2C53-AA48B4A0DD95}"/>
              </a:ext>
            </a:extLst>
          </p:cNvPr>
          <p:cNvPicPr>
            <a:picLocks noChangeAspect="1"/>
          </p:cNvPicPr>
          <p:nvPr/>
        </p:nvPicPr>
        <p:blipFill>
          <a:blip r:embed="rId2"/>
          <a:stretch>
            <a:fillRect/>
          </a:stretch>
        </p:blipFill>
        <p:spPr>
          <a:xfrm>
            <a:off x="2786596" y="4953001"/>
            <a:ext cx="8839200" cy="1791645"/>
          </a:xfrm>
          <a:prstGeom prst="rect">
            <a:avLst/>
          </a:prstGeom>
          <a:ln w="15875">
            <a:solidFill>
              <a:schemeClr val="tx1"/>
            </a:solidFill>
          </a:ln>
          <a:effectLst>
            <a:outerShdw blurRad="50800" dist="38100" algn="l" rotWithShape="0">
              <a:prstClr val="black">
                <a:alpha val="40000"/>
              </a:prstClr>
            </a:outerShdw>
          </a:effectLst>
        </p:spPr>
      </p:pic>
      <p:sp>
        <p:nvSpPr>
          <p:cNvPr id="7" name="Textfeld 6">
            <a:extLst>
              <a:ext uri="{FF2B5EF4-FFF2-40B4-BE49-F238E27FC236}">
                <a16:creationId xmlns:a16="http://schemas.microsoft.com/office/drawing/2014/main" id="{F91BD295-5FC4-778A-703C-DD5D85AB4CAE}"/>
              </a:ext>
            </a:extLst>
          </p:cNvPr>
          <p:cNvSpPr txBox="1"/>
          <p:nvPr/>
        </p:nvSpPr>
        <p:spPr>
          <a:xfrm>
            <a:off x="5813827" y="6369585"/>
            <a:ext cx="2784737" cy="307777"/>
          </a:xfrm>
          <a:prstGeom prst="rect">
            <a:avLst/>
          </a:prstGeom>
          <a:noFill/>
        </p:spPr>
        <p:txBody>
          <a:bodyPr wrap="none" rtlCol="0">
            <a:spAutoFit/>
          </a:bodyPr>
          <a:lstStyle/>
          <a:p>
            <a:r>
              <a:rPr lang="de-AT" sz="1400" b="1" dirty="0">
                <a:solidFill>
                  <a:schemeClr val="bg1"/>
                </a:solidFill>
              </a:rPr>
              <a:t>https://thinkchecksubmit.org/</a:t>
            </a:r>
          </a:p>
        </p:txBody>
      </p:sp>
    </p:spTree>
    <p:extLst>
      <p:ext uri="{BB962C8B-B14F-4D97-AF65-F5344CB8AC3E}">
        <p14:creationId xmlns:p14="http://schemas.microsoft.com/office/powerpoint/2010/main" val="1541204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80AE0-5E43-0FF7-1DD8-ADD77FFE87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7A7679-D3AB-F373-BDE6-888F678DD92F}"/>
              </a:ext>
            </a:extLst>
          </p:cNvPr>
          <p:cNvSpPr>
            <a:spLocks noGrp="1"/>
          </p:cNvSpPr>
          <p:nvPr>
            <p:ph type="title"/>
          </p:nvPr>
        </p:nvSpPr>
        <p:spPr/>
        <p:txBody>
          <a:bodyPr/>
          <a:lstStyle/>
          <a:p>
            <a:r>
              <a:rPr lang="en-US" dirty="0">
                <a:solidFill>
                  <a:srgbClr val="A53010"/>
                </a:solidFill>
              </a:rPr>
              <a:t>Journal Submission Checklist</a:t>
            </a:r>
          </a:p>
        </p:txBody>
      </p:sp>
      <p:sp>
        <p:nvSpPr>
          <p:cNvPr id="3" name="Content Placeholder 2">
            <a:extLst>
              <a:ext uri="{FF2B5EF4-FFF2-40B4-BE49-F238E27FC236}">
                <a16:creationId xmlns:a16="http://schemas.microsoft.com/office/drawing/2014/main" id="{7795A42F-6EAF-8E7E-DE33-BAC3967A58C1}"/>
              </a:ext>
            </a:extLst>
          </p:cNvPr>
          <p:cNvSpPr>
            <a:spLocks noGrp="1"/>
          </p:cNvSpPr>
          <p:nvPr>
            <p:ph idx="1"/>
          </p:nvPr>
        </p:nvSpPr>
        <p:spPr>
          <a:xfrm>
            <a:off x="2592925" y="1794934"/>
            <a:ext cx="8458095" cy="4653280"/>
          </a:xfrm>
        </p:spPr>
        <p:txBody>
          <a:bodyPr>
            <a:normAutofit fontScale="92500" lnSpcReduction="10000"/>
          </a:bodyPr>
          <a:lstStyle/>
          <a:p>
            <a:pPr marL="0" indent="0">
              <a:buNone/>
            </a:pPr>
            <a:r>
              <a:rPr lang="en-US" sz="2200" dirty="0"/>
              <a:t>We assume that the journal has been selected, and it is now time to submit the paper. How can supervisors support their students in this regard? Are there other sources of support that we should refer students to?</a:t>
            </a:r>
          </a:p>
          <a:p>
            <a:pPr marL="0" indent="0">
              <a:buNone/>
            </a:pPr>
            <a:endParaRPr lang="en-US" sz="2200" dirty="0"/>
          </a:p>
          <a:p>
            <a:pPr marL="0" indent="0">
              <a:buNone/>
            </a:pPr>
            <a:r>
              <a:rPr lang="en-US" sz="2200" dirty="0"/>
              <a:t>Let’s split into small groups!</a:t>
            </a:r>
          </a:p>
          <a:p>
            <a:r>
              <a:rPr lang="en-US" sz="2200" dirty="0"/>
              <a:t>Each group is asked to create a comprehensive checklist of the essential points for submitting journal articles. What questions should a supervisor ask a student? E.g.: “Are you familiar with any journal-specific style guidelines?” </a:t>
            </a:r>
          </a:p>
          <a:p>
            <a:r>
              <a:rPr lang="en-US" sz="2200" dirty="0"/>
              <a:t>Each group shares their checklist with the others, and we </a:t>
            </a:r>
            <a:r>
              <a:rPr lang="en-US" sz="2200" dirty="0" err="1"/>
              <a:t>summarise</a:t>
            </a:r>
            <a:r>
              <a:rPr lang="en-US" sz="2200" dirty="0"/>
              <a:t> them on a manila paper to create a main checklist. Each group share its checklist and </a:t>
            </a:r>
          </a:p>
          <a:p>
            <a:r>
              <a:rPr lang="en-US" sz="2200" dirty="0"/>
              <a:t>We collate them into a master checklist on a manila paper.</a:t>
            </a:r>
          </a:p>
        </p:txBody>
      </p:sp>
      <p:sp>
        <p:nvSpPr>
          <p:cNvPr id="5" name="Foliennummernplatzhalter 4">
            <a:extLst>
              <a:ext uri="{FF2B5EF4-FFF2-40B4-BE49-F238E27FC236}">
                <a16:creationId xmlns:a16="http://schemas.microsoft.com/office/drawing/2014/main" id="{8078D146-0525-EBFB-5079-ADECA913D71F}"/>
              </a:ext>
            </a:extLst>
          </p:cNvPr>
          <p:cNvSpPr>
            <a:spLocks noGrp="1"/>
          </p:cNvSpPr>
          <p:nvPr>
            <p:ph type="sldNum" sz="quarter" idx="12"/>
          </p:nvPr>
        </p:nvSpPr>
        <p:spPr/>
        <p:txBody>
          <a:bodyPr/>
          <a:lstStyle/>
          <a:p>
            <a:fld id="{D57F1E4F-1CFF-5643-939E-217C01CDF565}" type="slidenum">
              <a:rPr lang="en-US" smtClean="0"/>
              <a:pPr/>
              <a:t>25</a:t>
            </a:fld>
            <a:endParaRPr lang="en-US" dirty="0"/>
          </a:p>
        </p:txBody>
      </p:sp>
      <p:pic>
        <p:nvPicPr>
          <p:cNvPr id="7" name="Grafik 6" descr="Sanduhr 30% mit einfarbiger Füllung">
            <a:extLst>
              <a:ext uri="{FF2B5EF4-FFF2-40B4-BE49-F238E27FC236}">
                <a16:creationId xmlns:a16="http://schemas.microsoft.com/office/drawing/2014/main" id="{83FD626D-E368-0932-2D9C-AC1FBC2715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8" name="Textfeld 7">
            <a:extLst>
              <a:ext uri="{FF2B5EF4-FFF2-40B4-BE49-F238E27FC236}">
                <a16:creationId xmlns:a16="http://schemas.microsoft.com/office/drawing/2014/main" id="{91833E77-84DC-FD79-877F-0B1B8A7C59D2}"/>
              </a:ext>
            </a:extLst>
          </p:cNvPr>
          <p:cNvSpPr txBox="1"/>
          <p:nvPr/>
        </p:nvSpPr>
        <p:spPr>
          <a:xfrm>
            <a:off x="852158" y="1745098"/>
            <a:ext cx="918841" cy="369332"/>
          </a:xfrm>
          <a:prstGeom prst="rect">
            <a:avLst/>
          </a:prstGeom>
          <a:noFill/>
        </p:spPr>
        <p:txBody>
          <a:bodyPr wrap="none" rtlCol="0">
            <a:spAutoFit/>
          </a:bodyPr>
          <a:lstStyle/>
          <a:p>
            <a:r>
              <a:rPr lang="de-AT" b="1" dirty="0"/>
              <a:t>15 min</a:t>
            </a:r>
          </a:p>
        </p:txBody>
      </p:sp>
      <p:pic>
        <p:nvPicPr>
          <p:cNvPr id="4" name="Grafik 3" descr="Besprechung mit einfarbiger Füllung">
            <a:extLst>
              <a:ext uri="{FF2B5EF4-FFF2-40B4-BE49-F238E27FC236}">
                <a16:creationId xmlns:a16="http://schemas.microsoft.com/office/drawing/2014/main" id="{3D6ADFA2-1C88-6088-64E4-9643BBDE9D3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4495" y="2668594"/>
            <a:ext cx="914400" cy="914400"/>
          </a:xfrm>
          <a:prstGeom prst="rect">
            <a:avLst/>
          </a:prstGeom>
        </p:spPr>
      </p:pic>
    </p:spTree>
    <p:extLst>
      <p:ext uri="{BB962C8B-B14F-4D97-AF65-F5344CB8AC3E}">
        <p14:creationId xmlns:p14="http://schemas.microsoft.com/office/powerpoint/2010/main" val="36696461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99221-F048-2FC9-424D-3EE723EEE4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DC669A-6982-C5E1-70E8-609EEFF6A87E}"/>
              </a:ext>
            </a:extLst>
          </p:cNvPr>
          <p:cNvSpPr>
            <a:spLocks noGrp="1"/>
          </p:cNvSpPr>
          <p:nvPr>
            <p:ph type="title"/>
          </p:nvPr>
        </p:nvSpPr>
        <p:spPr>
          <a:xfrm>
            <a:off x="2237690" y="604374"/>
            <a:ext cx="9324605" cy="1280890"/>
          </a:xfrm>
        </p:spPr>
        <p:txBody>
          <a:bodyPr>
            <a:normAutofit/>
          </a:bodyPr>
          <a:lstStyle/>
          <a:p>
            <a:r>
              <a:rPr lang="en-US" sz="3200" dirty="0"/>
              <a:t>Checklist example taken from Taylor &amp; Francis</a:t>
            </a:r>
          </a:p>
        </p:txBody>
      </p:sp>
      <p:sp>
        <p:nvSpPr>
          <p:cNvPr id="5" name="Foliennummernplatzhalter 4">
            <a:extLst>
              <a:ext uri="{FF2B5EF4-FFF2-40B4-BE49-F238E27FC236}">
                <a16:creationId xmlns:a16="http://schemas.microsoft.com/office/drawing/2014/main" id="{4D1D27E2-DF0C-7334-506F-307F451C8BB6}"/>
              </a:ext>
            </a:extLst>
          </p:cNvPr>
          <p:cNvSpPr>
            <a:spLocks noGrp="1"/>
          </p:cNvSpPr>
          <p:nvPr>
            <p:ph type="sldNum" sz="quarter" idx="12"/>
          </p:nvPr>
        </p:nvSpPr>
        <p:spPr/>
        <p:txBody>
          <a:bodyPr/>
          <a:lstStyle/>
          <a:p>
            <a:fld id="{D57F1E4F-1CFF-5643-939E-217C01CDF565}" type="slidenum">
              <a:rPr lang="en-US" smtClean="0"/>
              <a:pPr/>
              <a:t>26</a:t>
            </a:fld>
            <a:endParaRPr lang="en-US" dirty="0"/>
          </a:p>
        </p:txBody>
      </p:sp>
      <p:pic>
        <p:nvPicPr>
          <p:cNvPr id="8" name="Grafik 7">
            <a:extLst>
              <a:ext uri="{FF2B5EF4-FFF2-40B4-BE49-F238E27FC236}">
                <a16:creationId xmlns:a16="http://schemas.microsoft.com/office/drawing/2014/main" id="{E4B10BFA-44C3-25DC-DD5E-8968459457B0}"/>
              </a:ext>
            </a:extLst>
          </p:cNvPr>
          <p:cNvPicPr>
            <a:picLocks noChangeAspect="1"/>
          </p:cNvPicPr>
          <p:nvPr/>
        </p:nvPicPr>
        <p:blipFill>
          <a:blip r:embed="rId3"/>
          <a:stretch>
            <a:fillRect/>
          </a:stretch>
        </p:blipFill>
        <p:spPr>
          <a:xfrm>
            <a:off x="802734" y="1591732"/>
            <a:ext cx="5383124" cy="4819227"/>
          </a:xfrm>
          <a:prstGeom prst="rect">
            <a:avLst/>
          </a:prstGeom>
          <a:effectLst>
            <a:outerShdw blurRad="63500" sx="102000" sy="102000" algn="ctr" rotWithShape="0">
              <a:prstClr val="black">
                <a:alpha val="40000"/>
              </a:prstClr>
            </a:outerShdw>
          </a:effectLst>
        </p:spPr>
      </p:pic>
      <p:pic>
        <p:nvPicPr>
          <p:cNvPr id="10" name="Grafik 9">
            <a:extLst>
              <a:ext uri="{FF2B5EF4-FFF2-40B4-BE49-F238E27FC236}">
                <a16:creationId xmlns:a16="http://schemas.microsoft.com/office/drawing/2014/main" id="{4856004B-7FBA-CF1A-9869-E5531AA88A68}"/>
              </a:ext>
            </a:extLst>
          </p:cNvPr>
          <p:cNvPicPr>
            <a:picLocks noChangeAspect="1"/>
          </p:cNvPicPr>
          <p:nvPr/>
        </p:nvPicPr>
        <p:blipFill>
          <a:blip r:embed="rId4"/>
          <a:stretch>
            <a:fillRect/>
          </a:stretch>
        </p:blipFill>
        <p:spPr>
          <a:xfrm>
            <a:off x="6547563" y="1591732"/>
            <a:ext cx="5383124" cy="4782371"/>
          </a:xfrm>
          <a:prstGeom prst="rect">
            <a:avLst/>
          </a:prstGeom>
          <a:effectLst>
            <a:outerShdw blurRad="63500" sx="102000" sy="102000" algn="ctr" rotWithShape="0">
              <a:prstClr val="black">
                <a:alpha val="40000"/>
              </a:prstClr>
            </a:outerShdw>
          </a:effectLst>
        </p:spPr>
      </p:pic>
      <p:sp>
        <p:nvSpPr>
          <p:cNvPr id="12" name="Textfeld 11">
            <a:extLst>
              <a:ext uri="{FF2B5EF4-FFF2-40B4-BE49-F238E27FC236}">
                <a16:creationId xmlns:a16="http://schemas.microsoft.com/office/drawing/2014/main" id="{410EE878-986E-47E0-BC6F-35A503F45F5F}"/>
              </a:ext>
            </a:extLst>
          </p:cNvPr>
          <p:cNvSpPr txBox="1"/>
          <p:nvPr/>
        </p:nvSpPr>
        <p:spPr>
          <a:xfrm>
            <a:off x="1959290" y="6539180"/>
            <a:ext cx="8273419" cy="246221"/>
          </a:xfrm>
          <a:prstGeom prst="rect">
            <a:avLst/>
          </a:prstGeom>
          <a:noFill/>
        </p:spPr>
        <p:txBody>
          <a:bodyPr wrap="none" rtlCol="0">
            <a:spAutoFit/>
          </a:bodyPr>
          <a:lstStyle/>
          <a:p>
            <a:r>
              <a:rPr lang="de-AT" sz="1000" dirty="0"/>
              <a:t>Source: https://authorservices.taylorandfrancis.com/publishing-your-research/making-your-submission/article-submission-checklist/</a:t>
            </a:r>
          </a:p>
        </p:txBody>
      </p:sp>
    </p:spTree>
    <p:extLst>
      <p:ext uri="{BB962C8B-B14F-4D97-AF65-F5344CB8AC3E}">
        <p14:creationId xmlns:p14="http://schemas.microsoft.com/office/powerpoint/2010/main" val="722351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8BEAF-D3CB-35B1-E62A-87CBFA7B1C0C}"/>
              </a:ext>
            </a:extLst>
          </p:cNvPr>
          <p:cNvSpPr>
            <a:spLocks noGrp="1"/>
          </p:cNvSpPr>
          <p:nvPr>
            <p:ph type="title"/>
          </p:nvPr>
        </p:nvSpPr>
        <p:spPr>
          <a:xfrm>
            <a:off x="2592925" y="624110"/>
            <a:ext cx="9267182" cy="1280890"/>
          </a:xfrm>
        </p:spPr>
        <p:txBody>
          <a:bodyPr/>
          <a:lstStyle/>
          <a:p>
            <a:r>
              <a:rPr lang="en-US" dirty="0"/>
              <a:t>Understanding the Significance of  the Peer Review Process </a:t>
            </a:r>
          </a:p>
        </p:txBody>
      </p:sp>
      <p:sp>
        <p:nvSpPr>
          <p:cNvPr id="3" name="Content Placeholder 2">
            <a:extLst>
              <a:ext uri="{FF2B5EF4-FFF2-40B4-BE49-F238E27FC236}">
                <a16:creationId xmlns:a16="http://schemas.microsoft.com/office/drawing/2014/main" id="{843DA274-53ED-D368-5FF6-7650EA17967F}"/>
              </a:ext>
            </a:extLst>
          </p:cNvPr>
          <p:cNvSpPr>
            <a:spLocks noGrp="1"/>
          </p:cNvSpPr>
          <p:nvPr>
            <p:ph idx="1"/>
          </p:nvPr>
        </p:nvSpPr>
        <p:spPr>
          <a:xfrm>
            <a:off x="2592925" y="1761066"/>
            <a:ext cx="8915400" cy="4741333"/>
          </a:xfrm>
        </p:spPr>
        <p:txBody>
          <a:bodyPr>
            <a:normAutofit fontScale="92500"/>
          </a:bodyPr>
          <a:lstStyle/>
          <a:p>
            <a:pPr marL="0" indent="0">
              <a:buNone/>
            </a:pPr>
            <a:r>
              <a:rPr lang="en-US" sz="2200" dirty="0"/>
              <a:t>Although peer review is so instrumental to academic publishing, PhD students may not be familiar. Therefore, supervisors should explain: </a:t>
            </a:r>
          </a:p>
          <a:p>
            <a:r>
              <a:rPr lang="en-US" sz="2200" dirty="0"/>
              <a:t>why peer review is vitally important to uphold the high standards of scholarly communications and maintain the quality of individual journals </a:t>
            </a:r>
          </a:p>
          <a:p>
            <a:r>
              <a:rPr lang="en-US" sz="2200" dirty="0"/>
              <a:t>that the reviewers are the ones who test and refine each article before publication </a:t>
            </a:r>
          </a:p>
          <a:p>
            <a:r>
              <a:rPr lang="en-US" sz="2200" dirty="0"/>
              <a:t>that their feedback and comments are an essential guide to inform the editor’s decision on a research paper</a:t>
            </a:r>
          </a:p>
          <a:p>
            <a:r>
              <a:rPr lang="en-US" sz="2200" dirty="0"/>
              <a:t>that students can benefit as feedback can alert them to any errors in their work, or gaps in the literature</a:t>
            </a:r>
          </a:p>
          <a:p>
            <a:r>
              <a:rPr lang="en-US" sz="2200" dirty="0"/>
              <a:t>that last, but not least, it exposes the work of a PhD student to the international scientific community and thus provides visibility</a:t>
            </a:r>
          </a:p>
        </p:txBody>
      </p:sp>
      <p:sp>
        <p:nvSpPr>
          <p:cNvPr id="5" name="Foliennummernplatzhalter 4">
            <a:extLst>
              <a:ext uri="{FF2B5EF4-FFF2-40B4-BE49-F238E27FC236}">
                <a16:creationId xmlns:a16="http://schemas.microsoft.com/office/drawing/2014/main" id="{C4516318-57A7-B00C-103D-176E4E609A40}"/>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285552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8D71C-1DE9-9D40-CFC9-AF744071C2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56979C-E6C3-F381-0731-8072C44B4265}"/>
              </a:ext>
            </a:extLst>
          </p:cNvPr>
          <p:cNvSpPr>
            <a:spLocks noGrp="1"/>
          </p:cNvSpPr>
          <p:nvPr>
            <p:ph type="title"/>
          </p:nvPr>
        </p:nvSpPr>
        <p:spPr>
          <a:xfrm>
            <a:off x="2592925" y="624110"/>
            <a:ext cx="9267182" cy="1280890"/>
          </a:xfrm>
        </p:spPr>
        <p:txBody>
          <a:bodyPr/>
          <a:lstStyle/>
          <a:p>
            <a:r>
              <a:rPr lang="en-US" dirty="0"/>
              <a:t>Explain the Peer Review Process </a:t>
            </a:r>
          </a:p>
        </p:txBody>
      </p:sp>
      <p:sp>
        <p:nvSpPr>
          <p:cNvPr id="3" name="Content Placeholder 2">
            <a:extLst>
              <a:ext uri="{FF2B5EF4-FFF2-40B4-BE49-F238E27FC236}">
                <a16:creationId xmlns:a16="http://schemas.microsoft.com/office/drawing/2014/main" id="{F6D29E7B-99D7-8404-F7C9-EF3031B4B755}"/>
              </a:ext>
            </a:extLst>
          </p:cNvPr>
          <p:cNvSpPr>
            <a:spLocks noGrp="1"/>
          </p:cNvSpPr>
          <p:nvPr>
            <p:ph idx="1"/>
          </p:nvPr>
        </p:nvSpPr>
        <p:spPr>
          <a:xfrm>
            <a:off x="2592925" y="1538428"/>
            <a:ext cx="8942062" cy="555414"/>
          </a:xfrm>
        </p:spPr>
        <p:txBody>
          <a:bodyPr>
            <a:normAutofit/>
          </a:bodyPr>
          <a:lstStyle/>
          <a:p>
            <a:r>
              <a:rPr lang="en-US" sz="2200" dirty="0"/>
              <a:t>Example of the peer review process using graphs such as:</a:t>
            </a:r>
          </a:p>
        </p:txBody>
      </p:sp>
      <p:sp>
        <p:nvSpPr>
          <p:cNvPr id="5" name="Foliennummernplatzhalter 4">
            <a:extLst>
              <a:ext uri="{FF2B5EF4-FFF2-40B4-BE49-F238E27FC236}">
                <a16:creationId xmlns:a16="http://schemas.microsoft.com/office/drawing/2014/main" id="{2819CE34-1144-0E01-23D0-ED4B73CAAAA6}"/>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4" name="Textfeld 3">
            <a:extLst>
              <a:ext uri="{FF2B5EF4-FFF2-40B4-BE49-F238E27FC236}">
                <a16:creationId xmlns:a16="http://schemas.microsoft.com/office/drawing/2014/main" id="{0B46A3D5-2852-FDD1-D27A-86AE4BB0501C}"/>
              </a:ext>
            </a:extLst>
          </p:cNvPr>
          <p:cNvSpPr txBox="1"/>
          <p:nvPr/>
        </p:nvSpPr>
        <p:spPr>
          <a:xfrm>
            <a:off x="2592925" y="6346613"/>
            <a:ext cx="9142246" cy="276999"/>
          </a:xfrm>
          <a:prstGeom prst="rect">
            <a:avLst/>
          </a:prstGeom>
          <a:noFill/>
        </p:spPr>
        <p:txBody>
          <a:bodyPr wrap="none" rtlCol="0">
            <a:spAutoFit/>
          </a:bodyPr>
          <a:lstStyle/>
          <a:p>
            <a:r>
              <a:rPr lang="de-AT" sz="1200" dirty="0"/>
              <a:t>Source: https://authorservices.wiley.com/Reviewers/journal-reviewers/what-is-peer-review/the-peer-review-process.html </a:t>
            </a:r>
          </a:p>
        </p:txBody>
      </p:sp>
      <p:pic>
        <p:nvPicPr>
          <p:cNvPr id="6" name="Grafik 5">
            <a:extLst>
              <a:ext uri="{FF2B5EF4-FFF2-40B4-BE49-F238E27FC236}">
                <a16:creationId xmlns:a16="http://schemas.microsoft.com/office/drawing/2014/main" id="{86F487FE-AEF1-2A56-87BA-49D7EB1BE0AA}"/>
              </a:ext>
            </a:extLst>
          </p:cNvPr>
          <p:cNvPicPr>
            <a:picLocks noChangeAspect="1"/>
          </p:cNvPicPr>
          <p:nvPr/>
        </p:nvPicPr>
        <p:blipFill>
          <a:blip r:embed="rId2"/>
          <a:stretch>
            <a:fillRect/>
          </a:stretch>
        </p:blipFill>
        <p:spPr>
          <a:xfrm>
            <a:off x="3833707" y="2264742"/>
            <a:ext cx="6238240" cy="3910971"/>
          </a:xfrm>
          <a:prstGeom prst="rect">
            <a:avLst/>
          </a:prstGeom>
          <a:ln w="9525">
            <a:solidFill>
              <a:schemeClr val="tx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271989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F77C4-F924-4A73-80E3-E6D8FB880AC3}"/>
              </a:ext>
            </a:extLst>
          </p:cNvPr>
          <p:cNvSpPr>
            <a:spLocks noGrp="1"/>
          </p:cNvSpPr>
          <p:nvPr>
            <p:ph type="title"/>
          </p:nvPr>
        </p:nvSpPr>
        <p:spPr/>
        <p:txBody>
          <a:bodyPr/>
          <a:lstStyle/>
          <a:p>
            <a:r>
              <a:rPr lang="en-US" dirty="0"/>
              <a:t>Be aware: PhD students fear rejection!</a:t>
            </a:r>
            <a:endParaRPr lang="en-GB" dirty="0"/>
          </a:p>
        </p:txBody>
      </p:sp>
      <p:pic>
        <p:nvPicPr>
          <p:cNvPr id="8" name="Content Placeholder 7" descr="Graphical user interface, text&#10;&#10;Description automatically generated with medium confidence">
            <a:extLst>
              <a:ext uri="{FF2B5EF4-FFF2-40B4-BE49-F238E27FC236}">
                <a16:creationId xmlns:a16="http://schemas.microsoft.com/office/drawing/2014/main" id="{04DD901A-B9DA-204A-BB71-F8CFA5287520}"/>
              </a:ext>
            </a:extLst>
          </p:cNvPr>
          <p:cNvPicPr>
            <a:picLocks noGrp="1" noChangeAspect="1"/>
          </p:cNvPicPr>
          <p:nvPr>
            <p:ph idx="1"/>
          </p:nvPr>
        </p:nvPicPr>
        <p:blipFill>
          <a:blip r:embed="rId2"/>
          <a:stretch>
            <a:fillRect/>
          </a:stretch>
        </p:blipFill>
        <p:spPr>
          <a:xfrm>
            <a:off x="2829910" y="1468215"/>
            <a:ext cx="8296154" cy="4666587"/>
          </a:xfrm>
          <a:prstGeom prst="rect">
            <a:avLst/>
          </a:prstGeom>
          <a:ln>
            <a:solidFill>
              <a:schemeClr val="tx1"/>
            </a:solidFill>
          </a:ln>
          <a:effectLst>
            <a:outerShdw blurRad="63500" sx="102000" sy="102000" algn="ctr" rotWithShape="0">
              <a:prstClr val="black">
                <a:alpha val="40000"/>
              </a:prstClr>
            </a:outerShdw>
          </a:effectLst>
        </p:spPr>
      </p:pic>
      <p:sp>
        <p:nvSpPr>
          <p:cNvPr id="3" name="Textfeld 2">
            <a:extLst>
              <a:ext uri="{FF2B5EF4-FFF2-40B4-BE49-F238E27FC236}">
                <a16:creationId xmlns:a16="http://schemas.microsoft.com/office/drawing/2014/main" id="{B925DBEA-09EE-BC48-3B08-E36ACE4CFE3F}"/>
              </a:ext>
            </a:extLst>
          </p:cNvPr>
          <p:cNvSpPr txBox="1"/>
          <p:nvPr/>
        </p:nvSpPr>
        <p:spPr>
          <a:xfrm>
            <a:off x="2729654" y="6211669"/>
            <a:ext cx="8396410" cy="646331"/>
          </a:xfrm>
          <a:prstGeom prst="rect">
            <a:avLst/>
          </a:prstGeom>
          <a:noFill/>
        </p:spPr>
        <p:txBody>
          <a:bodyPr wrap="square" rtlCol="0">
            <a:spAutoFit/>
          </a:bodyPr>
          <a:lstStyle/>
          <a:p>
            <a:r>
              <a:rPr lang="de-AT" dirty="0" err="1"/>
              <a:t>Result</a:t>
            </a:r>
            <a:r>
              <a:rPr lang="de-AT" dirty="0"/>
              <a:t> of a </a:t>
            </a:r>
            <a:r>
              <a:rPr lang="de-AT" dirty="0" err="1"/>
              <a:t>menti</a:t>
            </a:r>
            <a:r>
              <a:rPr lang="de-AT" dirty="0"/>
              <a:t> </a:t>
            </a:r>
            <a:r>
              <a:rPr lang="de-AT" dirty="0" err="1"/>
              <a:t>survey</a:t>
            </a:r>
            <a:r>
              <a:rPr lang="de-AT" dirty="0"/>
              <a:t> </a:t>
            </a:r>
            <a:r>
              <a:rPr lang="de-AT" dirty="0" err="1"/>
              <a:t>among</a:t>
            </a:r>
            <a:r>
              <a:rPr lang="de-AT" dirty="0"/>
              <a:t> CARTA PhD </a:t>
            </a:r>
            <a:r>
              <a:rPr lang="de-AT" dirty="0" err="1"/>
              <a:t>students</a:t>
            </a:r>
            <a:r>
              <a:rPr lang="de-AT" dirty="0"/>
              <a:t> </a:t>
            </a:r>
            <a:r>
              <a:rPr lang="de-AT" dirty="0" err="1"/>
              <a:t>during</a:t>
            </a:r>
            <a:r>
              <a:rPr lang="de-AT" dirty="0"/>
              <a:t> a </a:t>
            </a:r>
            <a:r>
              <a:rPr lang="de-AT" dirty="0" err="1"/>
              <a:t>training</a:t>
            </a:r>
            <a:r>
              <a:rPr lang="de-AT" dirty="0"/>
              <a:t> on </a:t>
            </a:r>
            <a:r>
              <a:rPr lang="de-AT" dirty="0" err="1"/>
              <a:t>academic</a:t>
            </a:r>
            <a:r>
              <a:rPr lang="de-AT" dirty="0"/>
              <a:t> </a:t>
            </a:r>
            <a:r>
              <a:rPr lang="de-AT" dirty="0" err="1"/>
              <a:t>writing</a:t>
            </a:r>
            <a:endParaRPr lang="de-AT" dirty="0"/>
          </a:p>
        </p:txBody>
      </p:sp>
      <p:sp>
        <p:nvSpPr>
          <p:cNvPr id="5" name="Foliennummernplatzhalter 4">
            <a:extLst>
              <a:ext uri="{FF2B5EF4-FFF2-40B4-BE49-F238E27FC236}">
                <a16:creationId xmlns:a16="http://schemas.microsoft.com/office/drawing/2014/main" id="{62236605-9534-FE43-C42A-74D6AF8678CA}"/>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1233443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CF030-8384-6F7A-5C6C-AD27529E36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DFDC37-D8F8-040B-ADDA-0302D6211B00}"/>
              </a:ext>
            </a:extLst>
          </p:cNvPr>
          <p:cNvSpPr>
            <a:spLocks noGrp="1"/>
          </p:cNvSpPr>
          <p:nvPr>
            <p:ph type="title"/>
          </p:nvPr>
        </p:nvSpPr>
        <p:spPr/>
        <p:txBody>
          <a:bodyPr/>
          <a:lstStyle/>
          <a:p>
            <a:r>
              <a:rPr lang="en-US" dirty="0"/>
              <a:t>Introduction to academic writing</a:t>
            </a:r>
          </a:p>
        </p:txBody>
      </p:sp>
      <p:sp>
        <p:nvSpPr>
          <p:cNvPr id="3" name="Content Placeholder 2">
            <a:extLst>
              <a:ext uri="{FF2B5EF4-FFF2-40B4-BE49-F238E27FC236}">
                <a16:creationId xmlns:a16="http://schemas.microsoft.com/office/drawing/2014/main" id="{926740C0-DE2C-B409-2E82-8A13BC8C4807}"/>
              </a:ext>
            </a:extLst>
          </p:cNvPr>
          <p:cNvSpPr>
            <a:spLocks noGrp="1"/>
          </p:cNvSpPr>
          <p:nvPr>
            <p:ph idx="1"/>
          </p:nvPr>
        </p:nvSpPr>
        <p:spPr>
          <a:xfrm>
            <a:off x="2223274" y="1703961"/>
            <a:ext cx="9537802" cy="5027915"/>
          </a:xfrm>
        </p:spPr>
        <p:txBody>
          <a:bodyPr>
            <a:noAutofit/>
          </a:bodyPr>
          <a:lstStyle/>
          <a:p>
            <a:r>
              <a:rPr lang="en-US" sz="2400" dirty="0"/>
              <a:t>We are familiar with the quotation: “Publish or/and perish”. </a:t>
            </a:r>
          </a:p>
          <a:p>
            <a:r>
              <a:rPr lang="en-US" sz="2400" dirty="0"/>
              <a:t>Learning to navigate this pressure and publishing without compromising integrity of their work is one of the most critical lessons of the PhD journey.</a:t>
            </a:r>
          </a:p>
          <a:p>
            <a:r>
              <a:rPr lang="en-US" sz="2400" dirty="0"/>
              <a:t>Some students might be talented in writing, but as supervisors, we have no reason to assume this. </a:t>
            </a:r>
          </a:p>
          <a:p>
            <a:pPr marL="0" indent="0">
              <a:buNone/>
            </a:pPr>
            <a:endParaRPr lang="en-US" sz="2400" b="1" dirty="0"/>
          </a:p>
          <a:p>
            <a:pPr marL="0" indent="0">
              <a:buNone/>
            </a:pPr>
            <a:r>
              <a:rPr lang="en-US" sz="2400" b="1" dirty="0"/>
              <a:t>How can we foster sustainable writing habits so that our students become self-sufficient writers?</a:t>
            </a:r>
          </a:p>
          <a:p>
            <a:pPr marL="0" indent="0">
              <a:buNone/>
            </a:pPr>
            <a:endParaRPr lang="en-US" sz="2400" b="1" dirty="0"/>
          </a:p>
          <a:p>
            <a:pPr marL="0" indent="0">
              <a:buNone/>
            </a:pPr>
            <a:endParaRPr lang="en-US" sz="2400" b="1" dirty="0"/>
          </a:p>
        </p:txBody>
      </p:sp>
      <p:sp>
        <p:nvSpPr>
          <p:cNvPr id="5" name="Foliennummernplatzhalter 4">
            <a:extLst>
              <a:ext uri="{FF2B5EF4-FFF2-40B4-BE49-F238E27FC236}">
                <a16:creationId xmlns:a16="http://schemas.microsoft.com/office/drawing/2014/main" id="{6E62C2A5-90E6-45C6-A8F2-5F1057E922A8}"/>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748286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7BA4-7D79-056F-0EB7-D7230B6B39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CAE804-2392-F793-872A-D7D134D0C242}"/>
              </a:ext>
            </a:extLst>
          </p:cNvPr>
          <p:cNvSpPr>
            <a:spLocks noGrp="1"/>
          </p:cNvSpPr>
          <p:nvPr>
            <p:ph type="title"/>
          </p:nvPr>
        </p:nvSpPr>
        <p:spPr/>
        <p:txBody>
          <a:bodyPr/>
          <a:lstStyle/>
          <a:p>
            <a:r>
              <a:rPr lang="en-US" dirty="0">
                <a:solidFill>
                  <a:srgbClr val="A53010"/>
                </a:solidFill>
              </a:rPr>
              <a:t>Understanding reasons for rejections </a:t>
            </a:r>
          </a:p>
        </p:txBody>
      </p:sp>
      <p:sp>
        <p:nvSpPr>
          <p:cNvPr id="3" name="Content Placeholder 2">
            <a:extLst>
              <a:ext uri="{FF2B5EF4-FFF2-40B4-BE49-F238E27FC236}">
                <a16:creationId xmlns:a16="http://schemas.microsoft.com/office/drawing/2014/main" id="{22AC87B6-4365-5F1D-6B27-CCAA1FEFE6C3}"/>
              </a:ext>
            </a:extLst>
          </p:cNvPr>
          <p:cNvSpPr>
            <a:spLocks noGrp="1"/>
          </p:cNvSpPr>
          <p:nvPr>
            <p:ph idx="1"/>
          </p:nvPr>
        </p:nvSpPr>
        <p:spPr>
          <a:xfrm>
            <a:off x="2592925" y="1413794"/>
            <a:ext cx="9263056" cy="5339218"/>
          </a:xfrm>
        </p:spPr>
        <p:txBody>
          <a:bodyPr>
            <a:normAutofit fontScale="70000" lnSpcReduction="20000"/>
          </a:bodyPr>
          <a:lstStyle/>
          <a:p>
            <a:r>
              <a:rPr lang="en-US" sz="2800" dirty="0"/>
              <a:t>Rejections are very common and happen even to very established researchers. </a:t>
            </a:r>
          </a:p>
          <a:p>
            <a:r>
              <a:rPr lang="en-US" sz="2800" dirty="0"/>
              <a:t>Sometimes we may feel treated unfair or misunderstood, however, it is part of the life of a scholar to overcome this.</a:t>
            </a:r>
          </a:p>
          <a:p>
            <a:r>
              <a:rPr lang="en-US" sz="2800" dirty="0"/>
              <a:t>To reduce the probability of a rejection, we want to reflect on the possible reasons for it so that we can guide our students to critically review the manuscript before they submit.</a:t>
            </a:r>
          </a:p>
          <a:p>
            <a:pPr marL="0" indent="0">
              <a:buNone/>
            </a:pPr>
            <a:br>
              <a:rPr lang="en-US" sz="2800" dirty="0">
                <a:solidFill>
                  <a:srgbClr val="A53010"/>
                </a:solidFill>
              </a:rPr>
            </a:br>
            <a:r>
              <a:rPr lang="en-US" sz="2800" dirty="0">
                <a:solidFill>
                  <a:srgbClr val="A53010"/>
                </a:solidFill>
              </a:rPr>
              <a:t>Gallery walk</a:t>
            </a:r>
          </a:p>
          <a:p>
            <a:r>
              <a:rPr lang="en-US" sz="2800" dirty="0"/>
              <a:t>We split in three groups, each approaching one of the flipcharts, resp. manila paper.</a:t>
            </a:r>
          </a:p>
          <a:p>
            <a:r>
              <a:rPr lang="en-US" sz="2800" dirty="0"/>
              <a:t>At each poster, a group focuses on a different area:</a:t>
            </a:r>
          </a:p>
          <a:p>
            <a:pPr marL="857250" lvl="1" indent="-457200">
              <a:buFont typeface="+mj-lt"/>
              <a:buAutoNum type="arabicPeriod"/>
            </a:pPr>
            <a:r>
              <a:rPr lang="en-US" sz="2600" dirty="0"/>
              <a:t>Technical reasons</a:t>
            </a:r>
          </a:p>
          <a:p>
            <a:pPr marL="857250" lvl="1" indent="-457200">
              <a:buFont typeface="+mj-lt"/>
              <a:buAutoNum type="arabicPeriod"/>
            </a:pPr>
            <a:r>
              <a:rPr lang="en-US" sz="2600" dirty="0"/>
              <a:t>Editorial reasons</a:t>
            </a:r>
          </a:p>
          <a:p>
            <a:pPr marL="857250" lvl="1" indent="-457200">
              <a:buFont typeface="+mj-lt"/>
              <a:buAutoNum type="arabicPeriod"/>
            </a:pPr>
            <a:r>
              <a:rPr lang="en-US" sz="2600" dirty="0"/>
              <a:t>Reasons related to academic writing.</a:t>
            </a:r>
          </a:p>
          <a:p>
            <a:r>
              <a:rPr lang="en-US" sz="3000" dirty="0"/>
              <a:t>After 10 min, all groups move to the next poster and add comments. Again after 5 min the groups move on.</a:t>
            </a:r>
          </a:p>
        </p:txBody>
      </p:sp>
      <p:sp>
        <p:nvSpPr>
          <p:cNvPr id="5" name="Foliennummernplatzhalter 4">
            <a:extLst>
              <a:ext uri="{FF2B5EF4-FFF2-40B4-BE49-F238E27FC236}">
                <a16:creationId xmlns:a16="http://schemas.microsoft.com/office/drawing/2014/main" id="{37E84F7A-AC7A-2217-E614-156E53BD80BD}"/>
              </a:ext>
            </a:extLst>
          </p:cNvPr>
          <p:cNvSpPr>
            <a:spLocks noGrp="1"/>
          </p:cNvSpPr>
          <p:nvPr>
            <p:ph type="sldNum" sz="quarter" idx="12"/>
          </p:nvPr>
        </p:nvSpPr>
        <p:spPr/>
        <p:txBody>
          <a:bodyPr/>
          <a:lstStyle/>
          <a:p>
            <a:fld id="{D57F1E4F-1CFF-5643-939E-217C01CDF565}" type="slidenum">
              <a:rPr lang="en-US" smtClean="0"/>
              <a:pPr/>
              <a:t>30</a:t>
            </a:fld>
            <a:endParaRPr lang="en-US" dirty="0"/>
          </a:p>
        </p:txBody>
      </p:sp>
      <p:pic>
        <p:nvPicPr>
          <p:cNvPr id="4" name="Grafik 3" descr="Sanduhr 30% mit einfarbiger Füllung">
            <a:extLst>
              <a:ext uri="{FF2B5EF4-FFF2-40B4-BE49-F238E27FC236}">
                <a16:creationId xmlns:a16="http://schemas.microsoft.com/office/drawing/2014/main" id="{FB36F5C5-270F-4053-08AD-9B6E1001D0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5BED9E82-BD72-3C81-B73C-40F15B0BF9DE}"/>
              </a:ext>
            </a:extLst>
          </p:cNvPr>
          <p:cNvSpPr txBox="1"/>
          <p:nvPr/>
        </p:nvSpPr>
        <p:spPr>
          <a:xfrm>
            <a:off x="876935" y="1720334"/>
            <a:ext cx="918841" cy="369332"/>
          </a:xfrm>
          <a:prstGeom prst="rect">
            <a:avLst/>
          </a:prstGeom>
          <a:noFill/>
        </p:spPr>
        <p:txBody>
          <a:bodyPr wrap="none" rtlCol="0">
            <a:spAutoFit/>
          </a:bodyPr>
          <a:lstStyle/>
          <a:p>
            <a:r>
              <a:rPr lang="de-AT" b="1" dirty="0"/>
              <a:t>20 min</a:t>
            </a:r>
          </a:p>
        </p:txBody>
      </p:sp>
      <p:sp>
        <p:nvSpPr>
          <p:cNvPr id="7" name="Rechteck: abgerundete Ecken 6">
            <a:extLst>
              <a:ext uri="{FF2B5EF4-FFF2-40B4-BE49-F238E27FC236}">
                <a16:creationId xmlns:a16="http://schemas.microsoft.com/office/drawing/2014/main" id="{72CACCA5-A110-F39C-B063-793C0BFE6743}"/>
              </a:ext>
            </a:extLst>
          </p:cNvPr>
          <p:cNvSpPr/>
          <p:nvPr/>
        </p:nvSpPr>
        <p:spPr>
          <a:xfrm>
            <a:off x="876935" y="3981843"/>
            <a:ext cx="1561148" cy="137498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err="1"/>
              <a:t>What</a:t>
            </a:r>
            <a:r>
              <a:rPr lang="de-AT" dirty="0"/>
              <a:t> </a:t>
            </a:r>
            <a:r>
              <a:rPr lang="de-AT" dirty="0" err="1"/>
              <a:t>made</a:t>
            </a:r>
            <a:r>
              <a:rPr lang="de-AT" dirty="0"/>
              <a:t> </a:t>
            </a:r>
            <a:r>
              <a:rPr lang="de-AT" dirty="0" err="1"/>
              <a:t>you</a:t>
            </a:r>
            <a:r>
              <a:rPr lang="de-AT" dirty="0"/>
              <a:t> fail in </a:t>
            </a:r>
            <a:r>
              <a:rPr lang="de-AT" dirty="0" err="1"/>
              <a:t>the</a:t>
            </a:r>
            <a:r>
              <a:rPr lang="de-AT" dirty="0"/>
              <a:t> </a:t>
            </a:r>
            <a:r>
              <a:rPr lang="de-AT" dirty="0" err="1"/>
              <a:t>past</a:t>
            </a:r>
            <a:r>
              <a:rPr lang="de-AT" dirty="0"/>
              <a:t>?</a:t>
            </a:r>
          </a:p>
        </p:txBody>
      </p:sp>
      <p:pic>
        <p:nvPicPr>
          <p:cNvPr id="8" name="Grafik 7" descr="Besprechung mit einfarbiger Füllung">
            <a:extLst>
              <a:ext uri="{FF2B5EF4-FFF2-40B4-BE49-F238E27FC236}">
                <a16:creationId xmlns:a16="http://schemas.microsoft.com/office/drawing/2014/main" id="{754151C9-DD66-C02C-B623-628C0427412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1812" y="2657093"/>
            <a:ext cx="914400" cy="914400"/>
          </a:xfrm>
          <a:prstGeom prst="rect">
            <a:avLst/>
          </a:prstGeom>
        </p:spPr>
      </p:pic>
    </p:spTree>
    <p:extLst>
      <p:ext uri="{BB962C8B-B14F-4D97-AF65-F5344CB8AC3E}">
        <p14:creationId xmlns:p14="http://schemas.microsoft.com/office/powerpoint/2010/main" val="11916254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7C0FB-078D-8573-1380-14013B46B7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D90923-F52F-C2C0-780B-0335F5DD9D26}"/>
              </a:ext>
            </a:extLst>
          </p:cNvPr>
          <p:cNvSpPr>
            <a:spLocks noGrp="1"/>
          </p:cNvSpPr>
          <p:nvPr>
            <p:ph type="title"/>
          </p:nvPr>
        </p:nvSpPr>
        <p:spPr>
          <a:xfrm>
            <a:off x="2592925" y="624110"/>
            <a:ext cx="9267182" cy="1280890"/>
          </a:xfrm>
        </p:spPr>
        <p:txBody>
          <a:bodyPr/>
          <a:lstStyle/>
          <a:p>
            <a:r>
              <a:rPr lang="en-US" dirty="0"/>
              <a:t>Examples for reasons for rejections</a:t>
            </a:r>
          </a:p>
        </p:txBody>
      </p:sp>
      <p:sp>
        <p:nvSpPr>
          <p:cNvPr id="3" name="Content Placeholder 2">
            <a:extLst>
              <a:ext uri="{FF2B5EF4-FFF2-40B4-BE49-F238E27FC236}">
                <a16:creationId xmlns:a16="http://schemas.microsoft.com/office/drawing/2014/main" id="{AE7BE028-DEF5-0271-D7F5-1054EAA7E8D6}"/>
              </a:ext>
            </a:extLst>
          </p:cNvPr>
          <p:cNvSpPr>
            <a:spLocks noGrp="1"/>
          </p:cNvSpPr>
          <p:nvPr>
            <p:ph idx="1"/>
          </p:nvPr>
        </p:nvSpPr>
        <p:spPr>
          <a:xfrm>
            <a:off x="2382415" y="1603915"/>
            <a:ext cx="9267181" cy="5147734"/>
          </a:xfrm>
        </p:spPr>
        <p:txBody>
          <a:bodyPr>
            <a:normAutofit lnSpcReduction="10000"/>
          </a:bodyPr>
          <a:lstStyle/>
          <a:p>
            <a:pPr marL="0" indent="0">
              <a:buNone/>
            </a:pPr>
            <a:r>
              <a:rPr lang="de-AT" dirty="0" err="1">
                <a:effectLst/>
                <a:latin typeface="Century Gothic (Textkörper)"/>
                <a:ea typeface="Aptos" panose="020B0004020202020204" pitchFamily="34" charset="0"/>
                <a:cs typeface="Times New Roman" panose="02020603050405020304" pitchFamily="18" charset="0"/>
              </a:rPr>
              <a:t>When</a:t>
            </a:r>
            <a:r>
              <a:rPr lang="de-AT" dirty="0">
                <a:effectLst/>
                <a:latin typeface="Century Gothic (Textkörper)"/>
                <a:ea typeface="Aptos" panose="020B0004020202020204" pitchFamily="34" charset="0"/>
                <a:cs typeface="Times New Roman" panose="02020603050405020304" pitchFamily="18" charset="0"/>
              </a:rPr>
              <a:t> a </a:t>
            </a:r>
            <a:r>
              <a:rPr lang="de-AT" dirty="0" err="1">
                <a:effectLst/>
                <a:latin typeface="Century Gothic (Textkörper)"/>
                <a:ea typeface="Aptos" panose="020B0004020202020204" pitchFamily="34" charset="0"/>
                <a:cs typeface="Times New Roman" panose="02020603050405020304" pitchFamily="18" charset="0"/>
              </a:rPr>
              <a:t>scientific</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article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is</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rejected</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for</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technical</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reasons</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it</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generally</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means</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there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are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flaws</a:t>
            </a:r>
            <a:r>
              <a:rPr lang="de-AT" dirty="0">
                <a:effectLst/>
                <a:latin typeface="Century Gothic (Textkörper)"/>
                <a:ea typeface="Aptos" panose="020B0004020202020204" pitchFamily="34" charset="0"/>
                <a:cs typeface="Times New Roman" panose="02020603050405020304" pitchFamily="18" charset="0"/>
              </a:rPr>
              <a:t> in </a:t>
            </a:r>
            <a:r>
              <a:rPr lang="de-AT" dirty="0" err="1">
                <a:effectLst/>
                <a:latin typeface="Century Gothic (Textkörper)"/>
                <a:ea typeface="Aptos" panose="020B0004020202020204" pitchFamily="34" charset="0"/>
                <a:cs typeface="Times New Roman" panose="02020603050405020304" pitchFamily="18" charset="0"/>
              </a:rPr>
              <a:t>the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research's</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execution</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or</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presentation</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that</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undermine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its</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validity</a:t>
            </a:r>
            <a:r>
              <a:rPr lang="de-AT" dirty="0">
                <a:effectLst/>
                <a:latin typeface="Century Gothic (Textkörper)"/>
                <a:ea typeface="Aptos" panose="020B0004020202020204" pitchFamily="34" charset="0"/>
                <a:cs typeface="Times New Roman" panose="02020603050405020304" pitchFamily="18" charset="0"/>
              </a:rPr>
              <a:t>. </a:t>
            </a:r>
          </a:p>
          <a:p>
            <a:pPr marL="0" indent="0">
              <a:buNone/>
            </a:pPr>
            <a:endParaRPr lang="de-AT" dirty="0">
              <a:effectLst/>
              <a:latin typeface="Century Gothic (Textkörper)"/>
              <a:ea typeface="Aptos" panose="020B0004020202020204" pitchFamily="34" charset="0"/>
              <a:cs typeface="Times New Roman" panose="02020603050405020304" pitchFamily="18" charset="0"/>
            </a:endParaRPr>
          </a:p>
          <a:p>
            <a:pPr>
              <a:spcBef>
                <a:spcPts val="600"/>
              </a:spcBef>
              <a:spcAft>
                <a:spcPts val="800"/>
              </a:spcAft>
            </a:pPr>
            <a:r>
              <a:rPr lang="de-AT" kern="100" dirty="0" err="1">
                <a:effectLst/>
                <a:latin typeface="Century Gothic (Textkörper)"/>
                <a:ea typeface="Aptos" panose="020B0004020202020204" pitchFamily="34" charset="0"/>
                <a:cs typeface="Times New Roman" panose="02020603050405020304" pitchFamily="18" charset="0"/>
              </a:rPr>
              <a:t>Inadequate</a:t>
            </a:r>
            <a:r>
              <a:rPr lang="de-AT" kern="100" dirty="0">
                <a:effectLst/>
                <a:latin typeface="Century Gothic (Textkörper)"/>
                <a:ea typeface="Aptos" panose="020B0004020202020204" pitchFamily="34" charset="0"/>
                <a:cs typeface="Times New Roman" panose="02020603050405020304" pitchFamily="18" charset="0"/>
              </a:rPr>
              <a:t> sample </a:t>
            </a:r>
            <a:r>
              <a:rPr lang="de-AT" kern="100" dirty="0" err="1">
                <a:effectLst/>
                <a:latin typeface="Century Gothic (Textkörper)"/>
                <a:ea typeface="Aptos" panose="020B0004020202020204" pitchFamily="34" charset="0"/>
                <a:cs typeface="Times New Roman" panose="02020603050405020304" pitchFamily="18" charset="0"/>
              </a:rPr>
              <a:t>size</a:t>
            </a:r>
            <a:r>
              <a:rPr lang="de-AT" kern="100" dirty="0">
                <a:latin typeface="Century Gothic (Textkörper)"/>
                <a:ea typeface="Aptos" panose="020B0004020202020204" pitchFamily="34" charset="0"/>
                <a:cs typeface="Times New Roman" panose="02020603050405020304" pitchFamily="18" charset="0"/>
              </a:rPr>
              <a:t> </a:t>
            </a:r>
            <a:r>
              <a:rPr lang="de-AT" kern="100" dirty="0" err="1">
                <a:latin typeface="Century Gothic (Textkörper)"/>
                <a:ea typeface="Aptos" panose="020B0004020202020204" pitchFamily="34" charset="0"/>
                <a:cs typeface="Times New Roman" panose="02020603050405020304" pitchFamily="18" charset="0"/>
              </a:rPr>
              <a:t>as</a:t>
            </a:r>
            <a:r>
              <a:rPr lang="de-AT" kern="100" dirty="0">
                <a:latin typeface="Century Gothic (Textkörper)"/>
                <a:ea typeface="Aptos" panose="020B0004020202020204" pitchFamily="34" charset="0"/>
                <a:cs typeface="Times New Roman" panose="02020603050405020304" pitchFamily="18" charset="0"/>
              </a:rPr>
              <a:t> </a:t>
            </a:r>
            <a:r>
              <a:rPr lang="de-AT" kern="100" dirty="0">
                <a:effectLst/>
                <a:latin typeface="Century Gothic (Textkörper)"/>
                <a:ea typeface="Aptos" panose="020B0004020202020204" pitchFamily="34" charset="0"/>
                <a:cs typeface="Times New Roman" panose="02020603050405020304" pitchFamily="18" charset="0"/>
              </a:rPr>
              <a:t>not </a:t>
            </a:r>
            <a:r>
              <a:rPr lang="de-AT" kern="100" dirty="0" err="1">
                <a:effectLst/>
                <a:latin typeface="Century Gothic (Textkörper)"/>
                <a:ea typeface="Aptos" panose="020B0004020202020204" pitchFamily="34" charset="0"/>
                <a:cs typeface="Times New Roman" panose="02020603050405020304" pitchFamily="18" charset="0"/>
              </a:rPr>
              <a:t>enough</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participants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or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data</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points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to</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draw</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statistically</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significant</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conclusions</a:t>
            </a:r>
            <a:endParaRPr lang="de-AT" kern="100" dirty="0">
              <a:effectLst/>
              <a:latin typeface="Century Gothic (Textkörper)"/>
              <a:ea typeface="Aptos" panose="020B0004020202020204" pitchFamily="34" charset="0"/>
              <a:cs typeface="Times New Roman" panose="02020603050405020304" pitchFamily="18" charset="0"/>
            </a:endParaRPr>
          </a:p>
          <a:p>
            <a:pPr>
              <a:spcBef>
                <a:spcPts val="600"/>
              </a:spcBef>
              <a:spcAft>
                <a:spcPts val="800"/>
              </a:spcAft>
            </a:pPr>
            <a:r>
              <a:rPr lang="de-AT" kern="100" dirty="0">
                <a:effectLst/>
                <a:latin typeface="Century Gothic (Textkörper)"/>
                <a:ea typeface="Aptos" panose="020B0004020202020204" pitchFamily="34" charset="0"/>
                <a:cs typeface="Times New Roman" panose="02020603050405020304" pitchFamily="18" charset="0"/>
              </a:rPr>
              <a:t>Poor experimental design such </a:t>
            </a:r>
            <a:r>
              <a:rPr lang="de-AT" kern="100" dirty="0" err="1">
                <a:effectLst/>
                <a:latin typeface="Century Gothic (Textkörper)"/>
                <a:ea typeface="Aptos" panose="020B0004020202020204" pitchFamily="34" charset="0"/>
                <a:cs typeface="Times New Roman" panose="02020603050405020304" pitchFamily="18" charset="0"/>
              </a:rPr>
              <a:t>as</a:t>
            </a:r>
            <a:r>
              <a:rPr lang="de-AT" kern="100" dirty="0">
                <a:effectLst/>
                <a:latin typeface="Century Gothic (Textkörper)"/>
                <a:ea typeface="Aptos" panose="020B0004020202020204" pitchFamily="34" charset="0"/>
                <a:cs typeface="Times New Roman" panose="02020603050405020304" pitchFamily="18" charset="0"/>
              </a:rPr>
              <a:t> lack </a:t>
            </a:r>
            <a:r>
              <a:rPr lang="de-AT" kern="100" dirty="0" err="1">
                <a:effectLst/>
                <a:latin typeface="Century Gothic (Textkörper)"/>
                <a:ea typeface="Aptos" panose="020B0004020202020204" pitchFamily="34" charset="0"/>
                <a:cs typeface="Times New Roman" panose="02020603050405020304" pitchFamily="18" charset="0"/>
              </a:rPr>
              <a:t>of</a:t>
            </a:r>
            <a:r>
              <a:rPr lang="de-AT" kern="100" dirty="0">
                <a:effectLst/>
                <a:latin typeface="Century Gothic (Textkörper)"/>
                <a:ea typeface="Aptos" panose="020B0004020202020204" pitchFamily="34" charset="0"/>
                <a:cs typeface="Times New Roman" panose="02020603050405020304" pitchFamily="18" charset="0"/>
              </a:rPr>
              <a:t> proper </a:t>
            </a:r>
            <a:r>
              <a:rPr lang="de-AT" kern="100" dirty="0" err="1">
                <a:effectLst/>
                <a:latin typeface="Century Gothic (Textkörper)"/>
                <a:ea typeface="Aptos" panose="020B0004020202020204" pitchFamily="34" charset="0"/>
                <a:cs typeface="Times New Roman" panose="02020603050405020304" pitchFamily="18" charset="0"/>
              </a:rPr>
              <a:t>control</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groups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randomization</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or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blinding</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leading</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to</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biased</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results</a:t>
            </a:r>
            <a:endParaRPr lang="de-AT" kern="100" dirty="0">
              <a:effectLst/>
              <a:latin typeface="Century Gothic (Textkörper)"/>
              <a:ea typeface="Aptos" panose="020B0004020202020204" pitchFamily="34" charset="0"/>
              <a:cs typeface="Times New Roman" panose="02020603050405020304" pitchFamily="18" charset="0"/>
            </a:endParaRPr>
          </a:p>
          <a:p>
            <a:pPr>
              <a:spcBef>
                <a:spcPts val="600"/>
              </a:spcBef>
              <a:spcAft>
                <a:spcPts val="800"/>
              </a:spcAft>
            </a:pPr>
            <a:r>
              <a:rPr lang="de-AT" kern="100" dirty="0" err="1">
                <a:effectLst/>
                <a:latin typeface="Century Gothic (Textkörper)"/>
                <a:ea typeface="Aptos" panose="020B0004020202020204" pitchFamily="34" charset="0"/>
                <a:cs typeface="Times New Roman" panose="02020603050405020304" pitchFamily="18" charset="0"/>
              </a:rPr>
              <a:t>Inappropriate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statistical</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analysis</a:t>
            </a:r>
            <a:r>
              <a:rPr lang="de-AT" kern="100" dirty="0">
                <a:effectLst/>
                <a:latin typeface="Century Gothic (Textkörper)"/>
                <a:ea typeface="Aptos" panose="020B0004020202020204" pitchFamily="34" charset="0"/>
                <a:cs typeface="Times New Roman" panose="02020603050405020304" pitchFamily="18" charset="0"/>
              </a:rPr>
              <a:t>,</a:t>
            </a:r>
            <a:r>
              <a:rPr lang="de-AT" kern="100" dirty="0">
                <a:latin typeface="Century Gothic (Textkörper)"/>
                <a:ea typeface="Aptos" panose="020B0004020202020204" pitchFamily="34" charset="0"/>
                <a:cs typeface="Times New Roman" panose="02020603050405020304" pitchFamily="18" charset="0"/>
              </a:rPr>
              <a:t> such </a:t>
            </a:r>
            <a:r>
              <a:rPr lang="de-AT" kern="100" dirty="0" err="1">
                <a:latin typeface="Century Gothic (Textkörper)"/>
                <a:ea typeface="Aptos" panose="020B0004020202020204" pitchFamily="34" charset="0"/>
                <a:cs typeface="Times New Roman" panose="02020603050405020304" pitchFamily="18" charset="0"/>
              </a:rPr>
              <a:t>as</a:t>
            </a:r>
            <a:r>
              <a:rPr lang="de-AT" kern="100" dirty="0">
                <a:latin typeface="Century Gothic (Textkörper)"/>
                <a:ea typeface="Aptos" panose="020B0004020202020204" pitchFamily="34" charset="0"/>
                <a:cs typeface="Times New Roman" panose="02020603050405020304" pitchFamily="18" charset="0"/>
              </a:rPr>
              <a:t> </a:t>
            </a:r>
            <a:r>
              <a:rPr lang="de-AT" kern="100" dirty="0" err="1">
                <a:latin typeface="Century Gothic (Textkörper)"/>
                <a:ea typeface="Aptos" panose="020B0004020202020204" pitchFamily="34" charset="0"/>
                <a:cs typeface="Times New Roman" panose="02020603050405020304" pitchFamily="18" charset="0"/>
              </a:rPr>
              <a:t>using</a:t>
            </a:r>
            <a:r>
              <a:rPr lang="de-AT" kern="100" dirty="0">
                <a:latin typeface="Century Gothic (Textkörper)"/>
                <a:ea typeface="Aptos" panose="020B0004020202020204" pitchFamily="34" charset="0"/>
                <a:cs typeface="Times New Roman" panose="02020603050405020304" pitchFamily="18" charset="0"/>
              </a:rPr>
              <a:t> </a:t>
            </a:r>
            <a:r>
              <a:rPr lang="de-AT" kern="100" dirty="0" err="1">
                <a:latin typeface="Century Gothic (Textkörper)"/>
                <a:ea typeface="Aptos" panose="020B0004020202020204" pitchFamily="34" charset="0"/>
                <a:cs typeface="Times New Roman" panose="02020603050405020304" pitchFamily="18" charset="0"/>
              </a:rPr>
              <a:t>i</a:t>
            </a:r>
            <a:r>
              <a:rPr lang="de-AT" kern="100" dirty="0" err="1">
                <a:effectLst/>
                <a:latin typeface="Century Gothic (Textkörper)"/>
                <a:ea typeface="Aptos" panose="020B0004020202020204" pitchFamily="34" charset="0"/>
                <a:cs typeface="Times New Roman" panose="02020603050405020304" pitchFamily="18" charset="0"/>
              </a:rPr>
              <a:t>ncorrect</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statistical</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tests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or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misinterpreted</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data</a:t>
            </a:r>
            <a:r>
              <a:rPr lang="de-AT" kern="100" dirty="0">
                <a:effectLst/>
                <a:latin typeface="Century Gothic (Textkörper)"/>
                <a:ea typeface="Aptos" panose="020B0004020202020204" pitchFamily="34" charset="0"/>
                <a:cs typeface="Times New Roman" panose="02020603050405020304" pitchFamily="18" charset="0"/>
              </a:rPr>
              <a:t> </a:t>
            </a:r>
          </a:p>
          <a:p>
            <a:pPr>
              <a:spcBef>
                <a:spcPts val="600"/>
              </a:spcBef>
              <a:spcAft>
                <a:spcPts val="800"/>
              </a:spcAft>
            </a:pPr>
            <a:r>
              <a:rPr lang="de-AT" kern="100" dirty="0">
                <a:effectLst/>
                <a:latin typeface="Century Gothic (Textkörper)"/>
                <a:ea typeface="Aptos" panose="020B0004020202020204" pitchFamily="34" charset="0"/>
                <a:cs typeface="Times New Roman" panose="02020603050405020304" pitchFamily="18" charset="0"/>
              </a:rPr>
              <a:t>Lack of </a:t>
            </a:r>
            <a:r>
              <a:rPr lang="de-AT" kern="100" dirty="0" err="1">
                <a:effectLst/>
                <a:latin typeface="Century Gothic (Textkörper)"/>
                <a:ea typeface="Aptos" panose="020B0004020202020204" pitchFamily="34" charset="0"/>
                <a:cs typeface="Times New Roman" panose="02020603050405020304" pitchFamily="18" charset="0"/>
              </a:rPr>
              <a:t>reproducibility</a:t>
            </a:r>
            <a:r>
              <a:rPr lang="de-AT" kern="100" dirty="0">
                <a:latin typeface="Century Gothic (Textkörper)"/>
                <a:ea typeface="Aptos" panose="020B0004020202020204" pitchFamily="34" charset="0"/>
                <a:cs typeface="Times New Roman" panose="02020603050405020304" pitchFamily="18" charset="0"/>
              </a:rPr>
              <a:t> </a:t>
            </a:r>
            <a:r>
              <a:rPr lang="de-AT" kern="100" dirty="0" err="1">
                <a:latin typeface="Century Gothic (Textkörper)"/>
                <a:ea typeface="Aptos" panose="020B0004020202020204" pitchFamily="34" charset="0"/>
                <a:cs typeface="Times New Roman" panose="02020603050405020304" pitchFamily="18" charset="0"/>
              </a:rPr>
              <a:t>when</a:t>
            </a:r>
            <a:r>
              <a:rPr lang="de-AT" kern="100" dirty="0">
                <a:latin typeface="Century Gothic (Textkörper)"/>
                <a:ea typeface="Aptos" panose="020B0004020202020204" pitchFamily="34" charset="0"/>
                <a:cs typeface="Times New Roman" panose="02020603050405020304" pitchFamily="18" charset="0"/>
              </a:rPr>
              <a:t> </a:t>
            </a:r>
            <a:r>
              <a:rPr lang="de-AT" kern="100" dirty="0" err="1">
                <a:latin typeface="Century Gothic (Textkörper)"/>
                <a:ea typeface="Aptos" panose="020B0004020202020204" pitchFamily="34" charset="0"/>
                <a:cs typeface="Times New Roman" panose="02020603050405020304" pitchFamily="18" charset="0"/>
              </a:rPr>
              <a:t>th</a:t>
            </a:r>
            <a:r>
              <a:rPr lang="de-AT" kern="100" dirty="0" err="1">
                <a:effectLst/>
                <a:latin typeface="Century Gothic (Textkörper)"/>
                <a:ea typeface="Aptos" panose="020B0004020202020204" pitchFamily="34" charset="0"/>
                <a:cs typeface="Times New Roman" panose="02020603050405020304" pitchFamily="18" charset="0"/>
              </a:rPr>
              <a:t>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study's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methods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are</a:t>
            </a:r>
            <a:r>
              <a:rPr lang="de-AT" kern="100" dirty="0">
                <a:effectLst/>
                <a:latin typeface="Century Gothic (Textkörper)"/>
                <a:ea typeface="Aptos" panose="020B0004020202020204" pitchFamily="34" charset="0"/>
                <a:cs typeface="Times New Roman" panose="02020603050405020304" pitchFamily="18" charset="0"/>
              </a:rPr>
              <a:t> not </a:t>
            </a:r>
            <a:r>
              <a:rPr lang="de-AT" kern="100" dirty="0" err="1">
                <a:effectLst/>
                <a:latin typeface="Century Gothic (Textkörper)"/>
                <a:ea typeface="Aptos" panose="020B0004020202020204" pitchFamily="34" charset="0"/>
                <a:cs typeface="Times New Roman" panose="02020603050405020304" pitchFamily="18" charset="0"/>
              </a:rPr>
              <a:t>be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clearly</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described</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making</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it</a:t>
            </a:r>
            <a:r>
              <a:rPr lang="de-AT" kern="100" dirty="0">
                <a:effectLst/>
                <a:latin typeface="Century Gothic (Textkörper)"/>
                <a:ea typeface="Aptos" panose="020B0004020202020204" pitchFamily="34" charset="0"/>
                <a:cs typeface="Times New Roman" panose="02020603050405020304" pitchFamily="18" charset="0"/>
              </a:rPr>
              <a:t> impossible </a:t>
            </a:r>
            <a:r>
              <a:rPr lang="de-AT" kern="100" dirty="0" err="1">
                <a:effectLst/>
                <a:latin typeface="Century Gothic (Textkörper)"/>
                <a:ea typeface="Aptos" panose="020B0004020202020204" pitchFamily="34" charset="0"/>
                <a:cs typeface="Times New Roman" panose="02020603050405020304" pitchFamily="18" charset="0"/>
              </a:rPr>
              <a:t>for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other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researchers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to</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replicate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the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findings</a:t>
            </a:r>
            <a:endParaRPr lang="de-AT" kern="100" dirty="0">
              <a:effectLst/>
              <a:latin typeface="Century Gothic (Textkörper)"/>
              <a:ea typeface="Aptos" panose="020B0004020202020204" pitchFamily="34" charset="0"/>
              <a:cs typeface="Times New Roman" panose="02020603050405020304" pitchFamily="18" charset="0"/>
            </a:endParaRPr>
          </a:p>
          <a:p>
            <a:pPr>
              <a:spcBef>
                <a:spcPts val="600"/>
              </a:spcBef>
              <a:spcAft>
                <a:spcPts val="800"/>
              </a:spcAft>
            </a:pPr>
            <a:r>
              <a:rPr lang="de-AT" kern="100" dirty="0" err="1">
                <a:effectLst/>
                <a:latin typeface="Century Gothic (Textkörper)"/>
                <a:ea typeface="Aptos" panose="020B0004020202020204" pitchFamily="34" charset="0"/>
                <a:cs typeface="Times New Roman" panose="02020603050405020304" pitchFamily="18" charset="0"/>
              </a:rPr>
              <a:t>Flawed</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data</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collection</a:t>
            </a:r>
            <a:r>
              <a:rPr lang="de-AT" kern="100" dirty="0">
                <a:effectLst/>
                <a:latin typeface="Century Gothic (Textkörper)"/>
                <a:ea typeface="Aptos" panose="020B0004020202020204" pitchFamily="34" charset="0"/>
                <a:cs typeface="Times New Roman" panose="02020603050405020304" pitchFamily="18" charset="0"/>
              </a:rPr>
              <a:t>, such </a:t>
            </a:r>
            <a:r>
              <a:rPr lang="de-AT" kern="100" dirty="0" err="1">
                <a:effectLst/>
                <a:latin typeface="Century Gothic (Textkörper)"/>
                <a:ea typeface="Aptos" panose="020B0004020202020204" pitchFamily="34" charset="0"/>
                <a:cs typeface="Times New Roman" panose="02020603050405020304" pitchFamily="18" charset="0"/>
              </a:rPr>
              <a:t>as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inaccurate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measurements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or</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biased</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surveys</a:t>
            </a:r>
            <a:endParaRPr lang="de-AT" kern="100" dirty="0">
              <a:effectLst/>
              <a:latin typeface="Century Gothic (Textkörper)"/>
              <a:ea typeface="Aptos" panose="020B0004020202020204" pitchFamily="34" charset="0"/>
              <a:cs typeface="Times New Roman" panose="02020603050405020304" pitchFamily="18" charset="0"/>
            </a:endParaRPr>
          </a:p>
          <a:p>
            <a:pPr>
              <a:spcAft>
                <a:spcPts val="800"/>
              </a:spcAft>
            </a:pPr>
            <a:r>
              <a:rPr lang="de-AT" kern="100" dirty="0">
                <a:effectLst/>
                <a:latin typeface="Century Gothic (Textkörper)"/>
                <a:ea typeface="Aptos" panose="020B0004020202020204" pitchFamily="34" charset="0"/>
                <a:cs typeface="Times New Roman" panose="02020603050405020304" pitchFamily="18" charset="0"/>
              </a:rPr>
              <a:t>Lack of </a:t>
            </a:r>
            <a:r>
              <a:rPr lang="de-AT" kern="100" dirty="0" err="1">
                <a:effectLst/>
                <a:latin typeface="Century Gothic (Textkörper)"/>
                <a:ea typeface="Aptos" panose="020B0004020202020204" pitchFamily="34" charset="0"/>
                <a:cs typeface="Times New Roman" panose="02020603050405020304" pitchFamily="18" charset="0"/>
              </a:rPr>
              <a:t>supporting</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evidence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when</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the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data</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may</a:t>
            </a:r>
            <a:r>
              <a:rPr lang="de-AT" kern="100" dirty="0">
                <a:effectLst/>
                <a:latin typeface="Century Gothic (Textkörper)"/>
                <a:ea typeface="Aptos" panose="020B0004020202020204" pitchFamily="34" charset="0"/>
                <a:cs typeface="Times New Roman" panose="02020603050405020304" pitchFamily="18" charset="0"/>
              </a:rPr>
              <a:t> not </a:t>
            </a:r>
            <a:r>
              <a:rPr lang="de-AT" kern="100" dirty="0" err="1">
                <a:effectLst/>
                <a:latin typeface="Century Gothic (Textkörper)"/>
                <a:ea typeface="Aptos" panose="020B0004020202020204" pitchFamily="34" charset="0"/>
                <a:cs typeface="Times New Roman" panose="02020603050405020304" pitchFamily="18" charset="0"/>
              </a:rPr>
              <a:t>adequately</a:t>
            </a:r>
            <a:r>
              <a:rPr lang="de-AT" kern="100" dirty="0">
                <a:effectLst/>
                <a:latin typeface="Century Gothic (Textkörper)"/>
                <a:ea typeface="Aptos" panose="020B0004020202020204" pitchFamily="34" charset="0"/>
                <a:cs typeface="Times New Roman" panose="02020603050405020304" pitchFamily="18" charset="0"/>
              </a:rPr>
              <a:t> support </a:t>
            </a:r>
            <a:r>
              <a:rPr lang="de-AT" kern="100" dirty="0" err="1">
                <a:effectLst/>
                <a:latin typeface="Century Gothic (Textkörper)"/>
                <a:ea typeface="Aptos" panose="020B0004020202020204" pitchFamily="34" charset="0"/>
                <a:cs typeface="Times New Roman" panose="02020603050405020304" pitchFamily="18" charset="0"/>
              </a:rPr>
              <a:t>the</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authors</a:t>
            </a:r>
            <a:r>
              <a:rPr lang="de-AT" kern="100" dirty="0">
                <a:effectLst/>
                <a:latin typeface="Century Gothic (Textkörper)"/>
                <a:ea typeface="Aptos" panose="020B0004020202020204" pitchFamily="34" charset="0"/>
                <a:cs typeface="Times New Roman" panose="02020603050405020304" pitchFamily="18" charset="0"/>
              </a:rPr>
              <a:t>' </a:t>
            </a:r>
            <a:r>
              <a:rPr lang="de-AT" kern="100" dirty="0" err="1">
                <a:effectLst/>
                <a:latin typeface="Century Gothic (Textkörper)"/>
                <a:ea typeface="Aptos" panose="020B0004020202020204" pitchFamily="34" charset="0"/>
                <a:cs typeface="Times New Roman" panose="02020603050405020304" pitchFamily="18" charset="0"/>
              </a:rPr>
              <a:t>claims</a:t>
            </a:r>
            <a:endParaRPr lang="de-AT" kern="100" dirty="0">
              <a:effectLst/>
              <a:latin typeface="Century Gothic (Textkörper)"/>
              <a:ea typeface="Aptos" panose="020B0004020202020204" pitchFamily="34" charset="0"/>
              <a:cs typeface="Times New Roman" panose="02020603050405020304" pitchFamily="18" charset="0"/>
            </a:endParaRPr>
          </a:p>
        </p:txBody>
      </p:sp>
      <p:sp>
        <p:nvSpPr>
          <p:cNvPr id="5" name="Foliennummernplatzhalter 4">
            <a:extLst>
              <a:ext uri="{FF2B5EF4-FFF2-40B4-BE49-F238E27FC236}">
                <a16:creationId xmlns:a16="http://schemas.microsoft.com/office/drawing/2014/main" id="{90DDD25C-45A2-E4D5-3236-936A3BFB5775}"/>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2002144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4E67B-5E23-5B4A-3EE4-F37EE59B1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CBD8E5-A77D-BC4D-4EEF-3AF12498C201}"/>
              </a:ext>
            </a:extLst>
          </p:cNvPr>
          <p:cNvSpPr>
            <a:spLocks noGrp="1"/>
          </p:cNvSpPr>
          <p:nvPr>
            <p:ph type="title"/>
          </p:nvPr>
        </p:nvSpPr>
        <p:spPr>
          <a:xfrm>
            <a:off x="2592924" y="624110"/>
            <a:ext cx="9497475" cy="1280890"/>
          </a:xfrm>
        </p:spPr>
        <p:txBody>
          <a:bodyPr/>
          <a:lstStyle/>
          <a:p>
            <a:r>
              <a:rPr lang="en-US" dirty="0"/>
              <a:t>Further examples for reasons for rejections</a:t>
            </a:r>
          </a:p>
        </p:txBody>
      </p:sp>
      <p:sp>
        <p:nvSpPr>
          <p:cNvPr id="3" name="Content Placeholder 2">
            <a:extLst>
              <a:ext uri="{FF2B5EF4-FFF2-40B4-BE49-F238E27FC236}">
                <a16:creationId xmlns:a16="http://schemas.microsoft.com/office/drawing/2014/main" id="{F54C0586-3DD4-D572-6B7A-D57A53635E36}"/>
              </a:ext>
            </a:extLst>
          </p:cNvPr>
          <p:cNvSpPr>
            <a:spLocks noGrp="1"/>
          </p:cNvSpPr>
          <p:nvPr>
            <p:ph idx="1"/>
          </p:nvPr>
        </p:nvSpPr>
        <p:spPr>
          <a:xfrm>
            <a:off x="2592924" y="1510452"/>
            <a:ext cx="9395876" cy="5347547"/>
          </a:xfrm>
        </p:spPr>
        <p:txBody>
          <a:bodyPr vert="horz" lIns="91440" tIns="45720" rIns="91440" bIns="45720" rtlCol="0">
            <a:noAutofit/>
          </a:bodyPr>
          <a:lstStyle/>
          <a:p>
            <a:r>
              <a:rPr lang="de-AT" dirty="0">
                <a:latin typeface="Century Gothic (Textkörper)"/>
                <a:cs typeface="Times New Roman" panose="02020603050405020304" pitchFamily="18" charset="0"/>
              </a:rPr>
              <a:t>Violation of </a:t>
            </a:r>
            <a:r>
              <a:rPr lang="de-AT" dirty="0" err="1">
                <a:latin typeface="Century Gothic (Textkörper)"/>
                <a:cs typeface="Times New Roman" panose="02020603050405020304" pitchFamily="18" charset="0"/>
              </a:rPr>
              <a:t>ethical</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guidelines</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when</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studies</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that</a:t>
            </a:r>
            <a:r>
              <a:rPr lang="de-AT" dirty="0">
                <a:latin typeface="Century Gothic (Textkörper)"/>
                <a:cs typeface="Times New Roman" panose="02020603050405020304" pitchFamily="18" charset="0"/>
              </a:rPr>
              <a:t> fail </a:t>
            </a:r>
            <a:r>
              <a:rPr lang="de-AT" dirty="0" err="1">
                <a:latin typeface="Century Gothic (Textkörper)"/>
                <a:cs typeface="Times New Roman" panose="02020603050405020304" pitchFamily="18" charset="0"/>
              </a:rPr>
              <a:t>to</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adhere</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to</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ethical</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standards</a:t>
            </a:r>
            <a:endParaRPr lang="de-AT" dirty="0">
              <a:latin typeface="Century Gothic (Textkörper)"/>
              <a:cs typeface="Times New Roman" panose="02020603050405020304" pitchFamily="18" charset="0"/>
            </a:endParaRPr>
          </a:p>
          <a:p>
            <a:r>
              <a:rPr lang="de-AT" dirty="0">
                <a:latin typeface="Century Gothic (Textkörper)"/>
                <a:cs typeface="Times New Roman" panose="02020603050405020304" pitchFamily="18" charset="0"/>
              </a:rPr>
              <a:t>Lack of </a:t>
            </a:r>
            <a:r>
              <a:rPr lang="de-AT" dirty="0" err="1">
                <a:latin typeface="Century Gothic (Textkörper)"/>
                <a:cs typeface="Times New Roman" panose="02020603050405020304" pitchFamily="18" charset="0"/>
              </a:rPr>
              <a:t>clarity</a:t>
            </a:r>
            <a:r>
              <a:rPr lang="de-AT" dirty="0">
                <a:latin typeface="Century Gothic (Textkörper)"/>
                <a:cs typeface="Times New Roman" panose="02020603050405020304" pitchFamily="18" charset="0"/>
              </a:rPr>
              <a:t> and </a:t>
            </a:r>
            <a:r>
              <a:rPr lang="de-AT" dirty="0" err="1">
                <a:latin typeface="Century Gothic (Textkörper)"/>
                <a:cs typeface="Times New Roman" panose="02020603050405020304" pitchFamily="18" charset="0"/>
              </a:rPr>
              <a:t>precision</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when</a:t>
            </a:r>
            <a:r>
              <a:rPr lang="de-AT" dirty="0">
                <a:latin typeface="Century Gothic (Textkörper)"/>
                <a:cs typeface="Times New Roman" panose="02020603050405020304" pitchFamily="18" charset="0"/>
              </a:rPr>
              <a:t> a </a:t>
            </a:r>
            <a:r>
              <a:rPr lang="de-AT" dirty="0" err="1">
                <a:latin typeface="Century Gothic (Textkörper)"/>
                <a:cs typeface="Times New Roman" panose="02020603050405020304" pitchFamily="18" charset="0"/>
              </a:rPr>
              <a:t>manuscript</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is</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poorly</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written</a:t>
            </a:r>
            <a:endParaRPr lang="de-AT" dirty="0">
              <a:latin typeface="Century Gothic (Textkörper)"/>
              <a:cs typeface="Times New Roman" panose="02020603050405020304" pitchFamily="18" charset="0"/>
            </a:endParaRPr>
          </a:p>
          <a:p>
            <a:r>
              <a:rPr lang="de-AT" dirty="0" err="1">
                <a:latin typeface="Century Gothic (Textkörper)"/>
                <a:cs typeface="Times New Roman" panose="02020603050405020304" pitchFamily="18" charset="0"/>
              </a:rPr>
              <a:t>Missing</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alignment</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with</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the</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journal's</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specific</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area</a:t>
            </a:r>
            <a:r>
              <a:rPr lang="de-AT" dirty="0">
                <a:latin typeface="Century Gothic (Textkörper)"/>
                <a:cs typeface="Times New Roman" panose="02020603050405020304" pitchFamily="18" charset="0"/>
              </a:rPr>
              <a:t> of </a:t>
            </a:r>
            <a:r>
              <a:rPr lang="de-AT" dirty="0" err="1">
                <a:latin typeface="Century Gothic (Textkörper)"/>
                <a:cs typeface="Times New Roman" panose="02020603050405020304" pitchFamily="18" charset="0"/>
              </a:rPr>
              <a:t>interest</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or</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target</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audience</a:t>
            </a:r>
            <a:endParaRPr lang="de-AT" dirty="0">
              <a:latin typeface="Century Gothic (Textkörper)"/>
              <a:cs typeface="Times New Roman" panose="02020603050405020304" pitchFamily="18" charset="0"/>
            </a:endParaRPr>
          </a:p>
          <a:p>
            <a:r>
              <a:rPr lang="de-AT" dirty="0" err="1">
                <a:effectLst/>
                <a:latin typeface="Century Gothic (Textkörper)"/>
                <a:ea typeface="Aptos" panose="020B0004020202020204" pitchFamily="34" charset="0"/>
                <a:cs typeface="Times New Roman" panose="02020603050405020304" pitchFamily="18" charset="0"/>
              </a:rPr>
              <a:t>Failure</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to</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comply</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with</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specific</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formatting</a:t>
            </a:r>
            <a:r>
              <a:rPr lang="de-AT" dirty="0">
                <a:effectLst/>
                <a:latin typeface="Century Gothic (Textkörper)"/>
                <a:ea typeface="Aptos" panose="020B0004020202020204" pitchFamily="34" charset="0"/>
                <a:cs typeface="Times New Roman" panose="02020603050405020304" pitchFamily="18" charset="0"/>
              </a:rPr>
              <a:t> and style </a:t>
            </a:r>
            <a:r>
              <a:rPr lang="de-AT" dirty="0" err="1">
                <a:effectLst/>
                <a:latin typeface="Century Gothic (Textkörper)"/>
                <a:ea typeface="Aptos" panose="020B0004020202020204" pitchFamily="34" charset="0"/>
                <a:cs typeface="Times New Roman" panose="02020603050405020304" pitchFamily="18" charset="0"/>
              </a:rPr>
              <a:t>guidelines</a:t>
            </a:r>
            <a:r>
              <a:rPr lang="de-AT" dirty="0">
                <a:effectLst/>
                <a:latin typeface="Century Gothic (Textkörper)"/>
                <a:ea typeface="Aptos" panose="020B0004020202020204" pitchFamily="34" charset="0"/>
                <a:cs typeface="Times New Roman" panose="02020603050405020304" pitchFamily="18" charset="0"/>
              </a:rPr>
              <a:t> </a:t>
            </a:r>
          </a:p>
          <a:p>
            <a:r>
              <a:rPr lang="de-AT" dirty="0" err="1">
                <a:latin typeface="Century Gothic (Textkörper)"/>
                <a:ea typeface="Aptos" panose="020B0004020202020204" pitchFamily="34" charset="0"/>
                <a:cs typeface="Times New Roman" panose="02020603050405020304" pitchFamily="18" charset="0"/>
              </a:rPr>
              <a:t>P</a:t>
            </a:r>
            <a:r>
              <a:rPr lang="de-AT" dirty="0" err="1">
                <a:effectLst/>
                <a:latin typeface="Century Gothic (Textkörper)"/>
                <a:ea typeface="Aptos" panose="020B0004020202020204" pitchFamily="34" charset="0"/>
                <a:cs typeface="Times New Roman" panose="02020603050405020304" pitchFamily="18" charset="0"/>
              </a:rPr>
              <a:t>lagiarism</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data</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fabrication</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or</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violations</a:t>
            </a:r>
            <a:r>
              <a:rPr lang="de-AT" dirty="0">
                <a:effectLst/>
                <a:latin typeface="Century Gothic (Textkörper)"/>
                <a:ea typeface="Aptos" panose="020B0004020202020204" pitchFamily="34" charset="0"/>
                <a:cs typeface="Times New Roman" panose="02020603050405020304" pitchFamily="18" charset="0"/>
              </a:rPr>
              <a:t> of </a:t>
            </a:r>
            <a:r>
              <a:rPr lang="de-AT" dirty="0" err="1">
                <a:effectLst/>
                <a:latin typeface="Century Gothic (Textkörper)"/>
                <a:ea typeface="Aptos" panose="020B0004020202020204" pitchFamily="34" charset="0"/>
                <a:cs typeface="Times New Roman" panose="02020603050405020304" pitchFamily="18" charset="0"/>
              </a:rPr>
              <a:t>ethical</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research</a:t>
            </a:r>
            <a:r>
              <a:rPr lang="de-AT" dirty="0">
                <a:effectLst/>
                <a:latin typeface="Century Gothic (Textkörper)"/>
                <a:ea typeface="Aptos" panose="020B0004020202020204" pitchFamily="34" charset="0"/>
                <a:cs typeface="Times New Roman" panose="02020603050405020304" pitchFamily="18" charset="0"/>
              </a:rPr>
              <a:t> </a:t>
            </a:r>
            <a:r>
              <a:rPr lang="de-AT" dirty="0" err="1">
                <a:effectLst/>
                <a:latin typeface="Century Gothic (Textkörper)"/>
                <a:ea typeface="Aptos" panose="020B0004020202020204" pitchFamily="34" charset="0"/>
                <a:cs typeface="Times New Roman" panose="02020603050405020304" pitchFamily="18" charset="0"/>
              </a:rPr>
              <a:t>practices</a:t>
            </a:r>
            <a:r>
              <a:rPr lang="de-AT" dirty="0">
                <a:effectLst/>
                <a:latin typeface="Century Gothic (Textkörper)"/>
                <a:ea typeface="Aptos" panose="020B0004020202020204" pitchFamily="34" charset="0"/>
                <a:cs typeface="Times New Roman" panose="02020603050405020304" pitchFamily="18" charset="0"/>
              </a:rPr>
              <a:t> </a:t>
            </a:r>
            <a:endParaRPr lang="de-AT" dirty="0">
              <a:latin typeface="Century Gothic (Textkörper)"/>
              <a:cs typeface="Times New Roman" panose="02020603050405020304" pitchFamily="18" charset="0"/>
            </a:endParaRPr>
          </a:p>
          <a:p>
            <a:r>
              <a:rPr lang="de-AT" dirty="0" err="1">
                <a:latin typeface="Century Gothic (Textkörper)"/>
                <a:cs typeface="Times New Roman" panose="02020603050405020304" pitchFamily="18" charset="0"/>
              </a:rPr>
              <a:t>Improper</a:t>
            </a:r>
            <a:r>
              <a:rPr lang="de-AT" dirty="0">
                <a:latin typeface="Century Gothic (Textkörper)"/>
                <a:cs typeface="Times New Roman" panose="02020603050405020304" pitchFamily="18" charset="0"/>
              </a:rPr>
              <a:t> </a:t>
            </a:r>
            <a:r>
              <a:rPr lang="de-AT" dirty="0" err="1">
                <a:latin typeface="Century Gothic (Textkörper)"/>
                <a:cs typeface="Times New Roman" panose="02020603050405020304" pitchFamily="18" charset="0"/>
              </a:rPr>
              <a:t>d</a:t>
            </a:r>
            <a:r>
              <a:rPr lang="de-AT" dirty="0" err="1">
                <a:effectLst/>
                <a:latin typeface="Century Gothic (Textkörper)"/>
                <a:ea typeface="Aptos" panose="020B0004020202020204" pitchFamily="34" charset="0"/>
                <a:cs typeface="Times New Roman" panose="02020603050405020304" pitchFamily="18" charset="0"/>
              </a:rPr>
              <a:t>isclosure</a:t>
            </a:r>
            <a:r>
              <a:rPr lang="de-AT" dirty="0">
                <a:effectLst/>
                <a:latin typeface="Century Gothic (Textkörper)"/>
                <a:ea typeface="Aptos" panose="020B0004020202020204" pitchFamily="34" charset="0"/>
                <a:cs typeface="Times New Roman" panose="02020603050405020304" pitchFamily="18" charset="0"/>
              </a:rPr>
              <a:t> of </a:t>
            </a:r>
            <a:r>
              <a:rPr lang="de-AT" dirty="0" err="1">
                <a:effectLst/>
                <a:latin typeface="Century Gothic (Textkörper)"/>
                <a:ea typeface="Aptos" panose="020B0004020202020204" pitchFamily="34" charset="0"/>
                <a:cs typeface="Times New Roman" panose="02020603050405020304" pitchFamily="18" charset="0"/>
              </a:rPr>
              <a:t>conflicts</a:t>
            </a:r>
            <a:r>
              <a:rPr lang="de-AT" dirty="0">
                <a:effectLst/>
                <a:latin typeface="Century Gothic (Textkörper)"/>
                <a:ea typeface="Aptos" panose="020B0004020202020204" pitchFamily="34" charset="0"/>
                <a:cs typeface="Times New Roman" panose="02020603050405020304" pitchFamily="18" charset="0"/>
              </a:rPr>
              <a:t> of </a:t>
            </a:r>
            <a:r>
              <a:rPr lang="de-AT" dirty="0" err="1">
                <a:effectLst/>
                <a:latin typeface="Century Gothic (Textkörper)"/>
                <a:ea typeface="Aptos" panose="020B0004020202020204" pitchFamily="34" charset="0"/>
                <a:cs typeface="Times New Roman" panose="02020603050405020304" pitchFamily="18" charset="0"/>
              </a:rPr>
              <a:t>interest</a:t>
            </a:r>
            <a:r>
              <a:rPr lang="de-AT" dirty="0">
                <a:effectLst/>
                <a:latin typeface="Century Gothic (Textkörper)"/>
                <a:ea typeface="Aptos" panose="020B0004020202020204" pitchFamily="34" charset="0"/>
                <a:cs typeface="Times New Roman" panose="02020603050405020304" pitchFamily="18" charset="0"/>
              </a:rPr>
              <a:t> </a:t>
            </a:r>
          </a:p>
          <a:p>
            <a:endParaRPr lang="de-AT" dirty="0">
              <a:effectLst/>
              <a:latin typeface="Century Gothic (Textkörper)"/>
              <a:ea typeface="Aptos" panose="020B0004020202020204" pitchFamily="34" charset="0"/>
              <a:cs typeface="Times New Roman" panose="02020603050405020304" pitchFamily="18" charset="0"/>
            </a:endParaRPr>
          </a:p>
          <a:p>
            <a:pPr marL="0" indent="0">
              <a:buNone/>
            </a:pPr>
            <a:r>
              <a:rPr lang="de-AT" u="sng" dirty="0" err="1">
                <a:latin typeface="Century Gothic (Textkörper)"/>
                <a:cs typeface="Times New Roman" panose="02020603050405020304" pitchFamily="18" charset="0"/>
              </a:rPr>
              <a:t>Furthermore</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we</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have</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to</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inform</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the</a:t>
            </a:r>
            <a:r>
              <a:rPr lang="de-AT" u="sng" dirty="0">
                <a:latin typeface="Century Gothic (Textkörper)"/>
                <a:cs typeface="Times New Roman" panose="02020603050405020304" pitchFamily="18" charset="0"/>
              </a:rPr>
              <a:t> </a:t>
            </a:r>
            <a:r>
              <a:rPr lang="de-AT" u="sng" dirty="0" err="1">
                <a:latin typeface="Century Gothic (Textkörper)"/>
                <a:cs typeface="Times New Roman" panose="02020603050405020304" pitchFamily="18" charset="0"/>
              </a:rPr>
              <a:t>student</a:t>
            </a:r>
            <a:r>
              <a:rPr lang="de-AT" u="sng" dirty="0">
                <a:latin typeface="Century Gothic (Textkörper)"/>
                <a:cs typeface="Times New Roman" panose="02020603050405020304" pitchFamily="18" charset="0"/>
              </a:rPr>
              <a:t>:</a:t>
            </a:r>
          </a:p>
          <a:p>
            <a:r>
              <a:rPr lang="de-AT" kern="100" dirty="0">
                <a:effectLst/>
                <a:latin typeface="Century Gothic (Textkörper)"/>
                <a:ea typeface="Aptos" panose="020B0004020202020204" pitchFamily="34" charset="0"/>
                <a:cs typeface="Times New Roman" panose="02020603050405020304" pitchFamily="18" charset="0"/>
              </a:rPr>
              <a:t>In </a:t>
            </a:r>
            <a:r>
              <a:rPr lang="de-AT" kern="100" dirty="0" err="1">
                <a:effectLst/>
                <a:latin typeface="Century Gothic (Textkörper)"/>
                <a:ea typeface="Aptos" panose="020B0004020202020204" pitchFamily="34" charset="0"/>
                <a:cs typeface="Times New Roman" panose="02020603050405020304" pitchFamily="18" charset="0"/>
              </a:rPr>
              <a:t>particular</a:t>
            </a:r>
            <a:r>
              <a:rPr lang="de-AT" kern="100" dirty="0">
                <a:effectLst/>
                <a:latin typeface="Century Gothic (Textkörper)"/>
                <a:ea typeface="Aptos" panose="020B0004020202020204" pitchFamily="34" charset="0"/>
                <a:cs typeface="Times New Roman" panose="02020603050405020304" pitchFamily="18" charset="0"/>
              </a:rPr>
              <a:t>, </a:t>
            </a:r>
            <a:r>
              <a:rPr lang="en-US" kern="100" dirty="0">
                <a:latin typeface="Century Gothic (Textkörper)"/>
                <a:ea typeface="Aptos" panose="020B0004020202020204" pitchFamily="34" charset="0"/>
                <a:cs typeface="Times New Roman" panose="02020603050405020304" pitchFamily="18" charset="0"/>
              </a:rPr>
              <a:t>h</a:t>
            </a:r>
            <a:r>
              <a:rPr lang="en-US" kern="100" dirty="0">
                <a:effectLst/>
                <a:latin typeface="Century Gothic (Textkörper)"/>
                <a:ea typeface="Aptos" panose="020B0004020202020204" pitchFamily="34" charset="0"/>
                <a:cs typeface="Times New Roman" panose="02020603050405020304" pitchFamily="18" charset="0"/>
              </a:rPr>
              <a:t>igh-profile journals receive numerous submissions, and even strong manuscripts may be rejected due to intense competition.</a:t>
            </a:r>
          </a:p>
          <a:p>
            <a:r>
              <a:rPr lang="en-US" kern="100" dirty="0">
                <a:latin typeface="Century Gothic (Textkörper)"/>
                <a:ea typeface="Aptos" panose="020B0004020202020204" pitchFamily="34" charset="0"/>
                <a:cs typeface="Times New Roman" panose="02020603050405020304" pitchFamily="18" charset="0"/>
              </a:rPr>
              <a:t>Last, but not least, p</a:t>
            </a:r>
            <a:r>
              <a:rPr lang="en-US" kern="100" dirty="0">
                <a:effectLst/>
                <a:latin typeface="Century Gothic (Textkörper)"/>
                <a:ea typeface="Aptos" panose="020B0004020202020204" pitchFamily="34" charset="0"/>
                <a:cs typeface="Times New Roman" panose="02020603050405020304" pitchFamily="18" charset="0"/>
              </a:rPr>
              <a:t>eer review can involve some degree of subjectivity. Reviewers are humans and reviewers' opinions and interpretations may vary</a:t>
            </a:r>
          </a:p>
          <a:p>
            <a:pPr marL="0" indent="0">
              <a:buNone/>
            </a:pPr>
            <a:endParaRPr lang="de-AT" sz="2000" dirty="0">
              <a:latin typeface="Century Gothic (Textkörper)"/>
              <a:cs typeface="Times New Roman" panose="02020603050405020304" pitchFamily="18" charset="0"/>
            </a:endParaRPr>
          </a:p>
        </p:txBody>
      </p:sp>
      <p:sp>
        <p:nvSpPr>
          <p:cNvPr id="5" name="Foliennummernplatzhalter 4">
            <a:extLst>
              <a:ext uri="{FF2B5EF4-FFF2-40B4-BE49-F238E27FC236}">
                <a16:creationId xmlns:a16="http://schemas.microsoft.com/office/drawing/2014/main" id="{4F3B1897-0744-82EF-6034-3A18E7D7D27D}"/>
              </a:ext>
            </a:extLst>
          </p:cNvPr>
          <p:cNvSpPr>
            <a:spLocks noGrp="1"/>
          </p:cNvSpPr>
          <p:nvPr>
            <p:ph type="sldNum" sz="quarter" idx="12"/>
          </p:nvPr>
        </p:nvSpPr>
        <p:spPr/>
        <p:txBody>
          <a:bodyPr/>
          <a:lstStyle/>
          <a:p>
            <a:fld id="{D57F1E4F-1CFF-5643-939E-217C01CDF565}" type="slidenum">
              <a:rPr lang="en-US" smtClean="0"/>
              <a:pPr/>
              <a:t>32</a:t>
            </a:fld>
            <a:endParaRPr lang="en-US" dirty="0"/>
          </a:p>
        </p:txBody>
      </p:sp>
      <p:pic>
        <p:nvPicPr>
          <p:cNvPr id="4" name="Grafik 3" descr="Nach rechts zeigender Finger, Handrücken Silhouette">
            <a:extLst>
              <a:ext uri="{FF2B5EF4-FFF2-40B4-BE49-F238E27FC236}">
                <a16:creationId xmlns:a16="http://schemas.microsoft.com/office/drawing/2014/main" id="{F74C7799-82F8-3A44-AF69-D2201F87BD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65257" y="5160234"/>
            <a:ext cx="914400" cy="914400"/>
          </a:xfrm>
          <a:prstGeom prst="rect">
            <a:avLst/>
          </a:prstGeom>
        </p:spPr>
      </p:pic>
    </p:spTree>
    <p:extLst>
      <p:ext uri="{BB962C8B-B14F-4D97-AF65-F5344CB8AC3E}">
        <p14:creationId xmlns:p14="http://schemas.microsoft.com/office/powerpoint/2010/main" val="533871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F8AD5-47AD-283D-7181-5B68980216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1FAE56-8D7A-0BFF-A1C0-F4F2F9A2085E}"/>
              </a:ext>
            </a:extLst>
          </p:cNvPr>
          <p:cNvSpPr>
            <a:spLocks noGrp="1"/>
          </p:cNvSpPr>
          <p:nvPr>
            <p:ph type="title"/>
          </p:nvPr>
        </p:nvSpPr>
        <p:spPr/>
        <p:txBody>
          <a:bodyPr/>
          <a:lstStyle/>
          <a:p>
            <a:r>
              <a:rPr lang="en-US" dirty="0"/>
              <a:t>Responding to Reviewer Comments</a:t>
            </a:r>
          </a:p>
        </p:txBody>
      </p:sp>
      <p:sp>
        <p:nvSpPr>
          <p:cNvPr id="3" name="Content Placeholder 2">
            <a:extLst>
              <a:ext uri="{FF2B5EF4-FFF2-40B4-BE49-F238E27FC236}">
                <a16:creationId xmlns:a16="http://schemas.microsoft.com/office/drawing/2014/main" id="{472695A8-B878-2D7B-2907-9503553386F5}"/>
              </a:ext>
            </a:extLst>
          </p:cNvPr>
          <p:cNvSpPr>
            <a:spLocks noGrp="1"/>
          </p:cNvSpPr>
          <p:nvPr>
            <p:ph idx="1"/>
          </p:nvPr>
        </p:nvSpPr>
        <p:spPr>
          <a:xfrm>
            <a:off x="2592925" y="1761066"/>
            <a:ext cx="9301048" cy="4910667"/>
          </a:xfrm>
        </p:spPr>
        <p:txBody>
          <a:bodyPr>
            <a:normAutofit fontScale="85000" lnSpcReduction="10000"/>
          </a:bodyPr>
          <a:lstStyle/>
          <a:p>
            <a:pPr marL="0" indent="0">
              <a:buNone/>
            </a:pPr>
            <a:r>
              <a:rPr lang="en-US" sz="2200" dirty="0"/>
              <a:t>We have already mentioned that the path to a doctorate can be a rollercoaster ride. </a:t>
            </a:r>
          </a:p>
          <a:p>
            <a:pPr marL="0" indent="0">
              <a:buNone/>
            </a:pPr>
            <a:r>
              <a:rPr lang="en-US" sz="2200" dirty="0"/>
              <a:t>A rejection is likely to cause frustration for the student and will require the supervisor's empathy and pastoral support. </a:t>
            </a:r>
          </a:p>
          <a:p>
            <a:r>
              <a:rPr lang="en-US" sz="2200" dirty="0"/>
              <a:t>Share your own experience with your rejections. It is common.</a:t>
            </a:r>
          </a:p>
          <a:p>
            <a:endParaRPr lang="en-US" sz="2200" dirty="0"/>
          </a:p>
          <a:p>
            <a:pPr marL="0" indent="0">
              <a:buNone/>
            </a:pPr>
            <a:r>
              <a:rPr lang="en-US" sz="2200" dirty="0"/>
              <a:t>And then there's the matter of preparing the resubmission. </a:t>
            </a:r>
          </a:p>
          <a:p>
            <a:r>
              <a:rPr lang="en-US" sz="2200" dirty="0"/>
              <a:t>Discuss the importance of taking reviewer comments seriously, even if they are critical</a:t>
            </a:r>
          </a:p>
          <a:p>
            <a:r>
              <a:rPr lang="en-US" sz="2200" dirty="0"/>
              <a:t>Help students carefully </a:t>
            </a:r>
            <a:r>
              <a:rPr lang="en-US" sz="2200" dirty="0" err="1"/>
              <a:t>analyse</a:t>
            </a:r>
            <a:r>
              <a:rPr lang="en-US" sz="2200" dirty="0"/>
              <a:t> reviewer comments and identify key areas for revision</a:t>
            </a:r>
          </a:p>
          <a:p>
            <a:r>
              <a:rPr lang="en-US" sz="2200" dirty="0"/>
              <a:t>Encourage them to separate constructive criticism from personal opinions</a:t>
            </a:r>
          </a:p>
          <a:p>
            <a:r>
              <a:rPr lang="en-US" sz="2200" dirty="0"/>
              <a:t>Guide students in writing a detailed response letter that addresses each reviewer comment point by point, e.g. by using a review response matrix</a:t>
            </a:r>
          </a:p>
          <a:p>
            <a:endParaRPr lang="en-US" sz="2200" dirty="0"/>
          </a:p>
          <a:p>
            <a:endParaRPr lang="en-US" sz="2200" dirty="0"/>
          </a:p>
        </p:txBody>
      </p:sp>
      <p:sp>
        <p:nvSpPr>
          <p:cNvPr id="5" name="Foliennummernplatzhalter 4">
            <a:extLst>
              <a:ext uri="{FF2B5EF4-FFF2-40B4-BE49-F238E27FC236}">
                <a16:creationId xmlns:a16="http://schemas.microsoft.com/office/drawing/2014/main" id="{A0986ACF-BD8D-8623-D5B1-BB4443834F3F}"/>
              </a:ext>
            </a:extLst>
          </p:cNvPr>
          <p:cNvSpPr>
            <a:spLocks noGrp="1"/>
          </p:cNvSpPr>
          <p:nvPr>
            <p:ph type="sldNum" sz="quarter" idx="12"/>
          </p:nvPr>
        </p:nvSpPr>
        <p:spPr/>
        <p:txBody>
          <a:bodyPr/>
          <a:lstStyle/>
          <a:p>
            <a:fld id="{D57F1E4F-1CFF-5643-939E-217C01CDF565}" type="slidenum">
              <a:rPr lang="en-US" smtClean="0"/>
              <a:pPr/>
              <a:t>33</a:t>
            </a:fld>
            <a:endParaRPr lang="en-US" dirty="0"/>
          </a:p>
        </p:txBody>
      </p:sp>
      <p:pic>
        <p:nvPicPr>
          <p:cNvPr id="4" name="Grafik 3" descr="Nach rechts zeigender Finger, Handrücken Silhouette">
            <a:extLst>
              <a:ext uri="{FF2B5EF4-FFF2-40B4-BE49-F238E27FC236}">
                <a16:creationId xmlns:a16="http://schemas.microsoft.com/office/drawing/2014/main" id="{193B0D2B-DBB8-C278-850E-EB7D260D61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4839" y="2243666"/>
            <a:ext cx="914400" cy="914400"/>
          </a:xfrm>
          <a:prstGeom prst="rect">
            <a:avLst/>
          </a:prstGeom>
        </p:spPr>
      </p:pic>
    </p:spTree>
    <p:extLst>
      <p:ext uri="{BB962C8B-B14F-4D97-AF65-F5344CB8AC3E}">
        <p14:creationId xmlns:p14="http://schemas.microsoft.com/office/powerpoint/2010/main" val="3773099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A0C7F-559E-2D6B-21E9-7084B801A26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2B8F64-BFAD-59C4-4CED-50001905DA22}"/>
              </a:ext>
            </a:extLst>
          </p:cNvPr>
          <p:cNvSpPr>
            <a:spLocks noGrp="1"/>
          </p:cNvSpPr>
          <p:nvPr>
            <p:ph idx="1"/>
          </p:nvPr>
        </p:nvSpPr>
        <p:spPr>
          <a:xfrm>
            <a:off x="2592925" y="1761066"/>
            <a:ext cx="9301048" cy="4910667"/>
          </a:xfrm>
        </p:spPr>
        <p:txBody>
          <a:bodyPr>
            <a:normAutofit/>
          </a:bodyPr>
          <a:lstStyle/>
          <a:p>
            <a:r>
              <a:rPr lang="en-US" sz="2200" dirty="0"/>
              <a:t>Remember that the whole process is daunting for the students’ and they will need their supervisors’ emotional support.</a:t>
            </a:r>
          </a:p>
          <a:p>
            <a:pPr marL="0" indent="0">
              <a:buNone/>
            </a:pPr>
            <a:endParaRPr lang="en-US" sz="2800" b="1" dirty="0">
              <a:solidFill>
                <a:srgbClr val="C00000"/>
              </a:solidFill>
            </a:endParaRPr>
          </a:p>
          <a:p>
            <a:pPr marL="0" indent="0">
              <a:buNone/>
            </a:pPr>
            <a:r>
              <a:rPr lang="en-US" sz="2800" b="1" dirty="0">
                <a:solidFill>
                  <a:srgbClr val="A53010"/>
                </a:solidFill>
              </a:rPr>
              <a:t>When your student get their papers published </a:t>
            </a:r>
          </a:p>
          <a:p>
            <a:pPr marL="0" indent="0">
              <a:buNone/>
            </a:pPr>
            <a:r>
              <a:rPr lang="en-US" sz="2800" b="1" dirty="0">
                <a:solidFill>
                  <a:srgbClr val="A53010"/>
                </a:solidFill>
              </a:rPr>
              <a:t>do not forget to celebrate!</a:t>
            </a:r>
          </a:p>
          <a:p>
            <a:endParaRPr lang="en-US" sz="2200" dirty="0"/>
          </a:p>
          <a:p>
            <a:endParaRPr lang="en-US" sz="2200" dirty="0"/>
          </a:p>
        </p:txBody>
      </p:sp>
      <p:sp>
        <p:nvSpPr>
          <p:cNvPr id="5" name="Foliennummernplatzhalter 4">
            <a:extLst>
              <a:ext uri="{FF2B5EF4-FFF2-40B4-BE49-F238E27FC236}">
                <a16:creationId xmlns:a16="http://schemas.microsoft.com/office/drawing/2014/main" id="{F25050E0-7A92-947A-5ECF-1F6197E6923B}"/>
              </a:ext>
            </a:extLst>
          </p:cNvPr>
          <p:cNvSpPr>
            <a:spLocks noGrp="1"/>
          </p:cNvSpPr>
          <p:nvPr>
            <p:ph type="sldNum" sz="quarter" idx="12"/>
          </p:nvPr>
        </p:nvSpPr>
        <p:spPr/>
        <p:txBody>
          <a:bodyPr/>
          <a:lstStyle/>
          <a:p>
            <a:fld id="{D57F1E4F-1CFF-5643-939E-217C01CDF565}" type="slidenum">
              <a:rPr lang="en-US" smtClean="0"/>
              <a:pPr/>
              <a:t>34</a:t>
            </a:fld>
            <a:endParaRPr lang="en-US" dirty="0"/>
          </a:p>
        </p:txBody>
      </p:sp>
      <p:pic>
        <p:nvPicPr>
          <p:cNvPr id="4" name="Grafik 3" descr="Nach rechts zeigender Finger, Handrücken Silhouette">
            <a:extLst>
              <a:ext uri="{FF2B5EF4-FFF2-40B4-BE49-F238E27FC236}">
                <a16:creationId xmlns:a16="http://schemas.microsoft.com/office/drawing/2014/main" id="{ACDC6BFA-9420-B982-B040-D216EBB4DF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63239" y="3210559"/>
            <a:ext cx="914400" cy="914400"/>
          </a:xfrm>
          <a:prstGeom prst="rect">
            <a:avLst/>
          </a:prstGeom>
        </p:spPr>
      </p:pic>
      <p:sp>
        <p:nvSpPr>
          <p:cNvPr id="6" name="Title 1">
            <a:extLst>
              <a:ext uri="{FF2B5EF4-FFF2-40B4-BE49-F238E27FC236}">
                <a16:creationId xmlns:a16="http://schemas.microsoft.com/office/drawing/2014/main" id="{27EF2D56-608D-D725-157B-8370F9723D8E}"/>
              </a:ext>
            </a:extLst>
          </p:cNvPr>
          <p:cNvSpPr>
            <a:spLocks noGrp="1"/>
          </p:cNvSpPr>
          <p:nvPr>
            <p:ph type="title"/>
          </p:nvPr>
        </p:nvSpPr>
        <p:spPr>
          <a:xfrm>
            <a:off x="2592925" y="624110"/>
            <a:ext cx="8911687" cy="1280890"/>
          </a:xfrm>
        </p:spPr>
        <p:txBody>
          <a:bodyPr/>
          <a:lstStyle/>
          <a:p>
            <a:r>
              <a:rPr lang="en-US" dirty="0"/>
              <a:t>Final note to publishing</a:t>
            </a:r>
          </a:p>
        </p:txBody>
      </p:sp>
      <p:pic>
        <p:nvPicPr>
          <p:cNvPr id="7" name="Grafik 6" descr="Konfettiball Silhouette">
            <a:extLst>
              <a:ext uri="{FF2B5EF4-FFF2-40B4-BE49-F238E27FC236}">
                <a16:creationId xmlns:a16="http://schemas.microsoft.com/office/drawing/2014/main" id="{99FAD542-41D8-5696-C524-B73FEF24BAE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00250" y="2584756"/>
            <a:ext cx="914400" cy="914400"/>
          </a:xfrm>
          <a:prstGeom prst="rect">
            <a:avLst/>
          </a:prstGeom>
        </p:spPr>
      </p:pic>
    </p:spTree>
    <p:extLst>
      <p:ext uri="{BB962C8B-B14F-4D97-AF65-F5344CB8AC3E}">
        <p14:creationId xmlns:p14="http://schemas.microsoft.com/office/powerpoint/2010/main" val="1396275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249152" y="528320"/>
            <a:ext cx="8825097" cy="987143"/>
          </a:xfrm>
        </p:spPr>
        <p:txBody>
          <a:bodyPr>
            <a:normAutofit/>
          </a:bodyPr>
          <a:lstStyle/>
          <a:p>
            <a:r>
              <a:rPr lang="en-US" dirty="0"/>
              <a:t>Key takeaways of Module 7</a:t>
            </a:r>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35</a:t>
            </a:fld>
            <a:endParaRPr lang="en-US" dirty="0"/>
          </a:p>
        </p:txBody>
      </p:sp>
      <p:pic>
        <p:nvPicPr>
          <p:cNvPr id="6" name="Graphic 5" descr="Open hand with plant outline">
            <a:extLst>
              <a:ext uri="{FF2B5EF4-FFF2-40B4-BE49-F238E27FC236}">
                <a16:creationId xmlns:a16="http://schemas.microsoft.com/office/drawing/2014/main" id="{E9FFA735-4E74-1CE9-669B-E892706FDD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11579" y="1594984"/>
            <a:ext cx="914400" cy="914400"/>
          </a:xfrm>
          <a:prstGeom prst="rect">
            <a:avLst/>
          </a:prstGeom>
        </p:spPr>
      </p:pic>
      <p:sp>
        <p:nvSpPr>
          <p:cNvPr id="8" name="Content Placeholder 2">
            <a:extLst>
              <a:ext uri="{FF2B5EF4-FFF2-40B4-BE49-F238E27FC236}">
                <a16:creationId xmlns:a16="http://schemas.microsoft.com/office/drawing/2014/main" id="{E34DC251-11B5-4F93-3D14-A8054F943410}"/>
              </a:ext>
            </a:extLst>
          </p:cNvPr>
          <p:cNvSpPr>
            <a:spLocks noGrp="1"/>
          </p:cNvSpPr>
          <p:nvPr>
            <p:ph idx="1"/>
          </p:nvPr>
        </p:nvSpPr>
        <p:spPr>
          <a:xfrm>
            <a:off x="2249152" y="1359676"/>
            <a:ext cx="9912096" cy="5231319"/>
          </a:xfrm>
        </p:spPr>
        <p:txBody>
          <a:bodyPr>
            <a:noAutofit/>
          </a:bodyPr>
          <a:lstStyle/>
          <a:p>
            <a:r>
              <a:rPr lang="en-US" sz="2400" dirty="0"/>
              <a:t>Supervisors should treat </a:t>
            </a:r>
            <a:r>
              <a:rPr lang="en-US" sz="2400" b="1" dirty="0"/>
              <a:t>writing as a developmental task </a:t>
            </a:r>
            <a:r>
              <a:rPr lang="en-US" sz="2400" dirty="0"/>
              <a:t>and help students build stronger writing habits, confidence, and independence. </a:t>
            </a:r>
          </a:p>
          <a:p>
            <a:r>
              <a:rPr lang="en-US" sz="2400" b="1" dirty="0"/>
              <a:t>Weak writing needs diagnosis, not just correction. </a:t>
            </a:r>
            <a:r>
              <a:rPr lang="en-US" sz="2400" dirty="0"/>
              <a:t>Supervisors should identify whether the main issue is focus, structure, argument, evidence, genre, or language or adapt their feedback accordingly.</a:t>
            </a:r>
          </a:p>
          <a:p>
            <a:r>
              <a:rPr lang="en-US" sz="2400" b="1" dirty="0"/>
              <a:t>Publishing support is part of supervision. </a:t>
            </a:r>
            <a:r>
              <a:rPr lang="en-US" sz="2400" dirty="0"/>
              <a:t>Supervisors should help students navigate ethical writing, journal selection, peer review, rejection, and responsible publication practices.</a:t>
            </a:r>
          </a:p>
          <a:p>
            <a:r>
              <a:rPr lang="en-US" sz="2400" b="1" dirty="0"/>
              <a:t>Good supervisors help doctoral candidates become capable, ethical, and increasingly independent academic writers.</a:t>
            </a:r>
            <a:endParaRPr lang="de-AT" sz="2400" b="1" dirty="0"/>
          </a:p>
        </p:txBody>
      </p:sp>
    </p:spTree>
    <p:extLst>
      <p:ext uri="{BB962C8B-B14F-4D97-AF65-F5344CB8AC3E}">
        <p14:creationId xmlns:p14="http://schemas.microsoft.com/office/powerpoint/2010/main" val="1170595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p:txBody>
          <a:bodyPr/>
          <a:lstStyle/>
          <a:p>
            <a:r>
              <a:rPr lang="en-US" dirty="0"/>
              <a:t>Disclaimer</a:t>
            </a:r>
          </a:p>
        </p:txBody>
      </p:sp>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4" name="Foliennummernplatzhalter 3">
            <a:extLst>
              <a:ext uri="{FF2B5EF4-FFF2-40B4-BE49-F238E27FC236}">
                <a16:creationId xmlns:a16="http://schemas.microsoft.com/office/drawing/2014/main" id="{2686B686-EF70-D6F2-C9E6-75F44900F030}"/>
              </a:ext>
            </a:extLst>
          </p:cNvPr>
          <p:cNvSpPr>
            <a:spLocks noGrp="1"/>
          </p:cNvSpPr>
          <p:nvPr>
            <p:ph type="sldNum" sz="quarter" idx="12"/>
          </p:nvPr>
        </p:nvSpPr>
        <p:spPr/>
        <p:txBody>
          <a:bodyPr/>
          <a:lstStyle/>
          <a:p>
            <a:fld id="{D57F1E4F-1CFF-5643-939E-217C01CDF565}" type="slidenum">
              <a:rPr lang="en-US" smtClean="0"/>
              <a:pPr/>
              <a:t>36</a:t>
            </a:fld>
            <a:endParaRPr lang="en-US" dirty="0"/>
          </a:p>
        </p:txBody>
      </p:sp>
      <p:sp>
        <p:nvSpPr>
          <p:cNvPr id="5" name="Textfeld 4">
            <a:extLst>
              <a:ext uri="{FF2B5EF4-FFF2-40B4-BE49-F238E27FC236}">
                <a16:creationId xmlns:a16="http://schemas.microsoft.com/office/drawing/2014/main" id="{4E6D89D3-B95B-A2AA-84B2-757933E06E1C}"/>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Further Readings </a:t>
            </a:r>
          </a:p>
        </p:txBody>
      </p:sp>
      <p:sp>
        <p:nvSpPr>
          <p:cNvPr id="3" name="Content Placeholder 2"/>
          <p:cNvSpPr>
            <a:spLocks noGrp="1"/>
          </p:cNvSpPr>
          <p:nvPr>
            <p:ph idx="1"/>
          </p:nvPr>
        </p:nvSpPr>
        <p:spPr>
          <a:xfrm>
            <a:off x="2589212" y="1794933"/>
            <a:ext cx="8915400" cy="3777622"/>
          </a:xfrm>
        </p:spPr>
        <p:txBody>
          <a:bodyPr>
            <a:noAutofit/>
          </a:bodyPr>
          <a:lstStyle/>
          <a:p>
            <a:r>
              <a:rPr lang="en-US" sz="2200" dirty="0"/>
              <a:t>Brock University: </a:t>
            </a:r>
            <a:r>
              <a:rPr lang="en-US" sz="2200" dirty="0">
                <a:hlinkClick r:id="rId2"/>
              </a:rPr>
              <a:t>https://researchguides.library.brocku.ca/publishing</a:t>
            </a:r>
            <a:r>
              <a:rPr lang="en-US" sz="2200" dirty="0"/>
              <a:t> </a:t>
            </a:r>
          </a:p>
          <a:p>
            <a:r>
              <a:rPr lang="en-US" sz="2200" dirty="0"/>
              <a:t>Bernard Becker Medical Library: </a:t>
            </a:r>
            <a:r>
              <a:rPr lang="en-US" sz="22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https://beckerguides.wustl.edu/authors/hindex</a:t>
            </a:r>
            <a:r>
              <a:rPr lang="en-US" sz="2200" dirty="0">
                <a:latin typeface="Calibri" panose="020F0502020204030204" pitchFamily="34" charset="0"/>
                <a:ea typeface="Calibri" panose="020F0502020204030204" pitchFamily="34" charset="0"/>
                <a:cs typeface="Times New Roman" panose="02020603050405020304" pitchFamily="18" charset="0"/>
              </a:rPr>
              <a:t>  </a:t>
            </a:r>
          </a:p>
          <a:p>
            <a:r>
              <a:rPr lang="en-US" sz="2200" dirty="0"/>
              <a:t>University of Michigan: </a:t>
            </a:r>
            <a:r>
              <a:rPr lang="en-US" sz="2200" dirty="0">
                <a:hlinkClick r:id="rId4"/>
              </a:rPr>
              <a:t>https://guides.lib.umich.edu/c.php?g=283300&amp;p=1886921</a:t>
            </a:r>
            <a:r>
              <a:rPr lang="en-US" sz="2200" dirty="0"/>
              <a:t> </a:t>
            </a:r>
          </a:p>
          <a:p>
            <a:r>
              <a:rPr lang="en-US" sz="2200" dirty="0" err="1"/>
              <a:t>AuthorAID</a:t>
            </a:r>
            <a:r>
              <a:rPr lang="en-US" sz="2200" dirty="0"/>
              <a:t>: </a:t>
            </a:r>
            <a:r>
              <a:rPr lang="en-US" sz="2200" dirty="0">
                <a:hlinkClick r:id="rId5"/>
              </a:rPr>
              <a:t>https://forums.authoraid.info/forum/authoraid-discussion-1/topic/identifying-a-reputable-journal-212/</a:t>
            </a:r>
            <a:r>
              <a:rPr lang="en-US" sz="2200" dirty="0"/>
              <a:t> </a:t>
            </a:r>
          </a:p>
          <a:p>
            <a:r>
              <a:rPr lang="en-US" sz="2200" dirty="0"/>
              <a:t>TCS: </a:t>
            </a:r>
            <a:r>
              <a:rPr lang="en-US" sz="2200" dirty="0">
                <a:hlinkClick r:id="rId6"/>
              </a:rPr>
              <a:t>https://thinkchecksubmit.org/</a:t>
            </a:r>
            <a:r>
              <a:rPr lang="en-US" sz="2200" dirty="0"/>
              <a:t> </a:t>
            </a:r>
          </a:p>
          <a:p>
            <a:r>
              <a:rPr lang="en-US" sz="2200" dirty="0"/>
              <a:t>Springer: </a:t>
            </a:r>
            <a:r>
              <a:rPr lang="en-US" sz="2200" dirty="0">
                <a:hlinkClick r:id="rId7"/>
              </a:rPr>
              <a:t>https://www.springer.com/gp/authors-editors/authorandreviewertutorials/submitting-to-a-journal-and-peer-review/what-is-open-access/10285582</a:t>
            </a:r>
            <a:r>
              <a:rPr lang="en-US" sz="2200" dirty="0"/>
              <a:t>   </a:t>
            </a:r>
          </a:p>
          <a:p>
            <a:pPr marL="0" indent="0">
              <a:buNone/>
            </a:pPr>
            <a:endParaRPr lang="en-US" sz="2200" dirty="0"/>
          </a:p>
        </p:txBody>
      </p:sp>
      <p:sp>
        <p:nvSpPr>
          <p:cNvPr id="5" name="Foliennummernplatzhalter 4">
            <a:extLst>
              <a:ext uri="{FF2B5EF4-FFF2-40B4-BE49-F238E27FC236}">
                <a16:creationId xmlns:a16="http://schemas.microsoft.com/office/drawing/2014/main" id="{EFBD9A14-28E6-4DCC-2964-7FCE71F7C25D}"/>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522568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Journal Suggesters</a:t>
            </a:r>
          </a:p>
        </p:txBody>
      </p:sp>
      <p:sp>
        <p:nvSpPr>
          <p:cNvPr id="3" name="Content Placeholder 2"/>
          <p:cNvSpPr>
            <a:spLocks noGrp="1"/>
          </p:cNvSpPr>
          <p:nvPr>
            <p:ph idx="1"/>
          </p:nvPr>
        </p:nvSpPr>
        <p:spPr>
          <a:xfrm>
            <a:off x="2709333" y="1334347"/>
            <a:ext cx="9577494" cy="5387131"/>
          </a:xfrm>
        </p:spPr>
        <p:txBody>
          <a:bodyPr>
            <a:normAutofit/>
          </a:bodyPr>
          <a:lstStyle/>
          <a:p>
            <a:pPr marL="457200" indent="-457200">
              <a:buFont typeface="+mj-lt"/>
              <a:buAutoNum type="arabicPeriod"/>
            </a:pPr>
            <a:r>
              <a:rPr lang="en-US" b="1" dirty="0"/>
              <a:t>Journal finders – still check Aim &amp; Scope of a journal!</a:t>
            </a:r>
          </a:p>
          <a:p>
            <a:pPr marL="757238" lvl="1" indent="-457200">
              <a:buFont typeface="+mj-lt"/>
              <a:buAutoNum type="alphaLcParenR"/>
            </a:pPr>
            <a:r>
              <a:rPr lang="en-US" dirty="0"/>
              <a:t>Journal Author Name Estimator (JANE): </a:t>
            </a:r>
            <a:r>
              <a:rPr lang="en-US" dirty="0">
                <a:hlinkClick r:id="rId2"/>
              </a:rPr>
              <a:t>http://jane.biosemantics.org/</a:t>
            </a:r>
            <a:r>
              <a:rPr lang="en-US" dirty="0"/>
              <a:t> </a:t>
            </a:r>
          </a:p>
          <a:p>
            <a:pPr marL="757238" lvl="1" indent="-457200">
              <a:buFont typeface="+mj-lt"/>
              <a:buAutoNum type="alphaLcParenR"/>
            </a:pPr>
            <a:r>
              <a:rPr lang="en-US" dirty="0"/>
              <a:t>Research Square’s Journal Guide:  </a:t>
            </a:r>
            <a:r>
              <a:rPr lang="en-US" u="sng" dirty="0">
                <a:hlinkClick r:id="rId3"/>
              </a:rPr>
              <a:t>https://www.journalguide.com/</a:t>
            </a:r>
            <a:endParaRPr lang="en-US" dirty="0"/>
          </a:p>
          <a:p>
            <a:pPr marL="757238" lvl="1" indent="-457200">
              <a:buFont typeface="+mj-lt"/>
              <a:buAutoNum type="alphaLcParenR"/>
            </a:pPr>
            <a:r>
              <a:rPr lang="en-US" dirty="0"/>
              <a:t>BMC / Springer journal finder: </a:t>
            </a:r>
            <a:r>
              <a:rPr lang="en-US" dirty="0">
                <a:hlinkClick r:id="rId4"/>
              </a:rPr>
              <a:t>https://journalsuggester.springer.com/#</a:t>
            </a:r>
            <a:r>
              <a:rPr lang="en-US" dirty="0"/>
              <a:t> </a:t>
            </a:r>
          </a:p>
          <a:p>
            <a:pPr marL="757238" lvl="1" indent="-457200">
              <a:buFont typeface="+mj-lt"/>
              <a:buAutoNum type="alphaLcParenR"/>
            </a:pPr>
            <a:r>
              <a:rPr lang="en-US" dirty="0"/>
              <a:t>Elsevier Journal finder: </a:t>
            </a:r>
            <a:r>
              <a:rPr lang="en-US" dirty="0">
                <a:hlinkClick r:id="rId5"/>
              </a:rPr>
              <a:t>https://journalfinder.elsevier.com/</a:t>
            </a:r>
            <a:r>
              <a:rPr lang="en-US" dirty="0"/>
              <a:t> </a:t>
            </a:r>
          </a:p>
          <a:p>
            <a:pPr marL="757238" lvl="1" indent="-457200">
              <a:buFont typeface="+mj-lt"/>
              <a:buAutoNum type="alphaLcParenR"/>
            </a:pPr>
            <a:r>
              <a:rPr lang="en-US" dirty="0"/>
              <a:t>Web of Science – match a manuscript service: </a:t>
            </a:r>
            <a:r>
              <a:rPr lang="en-US" dirty="0">
                <a:hlinkClick r:id="rId6"/>
              </a:rPr>
              <a:t>https://mjl.clarivate.com/home</a:t>
            </a:r>
            <a:r>
              <a:rPr lang="en-US" dirty="0"/>
              <a:t> </a:t>
            </a:r>
          </a:p>
          <a:p>
            <a:pPr marL="457200" indent="-457200">
              <a:buFont typeface="+mj-lt"/>
              <a:buAutoNum type="arabicPeriod"/>
            </a:pPr>
            <a:r>
              <a:rPr lang="en-US" b="1" dirty="0"/>
              <a:t>Systematic review articles </a:t>
            </a:r>
            <a:r>
              <a:rPr lang="en-US" dirty="0"/>
              <a:t>– locate references to potential journals </a:t>
            </a:r>
          </a:p>
          <a:p>
            <a:pPr marL="800100" lvl="1" indent="-457200">
              <a:buFont typeface="+mj-lt"/>
              <a:buAutoNum type="alphaLcParenR"/>
            </a:pPr>
            <a:r>
              <a:rPr lang="en-US" sz="2000" dirty="0"/>
              <a:t>Cochrane Library / Database: </a:t>
            </a:r>
            <a:r>
              <a:rPr lang="en-US" sz="2000" dirty="0">
                <a:solidFill>
                  <a:srgbClr val="0070C0"/>
                </a:solidFill>
                <a:hlinkClick r:id="rId7"/>
              </a:rPr>
              <a:t>http://www.cochranelibrary.com/</a:t>
            </a:r>
            <a:r>
              <a:rPr lang="en-US" sz="2000" dirty="0">
                <a:solidFill>
                  <a:srgbClr val="0070C0"/>
                </a:solidFill>
              </a:rPr>
              <a:t> </a:t>
            </a:r>
          </a:p>
          <a:p>
            <a:pPr marL="800100" lvl="1" indent="-457200">
              <a:buFont typeface="+mj-lt"/>
              <a:buAutoNum type="alphaLcParenR"/>
            </a:pPr>
            <a:r>
              <a:rPr lang="en-US" sz="2000" dirty="0" err="1"/>
              <a:t>3IE</a:t>
            </a:r>
            <a:r>
              <a:rPr lang="en-US" sz="2000" dirty="0"/>
              <a:t> for Impact Evaluation Articles: </a:t>
            </a:r>
            <a:r>
              <a:rPr lang="en-US" sz="2000" dirty="0">
                <a:solidFill>
                  <a:srgbClr val="0070C0"/>
                </a:solidFill>
                <a:hlinkClick r:id="rId8"/>
              </a:rPr>
              <a:t>http://www.3ieimpact.org/</a:t>
            </a:r>
            <a:r>
              <a:rPr lang="en-US" sz="2000" dirty="0">
                <a:solidFill>
                  <a:srgbClr val="0070C0"/>
                </a:solidFill>
              </a:rPr>
              <a:t> </a:t>
            </a:r>
          </a:p>
          <a:p>
            <a:pPr marL="800100" lvl="1" indent="-457200">
              <a:buFont typeface="+mj-lt"/>
              <a:buAutoNum type="alphaLcParenR"/>
            </a:pPr>
            <a:r>
              <a:rPr lang="en-US" sz="2000" dirty="0"/>
              <a:t>Campbell Collaboration: </a:t>
            </a:r>
            <a:r>
              <a:rPr lang="en-US" sz="2000" dirty="0">
                <a:hlinkClick r:id="rId9"/>
              </a:rPr>
              <a:t>https://campbellcollaboration.org/</a:t>
            </a:r>
            <a:r>
              <a:rPr lang="en-US" sz="2000" dirty="0"/>
              <a:t> </a:t>
            </a:r>
            <a:endParaRPr lang="en-US" sz="2000" dirty="0">
              <a:solidFill>
                <a:srgbClr val="0070C0"/>
              </a:solidFill>
            </a:endParaRPr>
          </a:p>
          <a:p>
            <a:pPr marL="800100" lvl="1" indent="-457200">
              <a:buFont typeface="+mj-lt"/>
              <a:buAutoNum type="alphaLcParenR"/>
            </a:pPr>
            <a:r>
              <a:rPr lang="en-US" sz="2000" dirty="0"/>
              <a:t>Joanna Briggs Institute (</a:t>
            </a:r>
            <a:r>
              <a:rPr lang="en-US" sz="2000" dirty="0" err="1"/>
              <a:t>JBI</a:t>
            </a:r>
            <a:r>
              <a:rPr lang="en-US" sz="2000" dirty="0"/>
              <a:t>): </a:t>
            </a:r>
            <a:r>
              <a:rPr lang="en-US" sz="2000" dirty="0">
                <a:hlinkClick r:id="rId10"/>
              </a:rPr>
              <a:t>http://joannabriggs.org/</a:t>
            </a:r>
            <a:r>
              <a:rPr lang="en-US" sz="2000" dirty="0"/>
              <a:t> </a:t>
            </a:r>
          </a:p>
          <a:p>
            <a:pPr marL="800100" lvl="1" indent="-457200">
              <a:buFont typeface="+mj-lt"/>
              <a:buAutoNum type="alphaLcParenR"/>
            </a:pPr>
            <a:r>
              <a:rPr lang="en-US" sz="2000" dirty="0"/>
              <a:t>PDQ-Evidence: </a:t>
            </a:r>
            <a:r>
              <a:rPr lang="en-US" sz="2000" dirty="0">
                <a:solidFill>
                  <a:srgbClr val="0070C0"/>
                </a:solidFill>
                <a:hlinkClick r:id="rId11"/>
              </a:rPr>
              <a:t>https://www.pdq-evidence.org/</a:t>
            </a:r>
            <a:r>
              <a:rPr lang="en-US" sz="2000" dirty="0">
                <a:solidFill>
                  <a:srgbClr val="0070C0"/>
                </a:solidFill>
              </a:rPr>
              <a:t> </a:t>
            </a:r>
          </a:p>
          <a:p>
            <a:pPr marL="514350" indent="-514350">
              <a:buFont typeface="+mj-lt"/>
              <a:buAutoNum type="arabicPeriod"/>
            </a:pPr>
            <a:r>
              <a:rPr lang="en-US" sz="2000" b="1" dirty="0"/>
              <a:t>Check your Reference List to see journals more cited in the Manuscript </a:t>
            </a:r>
          </a:p>
        </p:txBody>
      </p:sp>
      <p:sp>
        <p:nvSpPr>
          <p:cNvPr id="5" name="Foliennummernplatzhalter 4">
            <a:extLst>
              <a:ext uri="{FF2B5EF4-FFF2-40B4-BE49-F238E27FC236}">
                <a16:creationId xmlns:a16="http://schemas.microsoft.com/office/drawing/2014/main" id="{E0AA4B38-3386-D272-F404-3DC1A3BB26BD}"/>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771057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2F79C-32D9-D2D3-AE76-7485518C5A84}"/>
              </a:ext>
            </a:extLst>
          </p:cNvPr>
          <p:cNvSpPr>
            <a:spLocks noGrp="1"/>
          </p:cNvSpPr>
          <p:nvPr>
            <p:ph type="title"/>
          </p:nvPr>
        </p:nvSpPr>
        <p:spPr/>
        <p:txBody>
          <a:bodyPr/>
          <a:lstStyle/>
          <a:p>
            <a:r>
              <a:rPr lang="en-US" dirty="0">
                <a:solidFill>
                  <a:schemeClr val="accent1"/>
                </a:solidFill>
              </a:rPr>
              <a:t>Are we good writers?</a:t>
            </a:r>
          </a:p>
        </p:txBody>
      </p:sp>
      <p:sp>
        <p:nvSpPr>
          <p:cNvPr id="3" name="Content Placeholder 2">
            <a:extLst>
              <a:ext uri="{FF2B5EF4-FFF2-40B4-BE49-F238E27FC236}">
                <a16:creationId xmlns:a16="http://schemas.microsoft.com/office/drawing/2014/main" id="{728A3FB5-0818-45B8-933B-252BA2746973}"/>
              </a:ext>
            </a:extLst>
          </p:cNvPr>
          <p:cNvSpPr>
            <a:spLocks noGrp="1"/>
          </p:cNvSpPr>
          <p:nvPr>
            <p:ph idx="1"/>
          </p:nvPr>
        </p:nvSpPr>
        <p:spPr>
          <a:xfrm>
            <a:off x="2592925" y="1905000"/>
            <a:ext cx="9263056" cy="4543098"/>
          </a:xfrm>
        </p:spPr>
        <p:txBody>
          <a:bodyPr>
            <a:noAutofit/>
          </a:bodyPr>
          <a:lstStyle/>
          <a:p>
            <a:pPr marL="0" indent="0">
              <a:buNone/>
            </a:pPr>
            <a:r>
              <a:rPr lang="en-US" sz="2400" b="1" dirty="0">
                <a:solidFill>
                  <a:schemeClr val="accent1"/>
                </a:solidFill>
              </a:rPr>
              <a:t>Let us collect some thoughts from the plenary: </a:t>
            </a:r>
          </a:p>
          <a:p>
            <a:pPr marL="457200" indent="-457200">
              <a:buFont typeface="+mj-lt"/>
              <a:buAutoNum type="arabicPeriod"/>
            </a:pPr>
            <a:r>
              <a:rPr lang="en-US" sz="2400" dirty="0"/>
              <a:t>How did you learn how to write academic texts?</a:t>
            </a:r>
          </a:p>
          <a:p>
            <a:pPr marL="457200" indent="-457200">
              <a:buFont typeface="+mj-lt"/>
              <a:buAutoNum type="arabicPeriod"/>
            </a:pPr>
            <a:r>
              <a:rPr lang="en-US" sz="2400" dirty="0"/>
              <a:t>What writing courses or training have you taken?</a:t>
            </a:r>
          </a:p>
          <a:p>
            <a:pPr marL="457200" indent="-457200">
              <a:buFont typeface="+mj-lt"/>
              <a:buAutoNum type="arabicPeriod"/>
            </a:pPr>
            <a:r>
              <a:rPr lang="en-US" sz="2400" dirty="0"/>
              <a:t>How do you pass this knowledge now on to your doctoral students?</a:t>
            </a:r>
          </a:p>
          <a:p>
            <a:pPr marL="457200" indent="-457200">
              <a:buFont typeface="+mj-lt"/>
              <a:buAutoNum type="arabicPeriod"/>
            </a:pPr>
            <a:r>
              <a:rPr lang="en-US" sz="2400" dirty="0"/>
              <a:t>Do you have a specific method for </a:t>
            </a:r>
          </a:p>
          <a:p>
            <a:pPr marL="914400" lvl="1" indent="-514350">
              <a:buFont typeface="+mj-lt"/>
              <a:buAutoNum type="romanUcPeriod"/>
            </a:pPr>
            <a:r>
              <a:rPr lang="en-US" sz="2400" dirty="0"/>
              <a:t>assessing your students' writing skills, </a:t>
            </a:r>
          </a:p>
          <a:p>
            <a:pPr marL="914400" lvl="1" indent="-514350">
              <a:buFont typeface="+mj-lt"/>
              <a:buAutoNum type="romanUcPeriod"/>
            </a:pPr>
            <a:r>
              <a:rPr lang="en-US" sz="2400" dirty="0"/>
              <a:t>encouraging their development,</a:t>
            </a:r>
          </a:p>
          <a:p>
            <a:pPr marL="914400" lvl="1" indent="-514350">
              <a:buFont typeface="+mj-lt"/>
              <a:buAutoNum type="romanUcPeriod"/>
            </a:pPr>
            <a:r>
              <a:rPr lang="en-US" sz="2400" dirty="0"/>
              <a:t>monitoring their progress?</a:t>
            </a:r>
          </a:p>
        </p:txBody>
      </p:sp>
      <p:sp>
        <p:nvSpPr>
          <p:cNvPr id="5" name="Foliennummernplatzhalter 4">
            <a:extLst>
              <a:ext uri="{FF2B5EF4-FFF2-40B4-BE49-F238E27FC236}">
                <a16:creationId xmlns:a16="http://schemas.microsoft.com/office/drawing/2014/main" id="{50F992F1-3798-4680-D2EF-DBE054769EB4}"/>
              </a:ext>
            </a:extLst>
          </p:cNvPr>
          <p:cNvSpPr>
            <a:spLocks noGrp="1"/>
          </p:cNvSpPr>
          <p:nvPr>
            <p:ph type="sldNum" sz="quarter" idx="12"/>
          </p:nvPr>
        </p:nvSpPr>
        <p:spPr/>
        <p:txBody>
          <a:bodyPr/>
          <a:lstStyle/>
          <a:p>
            <a:fld id="{D57F1E4F-1CFF-5643-939E-217C01CDF565}" type="slidenum">
              <a:rPr lang="en-US" smtClean="0"/>
              <a:pPr/>
              <a:t>4</a:t>
            </a:fld>
            <a:endParaRPr lang="en-US" dirty="0"/>
          </a:p>
        </p:txBody>
      </p:sp>
      <p:pic>
        <p:nvPicPr>
          <p:cNvPr id="4" name="Grafik 3" descr="Sanduhr 30% mit einfarbiger Füllung">
            <a:extLst>
              <a:ext uri="{FF2B5EF4-FFF2-40B4-BE49-F238E27FC236}">
                <a16:creationId xmlns:a16="http://schemas.microsoft.com/office/drawing/2014/main" id="{056C417C-1F57-326E-E462-5FD4FC5183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E57B949E-E330-E409-055A-B78940602E77}"/>
              </a:ext>
            </a:extLst>
          </p:cNvPr>
          <p:cNvSpPr txBox="1"/>
          <p:nvPr/>
        </p:nvSpPr>
        <p:spPr>
          <a:xfrm>
            <a:off x="852693" y="1707071"/>
            <a:ext cx="918841" cy="369332"/>
          </a:xfrm>
          <a:prstGeom prst="rect">
            <a:avLst/>
          </a:prstGeom>
          <a:noFill/>
        </p:spPr>
        <p:txBody>
          <a:bodyPr wrap="none" rtlCol="0">
            <a:spAutoFit/>
          </a:bodyPr>
          <a:lstStyle/>
          <a:p>
            <a:r>
              <a:rPr lang="de-AT" b="1" dirty="0"/>
              <a:t>10 min</a:t>
            </a:r>
          </a:p>
        </p:txBody>
      </p:sp>
      <p:pic>
        <p:nvPicPr>
          <p:cNvPr id="11" name="Grafik 10" descr="Gruppenbrainstorming mit einfarbiger Füllung">
            <a:extLst>
              <a:ext uri="{FF2B5EF4-FFF2-40B4-BE49-F238E27FC236}">
                <a16:creationId xmlns:a16="http://schemas.microsoft.com/office/drawing/2014/main" id="{8FDF8A33-6229-EDDA-0E2D-3B465A39100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4495" y="2630567"/>
            <a:ext cx="914400" cy="914400"/>
          </a:xfrm>
          <a:prstGeom prst="rect">
            <a:avLst/>
          </a:prstGeom>
        </p:spPr>
      </p:pic>
    </p:spTree>
    <p:extLst>
      <p:ext uri="{BB962C8B-B14F-4D97-AF65-F5344CB8AC3E}">
        <p14:creationId xmlns:p14="http://schemas.microsoft.com/office/powerpoint/2010/main" val="2920913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B37A2-AF1C-0817-8DD5-312C20417C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B26CE8-6FC8-4D85-8AE7-E72610BD2355}"/>
              </a:ext>
            </a:extLst>
          </p:cNvPr>
          <p:cNvSpPr>
            <a:spLocks noGrp="1"/>
          </p:cNvSpPr>
          <p:nvPr>
            <p:ph type="title"/>
          </p:nvPr>
        </p:nvSpPr>
        <p:spPr>
          <a:xfrm>
            <a:off x="2359461" y="657896"/>
            <a:ext cx="8911687" cy="775231"/>
          </a:xfrm>
        </p:spPr>
        <p:txBody>
          <a:bodyPr/>
          <a:lstStyle/>
          <a:p>
            <a:r>
              <a:rPr lang="en-US" dirty="0"/>
              <a:t>Academic writing develops over time</a:t>
            </a:r>
          </a:p>
        </p:txBody>
      </p:sp>
      <p:sp>
        <p:nvSpPr>
          <p:cNvPr id="3" name="Content Placeholder 2">
            <a:extLst>
              <a:ext uri="{FF2B5EF4-FFF2-40B4-BE49-F238E27FC236}">
                <a16:creationId xmlns:a16="http://schemas.microsoft.com/office/drawing/2014/main" id="{FA6400FF-3385-5CD6-F754-A2977E1800B0}"/>
              </a:ext>
            </a:extLst>
          </p:cNvPr>
          <p:cNvSpPr>
            <a:spLocks noGrp="1"/>
          </p:cNvSpPr>
          <p:nvPr>
            <p:ph idx="1"/>
          </p:nvPr>
        </p:nvSpPr>
        <p:spPr>
          <a:xfrm>
            <a:off x="1939414" y="1694060"/>
            <a:ext cx="10316496" cy="4786264"/>
          </a:xfrm>
        </p:spPr>
        <p:txBody>
          <a:bodyPr>
            <a:noAutofit/>
          </a:bodyPr>
          <a:lstStyle/>
          <a:p>
            <a:pPr marL="0" indent="0">
              <a:buNone/>
            </a:pPr>
            <a:r>
              <a:rPr lang="en-US" sz="2400" b="1" dirty="0"/>
              <a:t>Supervisors can support this development by helping candidates to:</a:t>
            </a:r>
          </a:p>
          <a:p>
            <a:r>
              <a:rPr lang="en-US" sz="2400" dirty="0"/>
              <a:t>write regularly, not only when deadlines are near</a:t>
            </a:r>
          </a:p>
          <a:p>
            <a:r>
              <a:rPr lang="en-US" sz="2400" dirty="0"/>
              <a:t>understand the purpose and structure of different academic texts</a:t>
            </a:r>
          </a:p>
          <a:p>
            <a:r>
              <a:rPr lang="en-US" sz="2400" dirty="0"/>
              <a:t>distinguish between problems of ideas, structure, argument, and language</a:t>
            </a:r>
          </a:p>
          <a:p>
            <a:r>
              <a:rPr lang="en-US" sz="2400" dirty="0"/>
              <a:t>use feedback to improve, rather than only correct errors</a:t>
            </a:r>
          </a:p>
          <a:p>
            <a:r>
              <a:rPr lang="en-US" sz="2400" dirty="0"/>
              <a:t>grow in confidence and independence as writers</a:t>
            </a:r>
          </a:p>
          <a:p>
            <a:pPr marL="0" indent="0">
              <a:buNone/>
            </a:pPr>
            <a:r>
              <a:rPr lang="en-US" sz="2400" b="1" dirty="0"/>
              <a:t>Be aware</a:t>
            </a:r>
          </a:p>
          <a:p>
            <a:r>
              <a:rPr lang="en-US" sz="2400" dirty="0"/>
              <a:t>writing problems are normal and developmental,</a:t>
            </a:r>
          </a:p>
          <a:p>
            <a:r>
              <a:rPr lang="en-US" sz="2400" dirty="0"/>
              <a:t>supervision of writing is part of doctoral education.</a:t>
            </a:r>
          </a:p>
        </p:txBody>
      </p:sp>
      <p:sp>
        <p:nvSpPr>
          <p:cNvPr id="6" name="Foliennummernplatzhalter 5">
            <a:extLst>
              <a:ext uri="{FF2B5EF4-FFF2-40B4-BE49-F238E27FC236}">
                <a16:creationId xmlns:a16="http://schemas.microsoft.com/office/drawing/2014/main" id="{F20196E8-3DD0-0952-5353-20D5E71A294A}"/>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4221835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E63AB-AE1F-BDFD-4517-188DD8D1C4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443403-AB40-B465-1544-FDB00092DF45}"/>
              </a:ext>
            </a:extLst>
          </p:cNvPr>
          <p:cNvSpPr>
            <a:spLocks noGrp="1"/>
          </p:cNvSpPr>
          <p:nvPr>
            <p:ph type="title"/>
          </p:nvPr>
        </p:nvSpPr>
        <p:spPr>
          <a:xfrm>
            <a:off x="1812884" y="612434"/>
            <a:ext cx="10052194" cy="715819"/>
          </a:xfrm>
        </p:spPr>
        <p:txBody>
          <a:bodyPr>
            <a:normAutofit fontScale="90000"/>
          </a:bodyPr>
          <a:lstStyle/>
          <a:p>
            <a:r>
              <a:rPr lang="en-US" dirty="0"/>
              <a:t>When a text is weak: what is the actual problem?</a:t>
            </a:r>
          </a:p>
        </p:txBody>
      </p:sp>
      <p:sp>
        <p:nvSpPr>
          <p:cNvPr id="3" name="Content Placeholder 2">
            <a:extLst>
              <a:ext uri="{FF2B5EF4-FFF2-40B4-BE49-F238E27FC236}">
                <a16:creationId xmlns:a16="http://schemas.microsoft.com/office/drawing/2014/main" id="{21DCD4C2-BE3C-D9C7-F53F-DB9BCA144EAC}"/>
              </a:ext>
            </a:extLst>
          </p:cNvPr>
          <p:cNvSpPr>
            <a:spLocks noGrp="1"/>
          </p:cNvSpPr>
          <p:nvPr>
            <p:ph idx="1"/>
          </p:nvPr>
        </p:nvSpPr>
        <p:spPr>
          <a:xfrm>
            <a:off x="2005640" y="1703438"/>
            <a:ext cx="9962676" cy="5095404"/>
          </a:xfrm>
        </p:spPr>
        <p:txBody>
          <a:bodyPr>
            <a:noAutofit/>
          </a:bodyPr>
          <a:lstStyle/>
          <a:p>
            <a:pPr marL="0" indent="0">
              <a:buNone/>
            </a:pPr>
            <a:r>
              <a:rPr lang="en-US" sz="2400" dirty="0"/>
              <a:t>A weak draft may reflect problems with e.g. :</a:t>
            </a:r>
          </a:p>
          <a:p>
            <a:r>
              <a:rPr lang="en-US" sz="2400" dirty="0"/>
              <a:t>focus and ideas </a:t>
            </a:r>
          </a:p>
          <a:p>
            <a:r>
              <a:rPr lang="en-US" sz="2400" dirty="0"/>
              <a:t>structure and </a:t>
            </a:r>
            <a:r>
              <a:rPr lang="en-US" sz="2400" dirty="0" err="1"/>
              <a:t>organisation</a:t>
            </a:r>
            <a:r>
              <a:rPr lang="en-US" sz="2400" dirty="0"/>
              <a:t> </a:t>
            </a:r>
          </a:p>
          <a:p>
            <a:r>
              <a:rPr lang="en-US" sz="2400" dirty="0"/>
              <a:t>argument and analysis </a:t>
            </a:r>
          </a:p>
          <a:p>
            <a:r>
              <a:rPr lang="en-US" sz="2400" dirty="0"/>
              <a:t>genre understanding </a:t>
            </a:r>
          </a:p>
          <a:p>
            <a:r>
              <a:rPr lang="en-US" sz="2400" dirty="0"/>
              <a:t>language and expression </a:t>
            </a:r>
          </a:p>
          <a:p>
            <a:pPr marL="0" indent="0">
              <a:buNone/>
            </a:pPr>
            <a:r>
              <a:rPr lang="en-US" sz="2400" b="1" dirty="0"/>
              <a:t>Before correcting the text, ask:</a:t>
            </a:r>
          </a:p>
          <a:p>
            <a:r>
              <a:rPr lang="en-US" sz="2400" dirty="0"/>
              <a:t>What is the main issue? </a:t>
            </a:r>
          </a:p>
          <a:p>
            <a:r>
              <a:rPr lang="en-US" sz="2400" dirty="0"/>
              <a:t>What should be improved first? </a:t>
            </a:r>
          </a:p>
          <a:p>
            <a:r>
              <a:rPr lang="en-US" sz="2400" dirty="0"/>
              <a:t>What kind of feedback is needed now?</a:t>
            </a:r>
            <a:endParaRPr lang="en-US" sz="2400" b="1" dirty="0"/>
          </a:p>
        </p:txBody>
      </p:sp>
      <p:sp>
        <p:nvSpPr>
          <p:cNvPr id="6" name="Foliennummernplatzhalter 5">
            <a:extLst>
              <a:ext uri="{FF2B5EF4-FFF2-40B4-BE49-F238E27FC236}">
                <a16:creationId xmlns:a16="http://schemas.microsoft.com/office/drawing/2014/main" id="{81E817E5-0432-C1EA-A2C9-D1D258A4395A}"/>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
        <p:nvSpPr>
          <p:cNvPr id="5" name="Rectangle: Rounded Corners 4">
            <a:extLst>
              <a:ext uri="{FF2B5EF4-FFF2-40B4-BE49-F238E27FC236}">
                <a16:creationId xmlns:a16="http://schemas.microsoft.com/office/drawing/2014/main" id="{CAD6A765-039C-AB2C-C947-79258CA22B8A}"/>
              </a:ext>
            </a:extLst>
          </p:cNvPr>
          <p:cNvSpPr/>
          <p:nvPr/>
        </p:nvSpPr>
        <p:spPr>
          <a:xfrm>
            <a:off x="8554065" y="2654710"/>
            <a:ext cx="3311014" cy="297917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Supervisors help most when they identify the real writing problem before they start correcting the text.</a:t>
            </a:r>
            <a:endParaRPr lang="de-DE" sz="2400"/>
          </a:p>
        </p:txBody>
      </p:sp>
      <p:pic>
        <p:nvPicPr>
          <p:cNvPr id="8" name="Graphic 7" descr="Lights On with solid fill">
            <a:extLst>
              <a:ext uri="{FF2B5EF4-FFF2-40B4-BE49-F238E27FC236}">
                <a16:creationId xmlns:a16="http://schemas.microsoft.com/office/drawing/2014/main" id="{345D050D-6AE5-94C6-E409-213D276E9DE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70839" y="2971800"/>
            <a:ext cx="914400" cy="914400"/>
          </a:xfrm>
          <a:prstGeom prst="rect">
            <a:avLst/>
          </a:prstGeom>
        </p:spPr>
      </p:pic>
    </p:spTree>
    <p:extLst>
      <p:ext uri="{BB962C8B-B14F-4D97-AF65-F5344CB8AC3E}">
        <p14:creationId xmlns:p14="http://schemas.microsoft.com/office/powerpoint/2010/main" val="3330032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4D76C-3ACA-8024-03A9-C99F5A5667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7CC199-A2EA-50CE-4A6E-20CAD8713D0D}"/>
              </a:ext>
            </a:extLst>
          </p:cNvPr>
          <p:cNvSpPr>
            <a:spLocks noGrp="1"/>
          </p:cNvSpPr>
          <p:nvPr>
            <p:ph type="title"/>
          </p:nvPr>
        </p:nvSpPr>
        <p:spPr>
          <a:xfrm>
            <a:off x="2359461" y="657896"/>
            <a:ext cx="9608855" cy="949678"/>
          </a:xfrm>
        </p:spPr>
        <p:txBody>
          <a:bodyPr>
            <a:normAutofit fontScale="90000"/>
          </a:bodyPr>
          <a:lstStyle/>
          <a:p>
            <a:r>
              <a:rPr lang="en-US" dirty="0"/>
              <a:t>Supervising writing is not the same as editing</a:t>
            </a:r>
          </a:p>
        </p:txBody>
      </p:sp>
      <p:sp>
        <p:nvSpPr>
          <p:cNvPr id="3" name="Content Placeholder 2">
            <a:extLst>
              <a:ext uri="{FF2B5EF4-FFF2-40B4-BE49-F238E27FC236}">
                <a16:creationId xmlns:a16="http://schemas.microsoft.com/office/drawing/2014/main" id="{BC022AFD-0654-27CD-5C02-47191A8ED5A5}"/>
              </a:ext>
            </a:extLst>
          </p:cNvPr>
          <p:cNvSpPr>
            <a:spLocks noGrp="1"/>
          </p:cNvSpPr>
          <p:nvPr>
            <p:ph idx="1"/>
          </p:nvPr>
        </p:nvSpPr>
        <p:spPr>
          <a:xfrm>
            <a:off x="2005640" y="1413840"/>
            <a:ext cx="9557095" cy="4786264"/>
          </a:xfrm>
        </p:spPr>
        <p:txBody>
          <a:bodyPr>
            <a:noAutofit/>
          </a:bodyPr>
          <a:lstStyle/>
          <a:p>
            <a:pPr marL="0" indent="0">
              <a:buNone/>
            </a:pPr>
            <a:r>
              <a:rPr lang="en-US" sz="2400" b="1" dirty="0"/>
              <a:t>Supervisors should help candidates improve their writing, but not take over responsibility for producing the text.</a:t>
            </a:r>
          </a:p>
          <a:p>
            <a:pPr marL="0" indent="0">
              <a:buNone/>
            </a:pPr>
            <a:r>
              <a:rPr lang="en-US" sz="2400" dirty="0"/>
              <a:t>Effective supervisory feedback should:</a:t>
            </a:r>
          </a:p>
          <a:p>
            <a:r>
              <a:rPr lang="en-US" sz="2400" dirty="0"/>
              <a:t>focus first on ideas, argument, structure, and clarity</a:t>
            </a:r>
          </a:p>
          <a:p>
            <a:r>
              <a:rPr lang="en-US" sz="2400" dirty="0"/>
              <a:t>avoid overcorrecting every language issue in early drafts</a:t>
            </a:r>
          </a:p>
          <a:p>
            <a:r>
              <a:rPr lang="en-US" sz="2400" dirty="0" err="1"/>
              <a:t>prioritise</a:t>
            </a:r>
            <a:r>
              <a:rPr lang="en-US" sz="2400" dirty="0"/>
              <a:t> the most important points, rather than commenting on everything at once</a:t>
            </a:r>
          </a:p>
          <a:p>
            <a:r>
              <a:rPr lang="en-US" sz="2400" dirty="0"/>
              <a:t>make clear what the candidate should revise next</a:t>
            </a:r>
          </a:p>
          <a:p>
            <a:r>
              <a:rPr lang="en-US" sz="2400" dirty="0"/>
              <a:t>support learning and independence, not dependence on supervisor editing.</a:t>
            </a:r>
          </a:p>
          <a:p>
            <a:pPr marL="0" indent="0">
              <a:buNone/>
            </a:pPr>
            <a:r>
              <a:rPr lang="en-US" sz="2400" b="1" dirty="0"/>
              <a:t>The aim is not to produce a polished text for the student, but to help the student become a stronger writer.</a:t>
            </a:r>
          </a:p>
        </p:txBody>
      </p:sp>
      <p:sp>
        <p:nvSpPr>
          <p:cNvPr id="6" name="Foliennummernplatzhalter 5">
            <a:extLst>
              <a:ext uri="{FF2B5EF4-FFF2-40B4-BE49-F238E27FC236}">
                <a16:creationId xmlns:a16="http://schemas.microsoft.com/office/drawing/2014/main" id="{8E261771-49D6-D242-BA15-51A76010234C}"/>
              </a:ext>
            </a:extLst>
          </p:cNvPr>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4" name="Grafik 3" descr="Nach rechts zeigender Finger, Handrücken Silhouette">
            <a:extLst>
              <a:ext uri="{FF2B5EF4-FFF2-40B4-BE49-F238E27FC236}">
                <a16:creationId xmlns:a16="http://schemas.microsoft.com/office/drawing/2014/main" id="{3D8E354E-0DB7-4E34-D810-3E828530E8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8090" y="5884442"/>
            <a:ext cx="914400" cy="914400"/>
          </a:xfrm>
          <a:prstGeom prst="rect">
            <a:avLst/>
          </a:prstGeom>
        </p:spPr>
      </p:pic>
    </p:spTree>
    <p:extLst>
      <p:ext uri="{BB962C8B-B14F-4D97-AF65-F5344CB8AC3E}">
        <p14:creationId xmlns:p14="http://schemas.microsoft.com/office/powerpoint/2010/main" val="859786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143B7-24CC-F283-BDD4-AF65DDDEF8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3A25A9-FB59-C701-445F-1AF8B5F13D6F}"/>
              </a:ext>
            </a:extLst>
          </p:cNvPr>
          <p:cNvSpPr>
            <a:spLocks noGrp="1"/>
          </p:cNvSpPr>
          <p:nvPr>
            <p:ph type="title"/>
          </p:nvPr>
        </p:nvSpPr>
        <p:spPr>
          <a:xfrm>
            <a:off x="2359461" y="657896"/>
            <a:ext cx="9608855" cy="949678"/>
          </a:xfrm>
        </p:spPr>
        <p:txBody>
          <a:bodyPr>
            <a:normAutofit/>
          </a:bodyPr>
          <a:lstStyle/>
          <a:p>
            <a:r>
              <a:rPr lang="en-US" dirty="0">
                <a:solidFill>
                  <a:srgbClr val="A53010"/>
                </a:solidFill>
              </a:rPr>
              <a:t>Quick discussion in the plenum</a:t>
            </a:r>
          </a:p>
        </p:txBody>
      </p:sp>
      <p:sp>
        <p:nvSpPr>
          <p:cNvPr id="3" name="Content Placeholder 2">
            <a:extLst>
              <a:ext uri="{FF2B5EF4-FFF2-40B4-BE49-F238E27FC236}">
                <a16:creationId xmlns:a16="http://schemas.microsoft.com/office/drawing/2014/main" id="{26976F2D-DDBE-5359-F9DD-A2C82AB85E29}"/>
              </a:ext>
            </a:extLst>
          </p:cNvPr>
          <p:cNvSpPr>
            <a:spLocks noGrp="1"/>
          </p:cNvSpPr>
          <p:nvPr>
            <p:ph idx="1"/>
          </p:nvPr>
        </p:nvSpPr>
        <p:spPr>
          <a:xfrm>
            <a:off x="2042511" y="1885789"/>
            <a:ext cx="9557095" cy="4786264"/>
          </a:xfrm>
        </p:spPr>
        <p:txBody>
          <a:bodyPr>
            <a:noAutofit/>
          </a:bodyPr>
          <a:lstStyle/>
          <a:p>
            <a:pPr marL="0" indent="0">
              <a:buNone/>
            </a:pPr>
            <a:r>
              <a:rPr lang="en-US" sz="2400" dirty="0"/>
              <a:t>Let us collect some thoughts.</a:t>
            </a:r>
          </a:p>
          <a:p>
            <a:pPr marL="0" indent="0">
              <a:buNone/>
            </a:pPr>
            <a:endParaRPr lang="en-US" sz="2400" dirty="0"/>
          </a:p>
          <a:p>
            <a:pPr marL="0" indent="0">
              <a:buNone/>
            </a:pPr>
            <a:r>
              <a:rPr lang="en-US" sz="2400" b="1" dirty="0"/>
              <a:t>In your own supervision, where is the boundary between helpful guidance and taking over too much?</a:t>
            </a:r>
          </a:p>
        </p:txBody>
      </p:sp>
      <p:sp>
        <p:nvSpPr>
          <p:cNvPr id="6" name="Foliennummernplatzhalter 5">
            <a:extLst>
              <a:ext uri="{FF2B5EF4-FFF2-40B4-BE49-F238E27FC236}">
                <a16:creationId xmlns:a16="http://schemas.microsoft.com/office/drawing/2014/main" id="{231F3614-1223-389D-21A0-E748C77F50D2}"/>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Grafik 3" descr="Sanduhr 30% mit einfarbiger Füllung">
            <a:extLst>
              <a:ext uri="{FF2B5EF4-FFF2-40B4-BE49-F238E27FC236}">
                <a16:creationId xmlns:a16="http://schemas.microsoft.com/office/drawing/2014/main" id="{B5B0F47F-66F9-6E0B-E744-27714680A9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7" name="Textfeld 5">
            <a:extLst>
              <a:ext uri="{FF2B5EF4-FFF2-40B4-BE49-F238E27FC236}">
                <a16:creationId xmlns:a16="http://schemas.microsoft.com/office/drawing/2014/main" id="{612FF92F-C7B6-9B68-0DC6-BA0D5A17A4ED}"/>
              </a:ext>
            </a:extLst>
          </p:cNvPr>
          <p:cNvSpPr txBox="1"/>
          <p:nvPr/>
        </p:nvSpPr>
        <p:spPr>
          <a:xfrm>
            <a:off x="852693" y="1707071"/>
            <a:ext cx="788999" cy="369332"/>
          </a:xfrm>
          <a:prstGeom prst="rect">
            <a:avLst/>
          </a:prstGeom>
          <a:noFill/>
        </p:spPr>
        <p:txBody>
          <a:bodyPr wrap="none" rtlCol="0">
            <a:spAutoFit/>
          </a:bodyPr>
          <a:lstStyle/>
          <a:p>
            <a:r>
              <a:rPr lang="de-AT" b="1" dirty="0"/>
              <a:t>3 min</a:t>
            </a:r>
          </a:p>
        </p:txBody>
      </p:sp>
      <p:pic>
        <p:nvPicPr>
          <p:cNvPr id="8" name="Grafik 10" descr="Gruppenbrainstorming mit einfarbiger Füllung">
            <a:extLst>
              <a:ext uri="{FF2B5EF4-FFF2-40B4-BE49-F238E27FC236}">
                <a16:creationId xmlns:a16="http://schemas.microsoft.com/office/drawing/2014/main" id="{9BBD1663-411F-25FF-B14D-14784A89AA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4495" y="2630567"/>
            <a:ext cx="914400" cy="914400"/>
          </a:xfrm>
          <a:prstGeom prst="rect">
            <a:avLst/>
          </a:prstGeom>
        </p:spPr>
      </p:pic>
    </p:spTree>
    <p:extLst>
      <p:ext uri="{BB962C8B-B14F-4D97-AF65-F5344CB8AC3E}">
        <p14:creationId xmlns:p14="http://schemas.microsoft.com/office/powerpoint/2010/main" val="718161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25F0-A9B2-407D-35FD-3ECB4D66F0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F8E317-EC93-EA48-9F6A-72738E33D58F}"/>
              </a:ext>
            </a:extLst>
          </p:cNvPr>
          <p:cNvSpPr>
            <a:spLocks noGrp="1"/>
          </p:cNvSpPr>
          <p:nvPr>
            <p:ph type="title"/>
          </p:nvPr>
        </p:nvSpPr>
        <p:spPr>
          <a:xfrm>
            <a:off x="2359462" y="377676"/>
            <a:ext cx="9490867" cy="1377382"/>
          </a:xfrm>
        </p:spPr>
        <p:txBody>
          <a:bodyPr>
            <a:normAutofit/>
          </a:bodyPr>
          <a:lstStyle/>
          <a:p>
            <a:r>
              <a:rPr lang="en-US" dirty="0"/>
              <a:t>What are we aiming at in doctoral writing?</a:t>
            </a:r>
          </a:p>
        </p:txBody>
      </p:sp>
      <p:sp>
        <p:nvSpPr>
          <p:cNvPr id="3" name="Content Placeholder 2">
            <a:extLst>
              <a:ext uri="{FF2B5EF4-FFF2-40B4-BE49-F238E27FC236}">
                <a16:creationId xmlns:a16="http://schemas.microsoft.com/office/drawing/2014/main" id="{B59B0CE9-6240-A410-7BFE-C3AD664F84EB}"/>
              </a:ext>
            </a:extLst>
          </p:cNvPr>
          <p:cNvSpPr>
            <a:spLocks noGrp="1"/>
          </p:cNvSpPr>
          <p:nvPr>
            <p:ph idx="1"/>
          </p:nvPr>
        </p:nvSpPr>
        <p:spPr>
          <a:xfrm>
            <a:off x="2359461" y="1835761"/>
            <a:ext cx="9623603" cy="4749394"/>
          </a:xfrm>
        </p:spPr>
        <p:txBody>
          <a:bodyPr>
            <a:noAutofit/>
          </a:bodyPr>
          <a:lstStyle/>
          <a:p>
            <a:pPr marL="0" indent="0">
              <a:buNone/>
            </a:pPr>
            <a:r>
              <a:rPr lang="en-US" sz="2400" b="1" dirty="0"/>
              <a:t>Supervisors should help doctoral candidates develop writing that is:</a:t>
            </a:r>
          </a:p>
          <a:p>
            <a:r>
              <a:rPr lang="en-US" sz="2400" dirty="0"/>
              <a:t>clear and well structured </a:t>
            </a:r>
          </a:p>
          <a:p>
            <a:r>
              <a:rPr lang="en-US" sz="2400" dirty="0"/>
              <a:t>analytical and evidence-based </a:t>
            </a:r>
          </a:p>
          <a:p>
            <a:r>
              <a:rPr lang="en-US" sz="2400" dirty="0"/>
              <a:t>appropriate for its purpose and audience </a:t>
            </a:r>
          </a:p>
          <a:p>
            <a:r>
              <a:rPr lang="en-US" sz="2400" dirty="0"/>
              <a:t>ethically grounded and properly referenced </a:t>
            </a:r>
          </a:p>
          <a:p>
            <a:r>
              <a:rPr lang="en-US" sz="2400" dirty="0"/>
              <a:t>strong enough to support both doctoral progress and future publication</a:t>
            </a:r>
          </a:p>
          <a:p>
            <a:pPr marL="0" indent="0">
              <a:buNone/>
            </a:pPr>
            <a:r>
              <a:rPr lang="en-US" sz="2400" b="1" dirty="0"/>
              <a:t>The aim is not only a better text, but the development of a more capable academic writer.</a:t>
            </a:r>
          </a:p>
        </p:txBody>
      </p:sp>
      <p:sp>
        <p:nvSpPr>
          <p:cNvPr id="6" name="Foliennummernplatzhalter 5">
            <a:extLst>
              <a:ext uri="{FF2B5EF4-FFF2-40B4-BE49-F238E27FC236}">
                <a16:creationId xmlns:a16="http://schemas.microsoft.com/office/drawing/2014/main" id="{B7DB6607-C635-0DA1-B9DE-73301FF386E8}"/>
              </a:ext>
            </a:extLst>
          </p:cNvPr>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4" name="Grafik 3" descr="Nach rechts zeigender Finger, Handrücken Silhouette">
            <a:extLst>
              <a:ext uri="{FF2B5EF4-FFF2-40B4-BE49-F238E27FC236}">
                <a16:creationId xmlns:a16="http://schemas.microsoft.com/office/drawing/2014/main" id="{566BEB2D-1059-A467-CFDD-21C8897032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11579" y="5471488"/>
            <a:ext cx="914400" cy="914400"/>
          </a:xfrm>
          <a:prstGeom prst="rect">
            <a:avLst/>
          </a:prstGeom>
        </p:spPr>
      </p:pic>
    </p:spTree>
    <p:extLst>
      <p:ext uri="{BB962C8B-B14F-4D97-AF65-F5344CB8AC3E}">
        <p14:creationId xmlns:p14="http://schemas.microsoft.com/office/powerpoint/2010/main" val="38462414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customXml/itemProps2.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3.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3825</Words>
  <Application>Microsoft Office PowerPoint</Application>
  <PresentationFormat>Widescreen</PresentationFormat>
  <Paragraphs>341</Paragraphs>
  <Slides>38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Aptos</vt:lpstr>
      <vt:lpstr>Arial</vt:lpstr>
      <vt:lpstr>Calibri</vt:lpstr>
      <vt:lpstr>Century Gothic</vt:lpstr>
      <vt:lpstr>Century Gothic (Textkörper)</vt:lpstr>
      <vt:lpstr>Wingdings 3</vt:lpstr>
      <vt:lpstr>Wisp</vt:lpstr>
      <vt:lpstr>Module 7 Enhancing Writing and Publication Skills</vt:lpstr>
      <vt:lpstr>Objective and Expected Outcomes</vt:lpstr>
      <vt:lpstr>Introduction to academic writing</vt:lpstr>
      <vt:lpstr>Are we good writers?</vt:lpstr>
      <vt:lpstr>Academic writing develops over time</vt:lpstr>
      <vt:lpstr>When a text is weak: what is the actual problem?</vt:lpstr>
      <vt:lpstr>Supervising writing is not the same as editing</vt:lpstr>
      <vt:lpstr>Quick discussion in the plenum</vt:lpstr>
      <vt:lpstr>What are we aiming at in doctoral writing?</vt:lpstr>
      <vt:lpstr>Organizing Scholarly Information: Principles for Clarity</vt:lpstr>
      <vt:lpstr>Using the IMRaD structure for scientific writing</vt:lpstr>
      <vt:lpstr>IMRaD structure for academic articles</vt:lpstr>
      <vt:lpstr>Citations, Referencing, and Ethical Writing </vt:lpstr>
      <vt:lpstr>Citations, Referencing, and Ethical Writing </vt:lpstr>
      <vt:lpstr>Citations, Referencing, and Ethical Writing.  What can Supervisors do? </vt:lpstr>
      <vt:lpstr>PowerPoint Presentation</vt:lpstr>
      <vt:lpstr>Finalizing Manuscripts: Editing &amp; Proofreading </vt:lpstr>
      <vt:lpstr>Finalizing Manuscripts: Editing &amp; Proofreading </vt:lpstr>
      <vt:lpstr>Finalizing Manuscripts: Editing &amp; Proofreading </vt:lpstr>
      <vt:lpstr>When is a text ready to move toward publication?</vt:lpstr>
      <vt:lpstr>Writing for the thesis and writing for publication</vt:lpstr>
      <vt:lpstr>Journal Selection and Submission Process </vt:lpstr>
      <vt:lpstr>Journal Selection</vt:lpstr>
      <vt:lpstr>Make your student alert of predatory publishing</vt:lpstr>
      <vt:lpstr>Journal Submission Checklist</vt:lpstr>
      <vt:lpstr>Checklist example taken from Taylor &amp; Francis</vt:lpstr>
      <vt:lpstr>Understanding the Significance of  the Peer Review Process </vt:lpstr>
      <vt:lpstr>Explain the Peer Review Process </vt:lpstr>
      <vt:lpstr>Be aware: PhD students fear rejection!</vt:lpstr>
      <vt:lpstr>Understanding reasons for rejections </vt:lpstr>
      <vt:lpstr>Examples for reasons for rejections</vt:lpstr>
      <vt:lpstr>Further examples for reasons for rejections</vt:lpstr>
      <vt:lpstr>Responding to Reviewer Comments</vt:lpstr>
      <vt:lpstr>Final note to publishing</vt:lpstr>
      <vt:lpstr>Key takeaways of Module 7</vt:lpstr>
      <vt:lpstr>Disclaimer</vt:lpstr>
      <vt:lpstr>Further Readings </vt:lpstr>
      <vt:lpstr>Journal Suggesters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293</cp:revision>
  <dcterms:created xsi:type="dcterms:W3CDTF">2024-10-01T08:04:27Z</dcterms:created>
  <dcterms:modified xsi:type="dcterms:W3CDTF">2026-03-25T12:03:42Z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