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notesMasterIdLst>
    <p:notesMasterId r:id="rId48"/>
  </p:notesMasterIdLst>
  <p:sldIdLst>
    <p:sldId id="256" r:id="rId5"/>
    <p:sldId id="309" r:id="rId6"/>
    <p:sldId id="262" r:id="rId7"/>
    <p:sldId id="257" r:id="rId8"/>
    <p:sldId id="287" r:id="rId9"/>
    <p:sldId id="263" r:id="rId10"/>
    <p:sldId id="288" r:id="rId11"/>
    <p:sldId id="311" r:id="rId12"/>
    <p:sldId id="264" r:id="rId13"/>
    <p:sldId id="319" r:id="rId14"/>
    <p:sldId id="258" r:id="rId15"/>
    <p:sldId id="315" r:id="rId16"/>
    <p:sldId id="316" r:id="rId17"/>
    <p:sldId id="295" r:id="rId18"/>
    <p:sldId id="259" r:id="rId19"/>
    <p:sldId id="260" r:id="rId20"/>
    <p:sldId id="261" r:id="rId21"/>
    <p:sldId id="320" r:id="rId22"/>
    <p:sldId id="321" r:id="rId23"/>
    <p:sldId id="266" r:id="rId24"/>
    <p:sldId id="314" r:id="rId25"/>
    <p:sldId id="322" r:id="rId26"/>
    <p:sldId id="323" r:id="rId27"/>
    <p:sldId id="326" r:id="rId28"/>
    <p:sldId id="324" r:id="rId29"/>
    <p:sldId id="327" r:id="rId30"/>
    <p:sldId id="325" r:id="rId31"/>
    <p:sldId id="317" r:id="rId32"/>
    <p:sldId id="328" r:id="rId33"/>
    <p:sldId id="329" r:id="rId34"/>
    <p:sldId id="267" r:id="rId35"/>
    <p:sldId id="330" r:id="rId36"/>
    <p:sldId id="268" r:id="rId37"/>
    <p:sldId id="269" r:id="rId38"/>
    <p:sldId id="270" r:id="rId39"/>
    <p:sldId id="271" r:id="rId40"/>
    <p:sldId id="272" r:id="rId41"/>
    <p:sldId id="290" r:id="rId42"/>
    <p:sldId id="274" r:id="rId43"/>
    <p:sldId id="291" r:id="rId44"/>
    <p:sldId id="275" r:id="rId45"/>
    <p:sldId id="312" r:id="rId46"/>
    <p:sldId id="293" r:id="rId4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5301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644" autoAdjust="0"/>
    <p:restoredTop sz="94660"/>
  </p:normalViewPr>
  <p:slideViewPr>
    <p:cSldViewPr snapToGrid="0">
      <p:cViewPr varScale="1">
        <p:scale>
          <a:sx n="113" d="100"/>
          <a:sy n="113" d="100"/>
        </p:scale>
        <p:origin x="864" y="302"/>
      </p:cViewPr>
      <p:guideLst/>
    </p:cSldViewPr>
  </p:slideViewPr>
  <p:notesTextViewPr>
    <p:cViewPr>
      <p:scale>
        <a:sx n="1" d="1"/>
        <a:sy n="1" d="1"/>
      </p:scale>
      <p:origin x="0" y="0"/>
    </p:cViewPr>
  </p:notesTextViewPr>
  <p:sorterViewPr>
    <p:cViewPr>
      <p:scale>
        <a:sx n="140" d="100"/>
        <a:sy n="140" d="100"/>
      </p:scale>
      <p:origin x="0" y="-5598"/>
    </p:cViewPr>
  </p:sorterViewPr>
  <p:notesViewPr>
    <p:cSldViewPr snapToGrid="0">
      <p:cViewPr varScale="1">
        <p:scale>
          <a:sx n="97" d="100"/>
          <a:sy n="97" d="100"/>
        </p:scale>
        <p:origin x="4277" y="85"/>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AT"/>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6AC8300-F030-4B5D-A5F6-6B66645827B3}" type="datetimeFigureOut">
              <a:rPr lang="de-AT" smtClean="0"/>
              <a:t>02.04.2026</a:t>
            </a:fld>
            <a:endParaRPr lang="de-AT"/>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AT"/>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AT"/>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D466E0-5CC8-45B4-B0BF-D70FCA689327}" type="slidenum">
              <a:rPr lang="de-AT" smtClean="0"/>
              <a:t>‹#›</a:t>
            </a:fld>
            <a:endParaRPr lang="de-AT"/>
          </a:p>
        </p:txBody>
      </p:sp>
    </p:spTree>
    <p:extLst>
      <p:ext uri="{BB962C8B-B14F-4D97-AF65-F5344CB8AC3E}">
        <p14:creationId xmlns:p14="http://schemas.microsoft.com/office/powerpoint/2010/main" val="4906375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buFont typeface="+mj-lt"/>
              <a:buAutoNum type="arabicPeriod"/>
            </a:pPr>
            <a:r>
              <a:rPr lang="en-US" b="1" dirty="0">
                <a:effectLst/>
              </a:rPr>
              <a:t>Enhanced Academic Performance</a:t>
            </a:r>
            <a:endParaRPr lang="en-US" dirty="0">
              <a:effectLst/>
            </a:endParaRPr>
          </a:p>
          <a:p>
            <a:r>
              <a:rPr lang="en-US" dirty="0">
                <a:effectLst/>
              </a:rPr>
              <a:t>Professional and personal skills play a vital role in improving academic performance during the PhD journey. Strong research and analytical skills are essential for conducting high-quality research, while effective communication skills are crucial for presenting findings clearly and persuasively.</a:t>
            </a:r>
          </a:p>
          <a:p>
            <a:pPr>
              <a:buFont typeface="+mj-lt"/>
              <a:buAutoNum type="arabicPeriod" startAt="2"/>
            </a:pPr>
            <a:r>
              <a:rPr lang="en-US" b="1" dirty="0">
                <a:effectLst/>
              </a:rPr>
              <a:t>Career Versatility and Employability</a:t>
            </a:r>
            <a:endParaRPr lang="en-US" dirty="0">
              <a:effectLst/>
            </a:endParaRPr>
          </a:p>
          <a:p>
            <a:r>
              <a:rPr lang="en-US" dirty="0">
                <a:effectLst/>
              </a:rPr>
              <a:t>The job market for PhD graduates has evolved significantly, with many pursuing careers outside of traditional academia. Developing a broad range of professional and personal skills enhances employability across various sectors</a:t>
            </a:r>
            <a:endParaRPr lang="en-US" dirty="0"/>
          </a:p>
          <a:p>
            <a:pPr>
              <a:buFont typeface="+mj-lt"/>
              <a:buAutoNum type="arabicPeriod" startAt="3"/>
            </a:pPr>
            <a:r>
              <a:rPr lang="en-US" b="1" dirty="0">
                <a:effectLst/>
              </a:rPr>
              <a:t>Overcoming Academic Challenges</a:t>
            </a:r>
            <a:endParaRPr lang="en-US" dirty="0">
              <a:effectLst/>
            </a:endParaRPr>
          </a:p>
          <a:p>
            <a:r>
              <a:rPr lang="en-US" dirty="0">
                <a:effectLst/>
              </a:rPr>
              <a:t>PhD students often face numerous challenges during their academic journey. Those who lack essential professional and personal skills may struggle with isolation, stress, time management.</a:t>
            </a:r>
          </a:p>
          <a:p>
            <a:pPr>
              <a:buFont typeface="+mj-lt"/>
              <a:buAutoNum type="arabicPeriod" startAt="4"/>
            </a:pPr>
            <a:r>
              <a:rPr lang="en-US" b="1" dirty="0">
                <a:effectLst/>
              </a:rPr>
              <a:t>Adapting to Changing Research Environments</a:t>
            </a:r>
            <a:endParaRPr lang="en-US" dirty="0">
              <a:effectLst/>
            </a:endParaRPr>
          </a:p>
          <a:p>
            <a:r>
              <a:rPr lang="en-US" dirty="0">
                <a:effectLst/>
              </a:rPr>
              <a:t>The research landscape is constantly evolving, requiring PhD students to be adaptable and resilient</a:t>
            </a:r>
            <a:endParaRPr lang="en-US" dirty="0"/>
          </a:p>
          <a:p>
            <a:r>
              <a:rPr lang="en-US" b="1" dirty="0">
                <a:effectLst/>
              </a:rPr>
              <a:t>5. Personal Growth and Self-Awareness</a:t>
            </a:r>
            <a:endParaRPr lang="en-US" dirty="0">
              <a:effectLst/>
            </a:endParaRPr>
          </a:p>
          <a:p>
            <a:r>
              <a:rPr lang="en-US" dirty="0">
                <a:effectLst/>
              </a:rPr>
              <a:t>The development of personal skills contributes significantly to the overall growth and self-awareness of PhD students. </a:t>
            </a:r>
            <a:endParaRPr lang="de-AT" dirty="0"/>
          </a:p>
        </p:txBody>
      </p:sp>
      <p:sp>
        <p:nvSpPr>
          <p:cNvPr id="4" name="Foliennummernplatzhalter 3"/>
          <p:cNvSpPr>
            <a:spLocks noGrp="1"/>
          </p:cNvSpPr>
          <p:nvPr>
            <p:ph type="sldNum" sz="quarter" idx="5"/>
          </p:nvPr>
        </p:nvSpPr>
        <p:spPr/>
        <p:txBody>
          <a:bodyPr/>
          <a:lstStyle/>
          <a:p>
            <a:fld id="{5ED466E0-5CC8-45B4-B0BF-D70FCA689327}" type="slidenum">
              <a:rPr lang="de-AT" smtClean="0"/>
              <a:t>3</a:t>
            </a:fld>
            <a:endParaRPr lang="de-AT"/>
          </a:p>
        </p:txBody>
      </p:sp>
    </p:spTree>
    <p:extLst>
      <p:ext uri="{BB962C8B-B14F-4D97-AF65-F5344CB8AC3E}">
        <p14:creationId xmlns:p14="http://schemas.microsoft.com/office/powerpoint/2010/main" val="470442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lvl="0"/>
            <a:r>
              <a:rPr lang="en-US" dirty="0"/>
              <a:t>To discuss and reflect on the process where the supervisor becomes a mentor to the independent PhD</a:t>
            </a:r>
            <a:endParaRPr lang="sv-SE" dirty="0">
              <a:effectLst/>
            </a:endParaRPr>
          </a:p>
          <a:p>
            <a:pPr lvl="0"/>
            <a:r>
              <a:rPr lang="en-US" dirty="0"/>
              <a:t>To discuss problems when hierarchical relationship between supervisor and supervisee may become a competitive relationship</a:t>
            </a:r>
            <a:endParaRPr lang="sv-SE" dirty="0">
              <a:effectLst/>
            </a:endParaRPr>
          </a:p>
          <a:p>
            <a:endParaRPr lang="sv-SE" dirty="0"/>
          </a:p>
        </p:txBody>
      </p:sp>
      <p:sp>
        <p:nvSpPr>
          <p:cNvPr id="4" name="Platshållare för bildnummer 3"/>
          <p:cNvSpPr>
            <a:spLocks noGrp="1"/>
          </p:cNvSpPr>
          <p:nvPr>
            <p:ph type="sldNum" sz="quarter" idx="5"/>
          </p:nvPr>
        </p:nvSpPr>
        <p:spPr/>
        <p:txBody>
          <a:bodyPr/>
          <a:lstStyle/>
          <a:p>
            <a:fld id="{F9E22125-429A-B54F-89AF-330BD8520A40}" type="slidenum">
              <a:rPr lang="sv-SE" smtClean="0"/>
              <a:t>31</a:t>
            </a:fld>
            <a:endParaRPr lang="sv-SE"/>
          </a:p>
        </p:txBody>
      </p:sp>
    </p:spTree>
    <p:extLst>
      <p:ext uri="{BB962C8B-B14F-4D97-AF65-F5344CB8AC3E}">
        <p14:creationId xmlns:p14="http://schemas.microsoft.com/office/powerpoint/2010/main" val="20236669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76766C2-4C73-41BC-B80A-E23107ED84CA}" type="datetime1">
              <a:rPr lang="en-US" smtClean="0"/>
              <a:t>4/2/2026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txBody>
          <a:bodyPr/>
          <a:lstStyle/>
          <a:p>
            <a:endParaRPr lang="de-AT"/>
          </a:p>
        </p:txBody>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ED1844D-1826-422C-9557-F92064B399B8}" type="datetime1">
              <a:rPr lang="en-US" smtClean="0"/>
              <a:t>4/2/2026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a:lstStyle/>
          <a:p>
            <a:endParaRPr lang="de-AT"/>
          </a:p>
        </p:txBody>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7" name="Textfeld 6">
            <a:extLst>
              <a:ext uri="{FF2B5EF4-FFF2-40B4-BE49-F238E27FC236}">
                <a16:creationId xmlns:a16="http://schemas.microsoft.com/office/drawing/2014/main" id="{5F349045-0F52-5B51-E86A-FE53BF8517F2}"/>
              </a:ext>
            </a:extLst>
          </p:cNvPr>
          <p:cNvSpPr txBox="1"/>
          <p:nvPr userDrawn="1"/>
        </p:nvSpPr>
        <p:spPr>
          <a:xfrm>
            <a:off x="142241" y="6563170"/>
            <a:ext cx="878767" cy="276999"/>
          </a:xfrm>
          <a:prstGeom prst="rect">
            <a:avLst/>
          </a:prstGeom>
          <a:noFill/>
        </p:spPr>
        <p:txBody>
          <a:bodyPr wrap="none" rtlCol="0">
            <a:spAutoFit/>
          </a:bodyPr>
          <a:lstStyle/>
          <a:p>
            <a:r>
              <a:rPr lang="de-AT" sz="1200" b="1" dirty="0"/>
              <a:t>Module 8</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9E18486-3F68-486E-B70D-C186EAF95857}" type="datetime1">
              <a:rPr lang="en-US" smtClean="0"/>
              <a:t>4/2/2026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7" name="Textfeld 6">
            <a:extLst>
              <a:ext uri="{FF2B5EF4-FFF2-40B4-BE49-F238E27FC236}">
                <a16:creationId xmlns:a16="http://schemas.microsoft.com/office/drawing/2014/main" id="{02237B90-3338-1527-688D-F57E5BD361A5}"/>
              </a:ext>
            </a:extLst>
          </p:cNvPr>
          <p:cNvSpPr txBox="1"/>
          <p:nvPr userDrawn="1"/>
        </p:nvSpPr>
        <p:spPr>
          <a:xfrm>
            <a:off x="142241" y="6563170"/>
            <a:ext cx="878767" cy="276999"/>
          </a:xfrm>
          <a:prstGeom prst="rect">
            <a:avLst/>
          </a:prstGeom>
          <a:noFill/>
        </p:spPr>
        <p:txBody>
          <a:bodyPr wrap="none" rtlCol="0">
            <a:spAutoFit/>
          </a:bodyPr>
          <a:lstStyle/>
          <a:p>
            <a:r>
              <a:rPr lang="de-AT" sz="1200" b="1" dirty="0"/>
              <a:t>Module 8</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258F6B3F-7F1C-43D0-996D-EB2D70F86F12}" type="datetime1">
              <a:rPr lang="en-US" smtClean="0"/>
              <a:t>4/2/2026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3" name="Textfeld 2">
            <a:extLst>
              <a:ext uri="{FF2B5EF4-FFF2-40B4-BE49-F238E27FC236}">
                <a16:creationId xmlns:a16="http://schemas.microsoft.com/office/drawing/2014/main" id="{CE560D69-E2D5-7C16-659B-C24727FED373}"/>
              </a:ext>
            </a:extLst>
          </p:cNvPr>
          <p:cNvSpPr txBox="1"/>
          <p:nvPr userDrawn="1"/>
        </p:nvSpPr>
        <p:spPr>
          <a:xfrm>
            <a:off x="142241" y="6563170"/>
            <a:ext cx="878767" cy="276999"/>
          </a:xfrm>
          <a:prstGeom prst="rect">
            <a:avLst/>
          </a:prstGeom>
          <a:noFill/>
        </p:spPr>
        <p:txBody>
          <a:bodyPr wrap="none" rtlCol="0">
            <a:spAutoFit/>
          </a:bodyPr>
          <a:lstStyle/>
          <a:p>
            <a:r>
              <a:rPr lang="de-AT" sz="1200" b="1" dirty="0"/>
              <a:t>Module 8</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ECC3FC3-F529-4334-A7FC-C1A1D442ECD1}" type="datetime1">
              <a:rPr lang="en-US" smtClean="0"/>
              <a:t>4/2/2026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a:lstStyle/>
          <a:p>
            <a:endParaRPr lang="de-AT"/>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Textfeld 6">
            <a:extLst>
              <a:ext uri="{FF2B5EF4-FFF2-40B4-BE49-F238E27FC236}">
                <a16:creationId xmlns:a16="http://schemas.microsoft.com/office/drawing/2014/main" id="{FC209765-1F73-C5CF-0628-21C5031BED16}"/>
              </a:ext>
            </a:extLst>
          </p:cNvPr>
          <p:cNvSpPr txBox="1"/>
          <p:nvPr userDrawn="1"/>
        </p:nvSpPr>
        <p:spPr>
          <a:xfrm>
            <a:off x="142241" y="6563170"/>
            <a:ext cx="878767" cy="276999"/>
          </a:xfrm>
          <a:prstGeom prst="rect">
            <a:avLst/>
          </a:prstGeom>
          <a:noFill/>
        </p:spPr>
        <p:txBody>
          <a:bodyPr wrap="none" rtlCol="0">
            <a:spAutoFit/>
          </a:bodyPr>
          <a:lstStyle/>
          <a:p>
            <a:r>
              <a:rPr lang="de-AT" sz="1200" b="1" dirty="0"/>
              <a:t>Module 8</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DD8DD3C-4A7A-44AF-B020-E5D96BE38979}" type="datetime1">
              <a:rPr lang="en-US" smtClean="0"/>
              <a:t>4/2/2026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7" name="Textfeld 6">
            <a:extLst>
              <a:ext uri="{FF2B5EF4-FFF2-40B4-BE49-F238E27FC236}">
                <a16:creationId xmlns:a16="http://schemas.microsoft.com/office/drawing/2014/main" id="{F38B6A8C-B94A-5205-8053-9A11306EFD1F}"/>
              </a:ext>
            </a:extLst>
          </p:cNvPr>
          <p:cNvSpPr txBox="1"/>
          <p:nvPr userDrawn="1"/>
        </p:nvSpPr>
        <p:spPr>
          <a:xfrm>
            <a:off x="142241" y="6563170"/>
            <a:ext cx="878767" cy="276999"/>
          </a:xfrm>
          <a:prstGeom prst="rect">
            <a:avLst/>
          </a:prstGeom>
          <a:noFill/>
        </p:spPr>
        <p:txBody>
          <a:bodyPr wrap="none" rtlCol="0">
            <a:spAutoFit/>
          </a:bodyPr>
          <a:lstStyle/>
          <a:p>
            <a:r>
              <a:rPr lang="de-AT" sz="1200" b="1" dirty="0"/>
              <a:t>Module 8</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FE0703A-A96C-4C68-8D37-A08F2CFC4B0A}" type="datetime1">
              <a:rPr lang="en-US" smtClean="0"/>
              <a:t>4/2/2026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
        <p:nvSpPr>
          <p:cNvPr id="2" name="Textfeld 1">
            <a:extLst>
              <a:ext uri="{FF2B5EF4-FFF2-40B4-BE49-F238E27FC236}">
                <a16:creationId xmlns:a16="http://schemas.microsoft.com/office/drawing/2014/main" id="{4AF5B780-D11A-4133-4044-57F4B1CEEC54}"/>
              </a:ext>
            </a:extLst>
          </p:cNvPr>
          <p:cNvSpPr txBox="1"/>
          <p:nvPr userDrawn="1"/>
        </p:nvSpPr>
        <p:spPr>
          <a:xfrm>
            <a:off x="142241" y="6563170"/>
            <a:ext cx="878767" cy="276999"/>
          </a:xfrm>
          <a:prstGeom prst="rect">
            <a:avLst/>
          </a:prstGeom>
          <a:noFill/>
        </p:spPr>
        <p:txBody>
          <a:bodyPr wrap="none" rtlCol="0">
            <a:spAutoFit/>
          </a:bodyPr>
          <a:lstStyle/>
          <a:p>
            <a:r>
              <a:rPr lang="de-AT" sz="1200" b="1" dirty="0"/>
              <a:t>Module 8</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8A373A3-6085-438E-9832-FAB9079772F7}" type="datetime1">
              <a:rPr lang="en-US" smtClean="0"/>
              <a:t>4/2/2026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
        <p:nvSpPr>
          <p:cNvPr id="2" name="Textfeld 1">
            <a:extLst>
              <a:ext uri="{FF2B5EF4-FFF2-40B4-BE49-F238E27FC236}">
                <a16:creationId xmlns:a16="http://schemas.microsoft.com/office/drawing/2014/main" id="{5465630B-D5D9-A298-E8FF-53D6BD555B3B}"/>
              </a:ext>
            </a:extLst>
          </p:cNvPr>
          <p:cNvSpPr txBox="1"/>
          <p:nvPr userDrawn="1"/>
        </p:nvSpPr>
        <p:spPr>
          <a:xfrm>
            <a:off x="142241" y="6563170"/>
            <a:ext cx="878767" cy="276999"/>
          </a:xfrm>
          <a:prstGeom prst="rect">
            <a:avLst/>
          </a:prstGeom>
          <a:noFill/>
        </p:spPr>
        <p:txBody>
          <a:bodyPr wrap="none" rtlCol="0">
            <a:spAutoFit/>
          </a:bodyPr>
          <a:lstStyle/>
          <a:p>
            <a:r>
              <a:rPr lang="de-AT" sz="1200" b="1" dirty="0"/>
              <a:t>Module 8</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6900FB6-6C60-433E-8E16-FBF29C36CFE5}" type="datetime1">
              <a:rPr lang="en-US" smtClean="0"/>
              <a:t>4/2/2026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
        <p:nvSpPr>
          <p:cNvPr id="6" name="Textfeld 5">
            <a:extLst>
              <a:ext uri="{FF2B5EF4-FFF2-40B4-BE49-F238E27FC236}">
                <a16:creationId xmlns:a16="http://schemas.microsoft.com/office/drawing/2014/main" id="{54D3B5B7-8CDC-8863-53D5-A68E5ED1A2C2}"/>
              </a:ext>
            </a:extLst>
          </p:cNvPr>
          <p:cNvSpPr txBox="1"/>
          <p:nvPr userDrawn="1"/>
        </p:nvSpPr>
        <p:spPr>
          <a:xfrm>
            <a:off x="142241" y="6563170"/>
            <a:ext cx="878767" cy="276999"/>
          </a:xfrm>
          <a:prstGeom prst="rect">
            <a:avLst/>
          </a:prstGeom>
          <a:noFill/>
        </p:spPr>
        <p:txBody>
          <a:bodyPr wrap="none" rtlCol="0">
            <a:spAutoFit/>
          </a:bodyPr>
          <a:lstStyle/>
          <a:p>
            <a:r>
              <a:rPr lang="de-AT" sz="1200" b="1" dirty="0"/>
              <a:t>Module 8</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9B6F98-9CDC-426B-8CC7-8F88938C809D}" type="datetime1">
              <a:rPr lang="en-US" smtClean="0"/>
              <a:t>4/2/2026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
        <p:nvSpPr>
          <p:cNvPr id="5" name="Textfeld 4">
            <a:extLst>
              <a:ext uri="{FF2B5EF4-FFF2-40B4-BE49-F238E27FC236}">
                <a16:creationId xmlns:a16="http://schemas.microsoft.com/office/drawing/2014/main" id="{D0A33BE9-93FA-1271-08A8-7DC88329915D}"/>
              </a:ext>
            </a:extLst>
          </p:cNvPr>
          <p:cNvSpPr txBox="1"/>
          <p:nvPr userDrawn="1"/>
        </p:nvSpPr>
        <p:spPr>
          <a:xfrm>
            <a:off x="142241" y="6563170"/>
            <a:ext cx="878767" cy="276999"/>
          </a:xfrm>
          <a:prstGeom prst="rect">
            <a:avLst/>
          </a:prstGeom>
          <a:noFill/>
        </p:spPr>
        <p:txBody>
          <a:bodyPr wrap="none" rtlCol="0">
            <a:spAutoFit/>
          </a:bodyPr>
          <a:lstStyle/>
          <a:p>
            <a:r>
              <a:rPr lang="de-AT" sz="1200" b="1" dirty="0"/>
              <a:t>Module 8</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AF30F4AC-9C7F-4D7E-988D-7457AC54C9D3}" type="datetime1">
              <a:rPr lang="en-US" smtClean="0"/>
              <a:t>4/2/2026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
        <p:nvSpPr>
          <p:cNvPr id="8" name="Textfeld 7">
            <a:extLst>
              <a:ext uri="{FF2B5EF4-FFF2-40B4-BE49-F238E27FC236}">
                <a16:creationId xmlns:a16="http://schemas.microsoft.com/office/drawing/2014/main" id="{9B64EED2-947F-588F-1C0C-AF42BA4362A8}"/>
              </a:ext>
            </a:extLst>
          </p:cNvPr>
          <p:cNvSpPr txBox="1"/>
          <p:nvPr userDrawn="1"/>
        </p:nvSpPr>
        <p:spPr>
          <a:xfrm>
            <a:off x="142241" y="6563170"/>
            <a:ext cx="878767" cy="276999"/>
          </a:xfrm>
          <a:prstGeom prst="rect">
            <a:avLst/>
          </a:prstGeom>
          <a:noFill/>
        </p:spPr>
        <p:txBody>
          <a:bodyPr wrap="none" rtlCol="0">
            <a:spAutoFit/>
          </a:bodyPr>
          <a:lstStyle/>
          <a:p>
            <a:r>
              <a:rPr lang="de-AT" sz="1200" b="1" dirty="0"/>
              <a:t>Module 8</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ABAAE950-06EF-48CF-8DFB-86CB08C7AC2C}" type="datetime1">
              <a:rPr lang="en-US" smtClean="0"/>
              <a:t>4/2/2026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8" name="Textfeld 7">
            <a:extLst>
              <a:ext uri="{FF2B5EF4-FFF2-40B4-BE49-F238E27FC236}">
                <a16:creationId xmlns:a16="http://schemas.microsoft.com/office/drawing/2014/main" id="{8F3203FF-BB12-D532-7EE3-7677C341940C}"/>
              </a:ext>
            </a:extLst>
          </p:cNvPr>
          <p:cNvSpPr txBox="1"/>
          <p:nvPr userDrawn="1"/>
        </p:nvSpPr>
        <p:spPr>
          <a:xfrm>
            <a:off x="142241" y="6563170"/>
            <a:ext cx="878767" cy="276999"/>
          </a:xfrm>
          <a:prstGeom prst="rect">
            <a:avLst/>
          </a:prstGeom>
          <a:noFill/>
        </p:spPr>
        <p:txBody>
          <a:bodyPr wrap="none" rtlCol="0">
            <a:spAutoFit/>
          </a:bodyPr>
          <a:lstStyle/>
          <a:p>
            <a:r>
              <a:rPr lang="de-AT" sz="1200" b="1" dirty="0"/>
              <a:t>Module 8</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txBody>
            <a:bodyPr/>
            <a:lstStyle/>
            <a:p>
              <a:endParaRPr lang="de-AT"/>
            </a:p>
          </p:txBody>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txBody>
            <a:bodyPr/>
            <a:lstStyle/>
            <a:p>
              <a:endParaRPr lang="de-AT"/>
            </a:p>
          </p:txBody>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txBody>
            <a:bodyPr/>
            <a:lstStyle/>
            <a:p>
              <a:endParaRPr lang="de-AT"/>
            </a:p>
          </p:txBody>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txBody>
            <a:bodyPr/>
            <a:lstStyle/>
            <a:p>
              <a:endParaRPr lang="de-AT"/>
            </a:p>
          </p:txBody>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txBody>
            <a:bodyPr/>
            <a:lstStyle/>
            <a:p>
              <a:endParaRPr lang="de-AT"/>
            </a:p>
          </p:txBody>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txBody>
            <a:bodyPr/>
            <a:lstStyle/>
            <a:p>
              <a:endParaRPr lang="de-AT"/>
            </a:p>
          </p:txBody>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txBody>
            <a:bodyPr/>
            <a:lstStyle/>
            <a:p>
              <a:endParaRPr lang="de-AT"/>
            </a:p>
          </p:txBody>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txBody>
            <a:bodyPr/>
            <a:lstStyle/>
            <a:p>
              <a:endParaRPr lang="de-AT"/>
            </a:p>
          </p:txBody>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txBody>
            <a:bodyPr/>
            <a:lstStyle/>
            <a:p>
              <a:endParaRPr lang="de-AT"/>
            </a:p>
          </p:txBody>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txBody>
            <a:bodyPr/>
            <a:lstStyle/>
            <a:p>
              <a:endParaRPr lang="de-AT"/>
            </a:p>
          </p:txBody>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txBody>
            <a:bodyPr/>
            <a:lstStyle/>
            <a:p>
              <a:endParaRPr lang="de-AT"/>
            </a:p>
          </p:txBody>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txBody>
            <a:bodyPr/>
            <a:lstStyle/>
            <a:p>
              <a:endParaRPr lang="de-AT"/>
            </a:p>
          </p:txBody>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txBody>
            <a:bodyPr/>
            <a:lstStyle/>
            <a:p>
              <a:endParaRPr lang="de-AT"/>
            </a:p>
          </p:txBody>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txBody>
            <a:bodyPr/>
            <a:lstStyle/>
            <a:p>
              <a:endParaRPr lang="de-AT"/>
            </a:p>
          </p:txBody>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txBody>
            <a:bodyPr/>
            <a:lstStyle/>
            <a:p>
              <a:endParaRPr lang="de-AT"/>
            </a:p>
          </p:txBody>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txBody>
            <a:bodyPr/>
            <a:lstStyle/>
            <a:p>
              <a:endParaRPr lang="de-AT"/>
            </a:p>
          </p:txBody>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txBody>
            <a:bodyPr/>
            <a:lstStyle/>
            <a:p>
              <a:endParaRPr lang="de-AT"/>
            </a:p>
          </p:txBody>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txBody>
            <a:bodyPr/>
            <a:lstStyle/>
            <a:p>
              <a:endParaRPr lang="de-AT"/>
            </a:p>
          </p:txBody>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txBody>
            <a:bodyPr/>
            <a:lstStyle/>
            <a:p>
              <a:endParaRPr lang="de-AT"/>
            </a:p>
          </p:txBody>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txBody>
            <a:bodyPr/>
            <a:lstStyle/>
            <a:p>
              <a:endParaRPr lang="de-AT"/>
            </a:p>
          </p:txBody>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txBody>
            <a:bodyPr/>
            <a:lstStyle/>
            <a:p>
              <a:endParaRPr lang="de-AT"/>
            </a:p>
          </p:txBody>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txBody>
            <a:bodyPr/>
            <a:lstStyle/>
            <a:p>
              <a:endParaRPr lang="de-AT"/>
            </a:p>
          </p:txBody>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txBody>
            <a:bodyPr/>
            <a:lstStyle/>
            <a:p>
              <a:endParaRPr lang="de-AT"/>
            </a:p>
          </p:txBody>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txBody>
            <a:bodyPr/>
            <a:lstStyle/>
            <a:p>
              <a:endParaRPr lang="de-AT"/>
            </a:p>
          </p:txBody>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de-AT"/>
          </a:p>
        </p:txBody>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0586EA4C-BC58-437F-AFF6-17204E8F117D}" type="datetime1">
              <a:rPr lang="en-US" smtClean="0"/>
              <a:t>4/2/2026</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
        <p:nvSpPr>
          <p:cNvPr id="8" name="Textfeld 6">
            <a:extLst>
              <a:ext uri="{FF2B5EF4-FFF2-40B4-BE49-F238E27FC236}">
                <a16:creationId xmlns:a16="http://schemas.microsoft.com/office/drawing/2014/main" id="{70D5C34C-C966-218F-0AF6-DCDD240EF64F}"/>
              </a:ext>
            </a:extLst>
          </p:cNvPr>
          <p:cNvSpPr txBox="1"/>
          <p:nvPr userDrawn="1"/>
        </p:nvSpPr>
        <p:spPr>
          <a:xfrm>
            <a:off x="142241" y="6563170"/>
            <a:ext cx="878767" cy="276999"/>
          </a:xfrm>
          <a:prstGeom prst="rect">
            <a:avLst/>
          </a:prstGeom>
          <a:noFill/>
        </p:spPr>
        <p:txBody>
          <a:bodyPr wrap="none" rtlCol="0">
            <a:spAutoFit/>
          </a:bodyPr>
          <a:lstStyle/>
          <a:p>
            <a:r>
              <a:rPr lang="de-AT" sz="1200" b="1" dirty="0"/>
              <a:t>Module 8</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Lst>
  <p:hf hdr="0" ftr="0" dt="0"/>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sv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sv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sv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sv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sv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sv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8.sv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sv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sv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hyperlink" Target="http://profiles.mu.ac.ke/fnyamwala"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sv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66449" y="2949042"/>
            <a:ext cx="9254444" cy="2262781"/>
          </a:xfrm>
        </p:spPr>
        <p:txBody>
          <a:bodyPr>
            <a:normAutofit fontScale="90000"/>
          </a:bodyPr>
          <a:lstStyle/>
          <a:p>
            <a:r>
              <a:rPr lang="en-US" b="1" dirty="0"/>
              <a:t>Module 8</a:t>
            </a:r>
            <a:br>
              <a:rPr lang="en-US" dirty="0"/>
            </a:br>
            <a:r>
              <a:rPr lang="en-US" dirty="0"/>
              <a:t>Professional Career Development, Networking, and Job Placement</a:t>
            </a:r>
          </a:p>
        </p:txBody>
      </p:sp>
      <p:pic>
        <p:nvPicPr>
          <p:cNvPr id="7" name="Grafik 6">
            <a:extLst>
              <a:ext uri="{FF2B5EF4-FFF2-40B4-BE49-F238E27FC236}">
                <a16:creationId xmlns:a16="http://schemas.microsoft.com/office/drawing/2014/main" id="{E47F3D64-4AF0-6879-8CC9-4369DC33F80B}"/>
              </a:ext>
            </a:extLst>
          </p:cNvPr>
          <p:cNvPicPr>
            <a:picLocks noChangeAspect="1"/>
          </p:cNvPicPr>
          <p:nvPr/>
        </p:nvPicPr>
        <p:blipFill>
          <a:blip r:embed="rId2"/>
          <a:stretch>
            <a:fillRect/>
          </a:stretch>
        </p:blipFill>
        <p:spPr>
          <a:xfrm>
            <a:off x="10765274" y="6263951"/>
            <a:ext cx="1426725" cy="594049"/>
          </a:xfrm>
          <a:prstGeom prst="rect">
            <a:avLst/>
          </a:prstGeom>
        </p:spPr>
      </p:pic>
      <p:sp>
        <p:nvSpPr>
          <p:cNvPr id="8" name="Textfeld 7">
            <a:extLst>
              <a:ext uri="{FF2B5EF4-FFF2-40B4-BE49-F238E27FC236}">
                <a16:creationId xmlns:a16="http://schemas.microsoft.com/office/drawing/2014/main" id="{7589074A-769A-EBD7-7DC2-361163F8075E}"/>
              </a:ext>
            </a:extLst>
          </p:cNvPr>
          <p:cNvSpPr txBox="1"/>
          <p:nvPr/>
        </p:nvSpPr>
        <p:spPr>
          <a:xfrm>
            <a:off x="9228677" y="6422475"/>
            <a:ext cx="1645002" cy="276999"/>
          </a:xfrm>
          <a:prstGeom prst="rect">
            <a:avLst/>
          </a:prstGeom>
          <a:noFill/>
        </p:spPr>
        <p:txBody>
          <a:bodyPr wrap="none" rtlCol="0">
            <a:spAutoFit/>
          </a:bodyPr>
          <a:lstStyle/>
          <a:p>
            <a:r>
              <a:rPr lang="de-AT" sz="1200" dirty="0" err="1"/>
              <a:t>partly</a:t>
            </a:r>
            <a:r>
              <a:rPr lang="de-AT" sz="1200" dirty="0"/>
              <a:t> </a:t>
            </a:r>
            <a:r>
              <a:rPr lang="de-AT" sz="1200" dirty="0" err="1"/>
              <a:t>supported</a:t>
            </a:r>
            <a:r>
              <a:rPr lang="de-AT" sz="1200" dirty="0"/>
              <a:t> </a:t>
            </a:r>
            <a:r>
              <a:rPr lang="de-AT" sz="1200" dirty="0" err="1"/>
              <a:t>by</a:t>
            </a:r>
            <a:endParaRPr lang="de-AT" sz="1200" dirty="0"/>
          </a:p>
        </p:txBody>
      </p:sp>
      <p:pic>
        <p:nvPicPr>
          <p:cNvPr id="10" name="Grafik 9">
            <a:extLst>
              <a:ext uri="{FF2B5EF4-FFF2-40B4-BE49-F238E27FC236}">
                <a16:creationId xmlns:a16="http://schemas.microsoft.com/office/drawing/2014/main" id="{A96F564E-F52B-C99D-2BFF-75D29CD98DD4}"/>
              </a:ext>
            </a:extLst>
          </p:cNvPr>
          <p:cNvPicPr>
            <a:picLocks noChangeAspect="1"/>
          </p:cNvPicPr>
          <p:nvPr/>
        </p:nvPicPr>
        <p:blipFill>
          <a:blip r:embed="rId3"/>
          <a:stretch>
            <a:fillRect/>
          </a:stretch>
        </p:blipFill>
        <p:spPr>
          <a:xfrm>
            <a:off x="2832400" y="6270032"/>
            <a:ext cx="1227411" cy="429442"/>
          </a:xfrm>
          <a:prstGeom prst="rect">
            <a:avLst/>
          </a:prstGeom>
        </p:spPr>
      </p:pic>
      <p:sp>
        <p:nvSpPr>
          <p:cNvPr id="3" name="Foliennummernplatzhalter 2">
            <a:extLst>
              <a:ext uri="{FF2B5EF4-FFF2-40B4-BE49-F238E27FC236}">
                <a16:creationId xmlns:a16="http://schemas.microsoft.com/office/drawing/2014/main" id="{AC1C7576-47CB-6175-2A9D-4AD0585524B9}"/>
              </a:ext>
            </a:extLst>
          </p:cNvPr>
          <p:cNvSpPr>
            <a:spLocks noGrp="1"/>
          </p:cNvSpPr>
          <p:nvPr>
            <p:ph type="sldNum" sz="quarter" idx="12"/>
          </p:nvPr>
        </p:nvSpPr>
        <p:spPr/>
        <p:txBody>
          <a:bodyPr/>
          <a:lstStyle/>
          <a:p>
            <a:fld id="{D57F1E4F-1CFF-5643-939E-217C01CDF565}" type="slidenum">
              <a:rPr lang="en-US" smtClean="0"/>
              <a:pPr/>
              <a:t>1</a:t>
            </a:fld>
            <a:endParaRPr lang="en-US" dirty="0"/>
          </a:p>
        </p:txBody>
      </p:sp>
      <p:sp>
        <p:nvSpPr>
          <p:cNvPr id="4" name="TextBox 3">
            <a:extLst>
              <a:ext uri="{FF2B5EF4-FFF2-40B4-BE49-F238E27FC236}">
                <a16:creationId xmlns:a16="http://schemas.microsoft.com/office/drawing/2014/main" id="{4C4DD710-6E34-B52E-CDB3-42CE63F75025}"/>
              </a:ext>
            </a:extLst>
          </p:cNvPr>
          <p:cNvSpPr txBox="1"/>
          <p:nvPr/>
        </p:nvSpPr>
        <p:spPr>
          <a:xfrm>
            <a:off x="232078" y="6253197"/>
            <a:ext cx="1891865" cy="307777"/>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de-AT" sz="1400" b="1" dirty="0"/>
              <a:t>Version March 2026</a:t>
            </a:r>
          </a:p>
        </p:txBody>
      </p:sp>
    </p:spTree>
    <p:extLst>
      <p:ext uri="{BB962C8B-B14F-4D97-AF65-F5344CB8AC3E}">
        <p14:creationId xmlns:p14="http://schemas.microsoft.com/office/powerpoint/2010/main" val="21187002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987BC4-1C01-D84B-9261-1BBCC327744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E0C0C8C-EEA2-3303-39A7-F9D531AA68BC}"/>
              </a:ext>
            </a:extLst>
          </p:cNvPr>
          <p:cNvSpPr>
            <a:spLocks noGrp="1"/>
          </p:cNvSpPr>
          <p:nvPr>
            <p:ph type="title"/>
          </p:nvPr>
        </p:nvSpPr>
        <p:spPr>
          <a:xfrm>
            <a:off x="2204295" y="691347"/>
            <a:ext cx="9455893" cy="1280890"/>
          </a:xfrm>
        </p:spPr>
        <p:txBody>
          <a:bodyPr/>
          <a:lstStyle/>
          <a:p>
            <a:r>
              <a:rPr lang="en-US" dirty="0" err="1"/>
              <a:t>ResearchComp</a:t>
            </a:r>
            <a:r>
              <a:rPr lang="en-US" dirty="0"/>
              <a:t>: an optional framework for further reflection</a:t>
            </a:r>
          </a:p>
        </p:txBody>
      </p:sp>
      <p:sp>
        <p:nvSpPr>
          <p:cNvPr id="5" name="Inhaltsplatzhalter 4">
            <a:extLst>
              <a:ext uri="{FF2B5EF4-FFF2-40B4-BE49-F238E27FC236}">
                <a16:creationId xmlns:a16="http://schemas.microsoft.com/office/drawing/2014/main" id="{5AC6A765-32D1-3557-D7B0-433B7E37B235}"/>
              </a:ext>
            </a:extLst>
          </p:cNvPr>
          <p:cNvSpPr>
            <a:spLocks noGrp="1"/>
          </p:cNvSpPr>
          <p:nvPr>
            <p:ph idx="1"/>
          </p:nvPr>
        </p:nvSpPr>
        <p:spPr>
          <a:xfrm>
            <a:off x="2308467" y="1972237"/>
            <a:ext cx="10099602" cy="4772528"/>
          </a:xfrm>
        </p:spPr>
        <p:txBody>
          <a:bodyPr>
            <a:noAutofit/>
          </a:bodyPr>
          <a:lstStyle/>
          <a:p>
            <a:pPr marL="0" indent="0">
              <a:buNone/>
            </a:pPr>
            <a:r>
              <a:rPr lang="en-US" sz="2200" b="1" dirty="0" err="1"/>
              <a:t>ResearchComp</a:t>
            </a:r>
            <a:r>
              <a:rPr lang="en-US" sz="2200" dirty="0"/>
              <a:t> is a European </a:t>
            </a:r>
            <a:br>
              <a:rPr lang="en-US" sz="2200" dirty="0"/>
            </a:br>
            <a:r>
              <a:rPr lang="en-US" sz="2200" dirty="0"/>
              <a:t>competence framework for researchers. </a:t>
            </a:r>
            <a:br>
              <a:rPr lang="en-US" sz="2200" dirty="0"/>
            </a:br>
            <a:r>
              <a:rPr lang="en-US" sz="2200" dirty="0"/>
              <a:t>It can be used as a reference point for </a:t>
            </a:r>
            <a:br>
              <a:rPr lang="en-US" sz="2200" dirty="0"/>
            </a:br>
            <a:r>
              <a:rPr lang="en-US" sz="2200" dirty="0"/>
              <a:t>thinking more broadly about researcher </a:t>
            </a:r>
            <a:br>
              <a:rPr lang="en-US" sz="2200" dirty="0"/>
            </a:br>
            <a:r>
              <a:rPr lang="en-US" sz="2200" dirty="0"/>
              <a:t>development beyond the immediate </a:t>
            </a:r>
            <a:br>
              <a:rPr lang="en-US" sz="2200" dirty="0"/>
            </a:br>
            <a:r>
              <a:rPr lang="en-US" sz="2200" dirty="0"/>
              <a:t>supervision context.</a:t>
            </a:r>
          </a:p>
          <a:p>
            <a:pPr marL="0" indent="0">
              <a:buNone/>
            </a:pPr>
            <a:r>
              <a:rPr lang="en-US" sz="2200" dirty="0"/>
              <a:t>It may be helpful for reflecting on areas such as:</a:t>
            </a:r>
          </a:p>
          <a:p>
            <a:r>
              <a:rPr lang="en-US" sz="2200" dirty="0"/>
              <a:t>research skills and methods </a:t>
            </a:r>
          </a:p>
          <a:p>
            <a:r>
              <a:rPr lang="en-US" sz="2200" dirty="0"/>
              <a:t>communication and dissemination </a:t>
            </a:r>
          </a:p>
          <a:p>
            <a:r>
              <a:rPr lang="en-US" sz="2200" dirty="0"/>
              <a:t>collaboration and networking </a:t>
            </a:r>
          </a:p>
          <a:p>
            <a:r>
              <a:rPr lang="en-US" sz="2200" dirty="0"/>
              <a:t>career development and mobility </a:t>
            </a:r>
          </a:p>
          <a:p>
            <a:r>
              <a:rPr lang="en-US" sz="2200" dirty="0"/>
              <a:t>professional and personal development</a:t>
            </a:r>
          </a:p>
        </p:txBody>
      </p:sp>
      <p:sp>
        <p:nvSpPr>
          <p:cNvPr id="3" name="Foliennummernplatzhalter 2">
            <a:extLst>
              <a:ext uri="{FF2B5EF4-FFF2-40B4-BE49-F238E27FC236}">
                <a16:creationId xmlns:a16="http://schemas.microsoft.com/office/drawing/2014/main" id="{41BC7337-971E-D98B-2245-801D91A290FB}"/>
              </a:ext>
            </a:extLst>
          </p:cNvPr>
          <p:cNvSpPr>
            <a:spLocks noGrp="1"/>
          </p:cNvSpPr>
          <p:nvPr>
            <p:ph type="sldNum" sz="quarter" idx="12"/>
          </p:nvPr>
        </p:nvSpPr>
        <p:spPr/>
        <p:txBody>
          <a:bodyPr/>
          <a:lstStyle/>
          <a:p>
            <a:fld id="{D57F1E4F-1CFF-5643-939E-217C01CDF565}" type="slidenum">
              <a:rPr lang="en-US" smtClean="0"/>
              <a:pPr/>
              <a:t>10</a:t>
            </a:fld>
            <a:endParaRPr lang="en-US" dirty="0"/>
          </a:p>
        </p:txBody>
      </p:sp>
      <p:pic>
        <p:nvPicPr>
          <p:cNvPr id="4" name="Grafik 6">
            <a:extLst>
              <a:ext uri="{FF2B5EF4-FFF2-40B4-BE49-F238E27FC236}">
                <a16:creationId xmlns:a16="http://schemas.microsoft.com/office/drawing/2014/main" id="{96AC6D66-FF07-FCEB-4E84-DC88F45508D0}"/>
              </a:ext>
            </a:extLst>
          </p:cNvPr>
          <p:cNvPicPr>
            <a:picLocks noChangeAspect="1"/>
          </p:cNvPicPr>
          <p:nvPr/>
        </p:nvPicPr>
        <p:blipFill>
          <a:blip r:embed="rId2"/>
          <a:stretch>
            <a:fillRect/>
          </a:stretch>
        </p:blipFill>
        <p:spPr>
          <a:xfrm>
            <a:off x="8269130" y="1824281"/>
            <a:ext cx="3922870" cy="2241297"/>
          </a:xfrm>
          <a:prstGeom prst="rect">
            <a:avLst/>
          </a:prstGeom>
          <a:ln>
            <a:solidFill>
              <a:schemeClr val="tx1"/>
            </a:solidFill>
          </a:ln>
          <a:effectLst>
            <a:outerShdw blurRad="50800" dist="38100" dir="18900000" algn="bl" rotWithShape="0">
              <a:prstClr val="black">
                <a:alpha val="40000"/>
              </a:prstClr>
            </a:outerShdw>
          </a:effectLst>
        </p:spPr>
      </p:pic>
      <p:sp>
        <p:nvSpPr>
          <p:cNvPr id="6" name="TextBox 5">
            <a:extLst>
              <a:ext uri="{FF2B5EF4-FFF2-40B4-BE49-F238E27FC236}">
                <a16:creationId xmlns:a16="http://schemas.microsoft.com/office/drawing/2014/main" id="{BA3FCF3A-68BE-8669-FB83-ABA68884FF9A}"/>
              </a:ext>
            </a:extLst>
          </p:cNvPr>
          <p:cNvSpPr txBox="1"/>
          <p:nvPr/>
        </p:nvSpPr>
        <p:spPr>
          <a:xfrm rot="21026172">
            <a:off x="304615" y="158583"/>
            <a:ext cx="2268570" cy="369332"/>
          </a:xfrm>
          <a:prstGeom prst="rect">
            <a:avLst/>
          </a:prstGeom>
          <a:noFill/>
        </p:spPr>
        <p:txBody>
          <a:bodyPr wrap="none" rtlCol="0">
            <a:spAutoFit/>
          </a:bodyPr>
          <a:lstStyle/>
          <a:p>
            <a:r>
              <a:rPr lang="de-AT" b="1" dirty="0">
                <a:solidFill>
                  <a:schemeClr val="accent2"/>
                </a:solidFill>
              </a:rPr>
              <a:t>Further </a:t>
            </a:r>
            <a:r>
              <a:rPr lang="de-AT" b="1" dirty="0" err="1">
                <a:solidFill>
                  <a:schemeClr val="accent2"/>
                </a:solidFill>
              </a:rPr>
              <a:t>exploration</a:t>
            </a:r>
            <a:endParaRPr lang="de-AT" b="1" dirty="0">
              <a:solidFill>
                <a:schemeClr val="accent2"/>
              </a:solidFill>
            </a:endParaRPr>
          </a:p>
        </p:txBody>
      </p:sp>
    </p:spTree>
    <p:extLst>
      <p:ext uri="{BB962C8B-B14F-4D97-AF65-F5344CB8AC3E}">
        <p14:creationId xmlns:p14="http://schemas.microsoft.com/office/powerpoint/2010/main" val="28801561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95491" y="390023"/>
            <a:ext cx="9368920" cy="1280890"/>
          </a:xfrm>
        </p:spPr>
        <p:txBody>
          <a:bodyPr/>
          <a:lstStyle/>
          <a:p>
            <a:r>
              <a:rPr lang="en-US" dirty="0"/>
              <a:t>What is the supervisor’s role in professional development?</a:t>
            </a:r>
          </a:p>
        </p:txBody>
      </p:sp>
      <p:sp>
        <p:nvSpPr>
          <p:cNvPr id="3" name="Content Placeholder 2"/>
          <p:cNvSpPr>
            <a:spLocks noGrp="1"/>
          </p:cNvSpPr>
          <p:nvPr>
            <p:ph idx="1"/>
          </p:nvPr>
        </p:nvSpPr>
        <p:spPr>
          <a:xfrm>
            <a:off x="2064625" y="1670913"/>
            <a:ext cx="9683679" cy="5116981"/>
          </a:xfrm>
        </p:spPr>
        <p:txBody>
          <a:bodyPr>
            <a:noAutofit/>
          </a:bodyPr>
          <a:lstStyle/>
          <a:p>
            <a:pPr marL="0" indent="0">
              <a:buNone/>
            </a:pPr>
            <a:r>
              <a:rPr lang="en-US" sz="2400" dirty="0"/>
              <a:t>Supervisors can make an important contribution to doctoral candidates’ professional development, even though they are not solely responsible for it.</a:t>
            </a:r>
          </a:p>
          <a:p>
            <a:pPr marL="0" indent="0">
              <a:buNone/>
            </a:pPr>
            <a:r>
              <a:rPr lang="en-US" sz="2400" dirty="0"/>
              <a:t>They can support development at least in three main ways:</a:t>
            </a:r>
          </a:p>
          <a:p>
            <a:pPr marL="0" indent="0">
              <a:buNone/>
            </a:pPr>
            <a:r>
              <a:rPr lang="en-US" sz="2400" b="1" dirty="0"/>
              <a:t>1. Open access to wider communities and opportunities</a:t>
            </a:r>
          </a:p>
          <a:p>
            <a:r>
              <a:rPr lang="en-US" sz="2400" dirty="0"/>
              <a:t>encourage participation in conferences and scholarly events </a:t>
            </a:r>
          </a:p>
          <a:p>
            <a:r>
              <a:rPr lang="en-US" sz="2400" dirty="0"/>
              <a:t>help candidates build networks and professional contacts </a:t>
            </a:r>
          </a:p>
          <a:p>
            <a:r>
              <a:rPr lang="en-US" sz="2400" dirty="0"/>
              <a:t>promote visibility through presentations, publications, and collaboration </a:t>
            </a:r>
          </a:p>
          <a:p>
            <a:r>
              <a:rPr lang="en-US" sz="2400" dirty="0"/>
              <a:t>connect candidates to relevant academic or professional communities</a:t>
            </a:r>
          </a:p>
          <a:p>
            <a:pPr marL="0" indent="0">
              <a:buNone/>
            </a:pPr>
            <a:endParaRPr lang="en-US" sz="2000" dirty="0"/>
          </a:p>
        </p:txBody>
      </p:sp>
      <p:sp>
        <p:nvSpPr>
          <p:cNvPr id="4" name="Foliennummernplatzhalter 3">
            <a:extLst>
              <a:ext uri="{FF2B5EF4-FFF2-40B4-BE49-F238E27FC236}">
                <a16:creationId xmlns:a16="http://schemas.microsoft.com/office/drawing/2014/main" id="{9A096DC0-8A75-B336-2FC0-EFA9BC0EDA35}"/>
              </a:ext>
            </a:extLst>
          </p:cNvPr>
          <p:cNvSpPr>
            <a:spLocks noGrp="1"/>
          </p:cNvSpPr>
          <p:nvPr>
            <p:ph type="sldNum" sz="quarter" idx="12"/>
          </p:nvPr>
        </p:nvSpPr>
        <p:spPr/>
        <p:txBody>
          <a:bodyPr/>
          <a:lstStyle/>
          <a:p>
            <a:fld id="{D57F1E4F-1CFF-5643-939E-217C01CDF565}" type="slidenum">
              <a:rPr lang="en-US" smtClean="0"/>
              <a:pPr/>
              <a:t>11</a:t>
            </a:fld>
            <a:endParaRPr lang="en-US" dirty="0"/>
          </a:p>
        </p:txBody>
      </p:sp>
      <p:pic>
        <p:nvPicPr>
          <p:cNvPr id="6" name="Graphic 5" descr="Postit Notes outline">
            <a:extLst>
              <a:ext uri="{FF2B5EF4-FFF2-40B4-BE49-F238E27FC236}">
                <a16:creationId xmlns:a16="http://schemas.microsoft.com/office/drawing/2014/main" id="{D983CF74-6B47-B23D-A72E-BC6DCD8D3C48}"/>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21695" y="1762246"/>
            <a:ext cx="914400" cy="914400"/>
          </a:xfrm>
          <a:prstGeom prst="rect">
            <a:avLst/>
          </a:prstGeom>
        </p:spPr>
      </p:pic>
    </p:spTree>
    <p:extLst>
      <p:ext uri="{BB962C8B-B14F-4D97-AF65-F5344CB8AC3E}">
        <p14:creationId xmlns:p14="http://schemas.microsoft.com/office/powerpoint/2010/main" val="39503860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3FE3BE-0586-70A6-5E81-F7DFF60B1F7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5580E10-1D8F-44C9-E12D-DAE08144C2C8}"/>
              </a:ext>
            </a:extLst>
          </p:cNvPr>
          <p:cNvSpPr>
            <a:spLocks noGrp="1"/>
          </p:cNvSpPr>
          <p:nvPr>
            <p:ph type="title"/>
          </p:nvPr>
        </p:nvSpPr>
        <p:spPr>
          <a:xfrm>
            <a:off x="2095491" y="390023"/>
            <a:ext cx="9368920" cy="1280890"/>
          </a:xfrm>
        </p:spPr>
        <p:txBody>
          <a:bodyPr/>
          <a:lstStyle/>
          <a:p>
            <a:r>
              <a:rPr lang="en-US" dirty="0"/>
              <a:t>What is the supervisor’s role in professional development?</a:t>
            </a:r>
          </a:p>
        </p:txBody>
      </p:sp>
      <p:sp>
        <p:nvSpPr>
          <p:cNvPr id="3" name="Content Placeholder 2">
            <a:extLst>
              <a:ext uri="{FF2B5EF4-FFF2-40B4-BE49-F238E27FC236}">
                <a16:creationId xmlns:a16="http://schemas.microsoft.com/office/drawing/2014/main" id="{F19D3C2E-9BAA-00F5-E02B-F453C50DE6BE}"/>
              </a:ext>
            </a:extLst>
          </p:cNvPr>
          <p:cNvSpPr>
            <a:spLocks noGrp="1"/>
          </p:cNvSpPr>
          <p:nvPr>
            <p:ph idx="1"/>
          </p:nvPr>
        </p:nvSpPr>
        <p:spPr>
          <a:xfrm>
            <a:off x="2095491" y="1741018"/>
            <a:ext cx="10096509" cy="5116981"/>
          </a:xfrm>
        </p:spPr>
        <p:txBody>
          <a:bodyPr>
            <a:noAutofit/>
          </a:bodyPr>
          <a:lstStyle/>
          <a:p>
            <a:pPr marL="0" indent="0">
              <a:buNone/>
            </a:pPr>
            <a:r>
              <a:rPr lang="en-US" sz="2400" b="1" dirty="0"/>
              <a:t>2. Encourage reflection on future pathways</a:t>
            </a:r>
          </a:p>
          <a:p>
            <a:r>
              <a:rPr lang="en-US" sz="2400" dirty="0"/>
              <a:t>discuss possible careers in and beyond academia </a:t>
            </a:r>
          </a:p>
          <a:p>
            <a:r>
              <a:rPr lang="en-US" sz="2400" dirty="0"/>
              <a:t>support preparation for transition after the PhD </a:t>
            </a:r>
          </a:p>
          <a:p>
            <a:r>
              <a:rPr lang="en-US" sz="2400" dirty="0"/>
              <a:t>help candidates </a:t>
            </a:r>
            <a:r>
              <a:rPr lang="en-US" sz="2400" dirty="0" err="1"/>
              <a:t>recognise</a:t>
            </a:r>
            <a:r>
              <a:rPr lang="en-US" sz="2400" dirty="0"/>
              <a:t> opportunities and constraints </a:t>
            </a:r>
          </a:p>
          <a:p>
            <a:r>
              <a:rPr lang="en-US" sz="2400" dirty="0"/>
              <a:t>encourage realistic and informed career planning </a:t>
            </a:r>
          </a:p>
        </p:txBody>
      </p:sp>
      <p:sp>
        <p:nvSpPr>
          <p:cNvPr id="4" name="Foliennummernplatzhalter 3">
            <a:extLst>
              <a:ext uri="{FF2B5EF4-FFF2-40B4-BE49-F238E27FC236}">
                <a16:creationId xmlns:a16="http://schemas.microsoft.com/office/drawing/2014/main" id="{18C9077E-2418-D252-A2FD-4A8930BFD821}"/>
              </a:ext>
            </a:extLst>
          </p:cNvPr>
          <p:cNvSpPr>
            <a:spLocks noGrp="1"/>
          </p:cNvSpPr>
          <p:nvPr>
            <p:ph type="sldNum" sz="quarter" idx="12"/>
          </p:nvPr>
        </p:nvSpPr>
        <p:spPr/>
        <p:txBody>
          <a:bodyPr/>
          <a:lstStyle/>
          <a:p>
            <a:fld id="{D57F1E4F-1CFF-5643-939E-217C01CDF565}" type="slidenum">
              <a:rPr lang="en-US" smtClean="0"/>
              <a:pPr/>
              <a:t>12</a:t>
            </a:fld>
            <a:endParaRPr lang="en-US" dirty="0"/>
          </a:p>
        </p:txBody>
      </p:sp>
    </p:spTree>
    <p:extLst>
      <p:ext uri="{BB962C8B-B14F-4D97-AF65-F5344CB8AC3E}">
        <p14:creationId xmlns:p14="http://schemas.microsoft.com/office/powerpoint/2010/main" val="1277253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931570-5B93-D919-BCFE-ABA0D359C5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5F0E22B-0B5A-7BEC-7103-D071B43EE029}"/>
              </a:ext>
            </a:extLst>
          </p:cNvPr>
          <p:cNvSpPr>
            <a:spLocks noGrp="1"/>
          </p:cNvSpPr>
          <p:nvPr>
            <p:ph type="title"/>
          </p:nvPr>
        </p:nvSpPr>
        <p:spPr>
          <a:xfrm>
            <a:off x="2095491" y="390023"/>
            <a:ext cx="9368920" cy="1280890"/>
          </a:xfrm>
        </p:spPr>
        <p:txBody>
          <a:bodyPr/>
          <a:lstStyle/>
          <a:p>
            <a:r>
              <a:rPr lang="en-US" dirty="0"/>
              <a:t>What is the supervisor’s role in professional development?</a:t>
            </a:r>
          </a:p>
        </p:txBody>
      </p:sp>
      <p:sp>
        <p:nvSpPr>
          <p:cNvPr id="3" name="Content Placeholder 2">
            <a:extLst>
              <a:ext uri="{FF2B5EF4-FFF2-40B4-BE49-F238E27FC236}">
                <a16:creationId xmlns:a16="http://schemas.microsoft.com/office/drawing/2014/main" id="{06D09AC8-180B-E5F0-0E06-B74CA5F2DB5D}"/>
              </a:ext>
            </a:extLst>
          </p:cNvPr>
          <p:cNvSpPr>
            <a:spLocks noGrp="1"/>
          </p:cNvSpPr>
          <p:nvPr>
            <p:ph idx="1"/>
          </p:nvPr>
        </p:nvSpPr>
        <p:spPr>
          <a:xfrm>
            <a:off x="2095491" y="1741019"/>
            <a:ext cx="10096509" cy="5116981"/>
          </a:xfrm>
        </p:spPr>
        <p:txBody>
          <a:bodyPr>
            <a:noAutofit/>
          </a:bodyPr>
          <a:lstStyle/>
          <a:p>
            <a:pPr marL="0" indent="0">
              <a:buNone/>
            </a:pPr>
            <a:r>
              <a:rPr lang="en-US" sz="2400" b="1" dirty="0"/>
              <a:t>3. Support growth during the PhD and beyond</a:t>
            </a:r>
          </a:p>
          <a:p>
            <a:r>
              <a:rPr lang="en-US" sz="2400" dirty="0"/>
              <a:t>encourage reflection on strengths, needs, and goals </a:t>
            </a:r>
          </a:p>
          <a:p>
            <a:r>
              <a:rPr lang="en-US" sz="2400" dirty="0"/>
              <a:t>help candidates identify relevant skills to develop </a:t>
            </a:r>
          </a:p>
          <a:p>
            <a:r>
              <a:rPr lang="en-US" sz="2400" dirty="0"/>
              <a:t>build confidence, independence, and professional identity </a:t>
            </a:r>
          </a:p>
          <a:p>
            <a:r>
              <a:rPr lang="en-US" sz="2400" dirty="0"/>
              <a:t>refer candidates to useful training and support opportunities</a:t>
            </a:r>
          </a:p>
          <a:p>
            <a:pPr marL="0" indent="0">
              <a:buNone/>
            </a:pPr>
            <a:endParaRPr lang="en-US" sz="2400" b="1" dirty="0"/>
          </a:p>
          <a:p>
            <a:pPr marL="0" indent="0">
              <a:buNone/>
            </a:pPr>
            <a:r>
              <a:rPr lang="en-US" sz="2400" b="1" dirty="0"/>
              <a:t>Key message:</a:t>
            </a:r>
            <a:br>
              <a:rPr lang="en-US" sz="2400" dirty="0"/>
            </a:br>
            <a:r>
              <a:rPr lang="en-US" sz="2400" dirty="0"/>
              <a:t>Supervisors do not shape professional development alone, but they can play an important enabling role.</a:t>
            </a:r>
          </a:p>
          <a:p>
            <a:pPr marL="0" indent="0">
              <a:buNone/>
            </a:pPr>
            <a:endParaRPr lang="en-US" sz="2000" dirty="0"/>
          </a:p>
        </p:txBody>
      </p:sp>
      <p:sp>
        <p:nvSpPr>
          <p:cNvPr id="4" name="Foliennummernplatzhalter 3">
            <a:extLst>
              <a:ext uri="{FF2B5EF4-FFF2-40B4-BE49-F238E27FC236}">
                <a16:creationId xmlns:a16="http://schemas.microsoft.com/office/drawing/2014/main" id="{159D8ED6-5729-5255-EB27-DB8D371A0DEC}"/>
              </a:ext>
            </a:extLst>
          </p:cNvPr>
          <p:cNvSpPr>
            <a:spLocks noGrp="1"/>
          </p:cNvSpPr>
          <p:nvPr>
            <p:ph type="sldNum" sz="quarter" idx="12"/>
          </p:nvPr>
        </p:nvSpPr>
        <p:spPr/>
        <p:txBody>
          <a:bodyPr/>
          <a:lstStyle/>
          <a:p>
            <a:fld id="{D57F1E4F-1CFF-5643-939E-217C01CDF565}" type="slidenum">
              <a:rPr lang="en-US" smtClean="0"/>
              <a:pPr/>
              <a:t>13</a:t>
            </a:fld>
            <a:endParaRPr lang="en-US" dirty="0"/>
          </a:p>
        </p:txBody>
      </p:sp>
    </p:spTree>
    <p:extLst>
      <p:ext uri="{BB962C8B-B14F-4D97-AF65-F5344CB8AC3E}">
        <p14:creationId xmlns:p14="http://schemas.microsoft.com/office/powerpoint/2010/main" val="29850824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E014D3F4-30C8-59C1-AC81-C434838E73BC}"/>
              </a:ext>
            </a:extLst>
          </p:cNvPr>
          <p:cNvSpPr>
            <a:spLocks noGrp="1"/>
          </p:cNvSpPr>
          <p:nvPr>
            <p:ph type="sldNum" sz="quarter" idx="12"/>
          </p:nvPr>
        </p:nvSpPr>
        <p:spPr/>
        <p:txBody>
          <a:bodyPr/>
          <a:lstStyle/>
          <a:p>
            <a:fld id="{D57F1E4F-1CFF-5643-939E-217C01CDF565}" type="slidenum">
              <a:rPr lang="en-US" smtClean="0"/>
              <a:pPr/>
              <a:t>14</a:t>
            </a:fld>
            <a:endParaRPr lang="en-US" dirty="0"/>
          </a:p>
        </p:txBody>
      </p:sp>
      <p:sp>
        <p:nvSpPr>
          <p:cNvPr id="5" name="Title 1">
            <a:extLst>
              <a:ext uri="{FF2B5EF4-FFF2-40B4-BE49-F238E27FC236}">
                <a16:creationId xmlns:a16="http://schemas.microsoft.com/office/drawing/2014/main" id="{BC7E1339-043B-A3F1-D065-44E37FDE20AC}"/>
              </a:ext>
            </a:extLst>
          </p:cNvPr>
          <p:cNvSpPr txBox="1">
            <a:spLocks/>
          </p:cNvSpPr>
          <p:nvPr/>
        </p:nvSpPr>
        <p:spPr>
          <a:xfrm>
            <a:off x="2238362" y="3073156"/>
            <a:ext cx="8911687" cy="1280890"/>
          </a:xfrm>
          <a:prstGeom prst="rect">
            <a:avLst/>
          </a:prstGeom>
        </p:spPr>
        <p:txBody>
          <a:bodyPr vert="horz" lIns="91440" tIns="45720" rIns="91440" bIns="45720" rtlCol="0" anchor="t">
            <a:normAutofit fontScale="92500" lnSpcReduction="20000"/>
          </a:bodyPr>
          <a:lstStyle>
            <a:lvl1pPr algn="l" defTabSz="457200" rtl="0" eaLnBrk="1" latinLnBrk="0" hangingPunct="1">
              <a:spcBef>
                <a:spcPct val="0"/>
              </a:spcBef>
              <a:buNone/>
              <a:defRPr sz="4800" b="0" kern="1200" cap="none">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t>Open access to wider communities and opportunities</a:t>
            </a:r>
          </a:p>
        </p:txBody>
      </p:sp>
    </p:spTree>
    <p:extLst>
      <p:ext uri="{BB962C8B-B14F-4D97-AF65-F5344CB8AC3E}">
        <p14:creationId xmlns:p14="http://schemas.microsoft.com/office/powerpoint/2010/main" val="32222558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329899"/>
            <a:ext cx="8911687" cy="1280890"/>
          </a:xfrm>
        </p:spPr>
        <p:txBody>
          <a:bodyPr vert="horz" lIns="91440" tIns="45720" rIns="91440" bIns="45720" rtlCol="0" anchor="t">
            <a:normAutofit/>
          </a:bodyPr>
          <a:lstStyle/>
          <a:p>
            <a:r>
              <a:rPr lang="en-US" dirty="0">
                <a:solidFill>
                  <a:schemeClr val="accent1"/>
                </a:solidFill>
              </a:rPr>
              <a:t>Encourage conference participation and networking</a:t>
            </a:r>
          </a:p>
        </p:txBody>
      </p:sp>
      <p:sp>
        <p:nvSpPr>
          <p:cNvPr id="3" name="Content Placeholder 2"/>
          <p:cNvSpPr>
            <a:spLocks noGrp="1"/>
          </p:cNvSpPr>
          <p:nvPr>
            <p:ph idx="1"/>
          </p:nvPr>
        </p:nvSpPr>
        <p:spPr>
          <a:xfrm>
            <a:off x="2592925" y="1575100"/>
            <a:ext cx="9514194" cy="5282899"/>
          </a:xfrm>
        </p:spPr>
        <p:txBody>
          <a:bodyPr>
            <a:noAutofit/>
          </a:bodyPr>
          <a:lstStyle/>
          <a:p>
            <a:pPr marL="0" indent="0">
              <a:buNone/>
            </a:pPr>
            <a:r>
              <a:rPr lang="en-US" sz="2000" dirty="0"/>
              <a:t>Conferences provide valuable opportunities for professional growth, knowledge sharing, and relationship building</a:t>
            </a:r>
          </a:p>
          <a:p>
            <a:pPr marL="0" indent="0">
              <a:buNone/>
            </a:pPr>
            <a:r>
              <a:rPr lang="en-US" sz="2000" b="1" dirty="0"/>
              <a:t>Group Task: Networking Action Plan -</a:t>
            </a:r>
            <a:r>
              <a:rPr lang="en-US" sz="2000" dirty="0"/>
              <a:t> Let's assume that your PhD student is to present a paper at a conference for the first time. </a:t>
            </a:r>
          </a:p>
          <a:p>
            <a:r>
              <a:rPr lang="en-US" sz="2000" b="1" dirty="0"/>
              <a:t>What steps or measures are necessary to prepare him/her for this? </a:t>
            </a:r>
          </a:p>
          <a:p>
            <a:r>
              <a:rPr lang="en-US" sz="2000" dirty="0"/>
              <a:t>What kind of checklists could you give your students to help them prepare?</a:t>
            </a:r>
          </a:p>
          <a:p>
            <a:pPr lvl="1"/>
            <a:r>
              <a:rPr lang="en-US" sz="2000" b="1" dirty="0"/>
              <a:t>Pre-Conference Preparation:</a:t>
            </a:r>
            <a:r>
              <a:rPr lang="en-US" sz="2000" dirty="0"/>
              <a:t> Research the event, identify key sessions, and list potential contacts to meet.</a:t>
            </a:r>
          </a:p>
          <a:p>
            <a:pPr lvl="1"/>
            <a:r>
              <a:rPr lang="en-US" sz="2000" b="1" dirty="0"/>
              <a:t>Engagement Plan:</a:t>
            </a:r>
            <a:r>
              <a:rPr lang="en-US" sz="2000" dirty="0"/>
              <a:t> Draft a strategy for introducing yourself, asking insightful questions, and engaging in discussions.</a:t>
            </a:r>
          </a:p>
          <a:p>
            <a:pPr lvl="1"/>
            <a:r>
              <a:rPr lang="en-US" sz="2000" b="1" dirty="0"/>
              <a:t>Post-Conference Follow-Up:</a:t>
            </a:r>
            <a:r>
              <a:rPr lang="en-US" sz="2000" dirty="0"/>
              <a:t> Outline a plan for following up with new contacts, sharing your learnings, and applying insights to your work</a:t>
            </a:r>
          </a:p>
          <a:p>
            <a:r>
              <a:rPr lang="en-US" sz="2000" dirty="0"/>
              <a:t>Put your findings on a flip chart!</a:t>
            </a:r>
          </a:p>
        </p:txBody>
      </p:sp>
      <p:sp>
        <p:nvSpPr>
          <p:cNvPr id="4" name="Foliennummernplatzhalter 3">
            <a:extLst>
              <a:ext uri="{FF2B5EF4-FFF2-40B4-BE49-F238E27FC236}">
                <a16:creationId xmlns:a16="http://schemas.microsoft.com/office/drawing/2014/main" id="{5FC1709E-D6BF-25DD-1A22-FB06C7E7E4BA}"/>
              </a:ext>
            </a:extLst>
          </p:cNvPr>
          <p:cNvSpPr>
            <a:spLocks noGrp="1"/>
          </p:cNvSpPr>
          <p:nvPr>
            <p:ph type="sldNum" sz="quarter" idx="12"/>
          </p:nvPr>
        </p:nvSpPr>
        <p:spPr/>
        <p:txBody>
          <a:bodyPr/>
          <a:lstStyle/>
          <a:p>
            <a:fld id="{D57F1E4F-1CFF-5643-939E-217C01CDF565}" type="slidenum">
              <a:rPr lang="en-US" smtClean="0"/>
              <a:pPr/>
              <a:t>15</a:t>
            </a:fld>
            <a:endParaRPr lang="en-US" dirty="0"/>
          </a:p>
        </p:txBody>
      </p:sp>
      <p:pic>
        <p:nvPicPr>
          <p:cNvPr id="5" name="Grafik 4" descr="Sanduhr 30% mit einfarbiger Füllung">
            <a:extLst>
              <a:ext uri="{FF2B5EF4-FFF2-40B4-BE49-F238E27FC236}">
                <a16:creationId xmlns:a16="http://schemas.microsoft.com/office/drawing/2014/main" id="{E0B92CD7-42DF-9BA8-7856-142D152FFEA5}"/>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336019" y="1413794"/>
            <a:ext cx="662609" cy="662609"/>
          </a:xfrm>
          <a:prstGeom prst="rect">
            <a:avLst/>
          </a:prstGeom>
        </p:spPr>
      </p:pic>
      <p:sp>
        <p:nvSpPr>
          <p:cNvPr id="6" name="Textfeld 5">
            <a:extLst>
              <a:ext uri="{FF2B5EF4-FFF2-40B4-BE49-F238E27FC236}">
                <a16:creationId xmlns:a16="http://schemas.microsoft.com/office/drawing/2014/main" id="{2652E504-87CC-84DB-E32C-35FB04A43A18}"/>
              </a:ext>
            </a:extLst>
          </p:cNvPr>
          <p:cNvSpPr txBox="1"/>
          <p:nvPr/>
        </p:nvSpPr>
        <p:spPr>
          <a:xfrm>
            <a:off x="852158" y="1745098"/>
            <a:ext cx="918841" cy="369332"/>
          </a:xfrm>
          <a:prstGeom prst="rect">
            <a:avLst/>
          </a:prstGeom>
          <a:noFill/>
        </p:spPr>
        <p:txBody>
          <a:bodyPr wrap="none" rtlCol="0">
            <a:spAutoFit/>
          </a:bodyPr>
          <a:lstStyle/>
          <a:p>
            <a:r>
              <a:rPr lang="de-AT" b="1" dirty="0"/>
              <a:t>15 min</a:t>
            </a:r>
          </a:p>
        </p:txBody>
      </p:sp>
      <p:pic>
        <p:nvPicPr>
          <p:cNvPr id="7" name="Grafik 6" descr="Besprechung mit einfarbiger Füllung">
            <a:extLst>
              <a:ext uri="{FF2B5EF4-FFF2-40B4-BE49-F238E27FC236}">
                <a16:creationId xmlns:a16="http://schemas.microsoft.com/office/drawing/2014/main" id="{8A46868A-6E1F-E975-A6EF-DB7844F4A7C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64495" y="2706621"/>
            <a:ext cx="914400" cy="914400"/>
          </a:xfrm>
          <a:prstGeom prst="rect">
            <a:avLst/>
          </a:prstGeom>
        </p:spPr>
      </p:pic>
    </p:spTree>
    <p:extLst>
      <p:ext uri="{BB962C8B-B14F-4D97-AF65-F5344CB8AC3E}">
        <p14:creationId xmlns:p14="http://schemas.microsoft.com/office/powerpoint/2010/main" val="32267718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Conference</a:t>
            </a:r>
            <a:r>
              <a:rPr lang="en-US" b="1" dirty="0"/>
              <a:t> </a:t>
            </a:r>
            <a:r>
              <a:rPr lang="en-US" dirty="0"/>
              <a:t>preparation</a:t>
            </a:r>
            <a:r>
              <a:rPr lang="en-US" b="1" dirty="0"/>
              <a:t> </a:t>
            </a:r>
          </a:p>
        </p:txBody>
      </p:sp>
      <p:sp>
        <p:nvSpPr>
          <p:cNvPr id="3" name="Content Placeholder 2"/>
          <p:cNvSpPr>
            <a:spLocks noGrp="1"/>
          </p:cNvSpPr>
          <p:nvPr>
            <p:ph idx="1"/>
          </p:nvPr>
        </p:nvSpPr>
        <p:spPr>
          <a:xfrm>
            <a:off x="2592925" y="1661931"/>
            <a:ext cx="9602788" cy="4953000"/>
          </a:xfrm>
        </p:spPr>
        <p:txBody>
          <a:bodyPr>
            <a:noAutofit/>
          </a:bodyPr>
          <a:lstStyle/>
          <a:p>
            <a:pPr marL="0" indent="0">
              <a:buNone/>
            </a:pPr>
            <a:r>
              <a:rPr lang="en-US" sz="2400" dirty="0"/>
              <a:t>Supervisors can encourage students to: </a:t>
            </a:r>
          </a:p>
          <a:p>
            <a:r>
              <a:rPr lang="en-US" sz="2400" dirty="0"/>
              <a:t>Review the conference agenda and keynote speakers</a:t>
            </a:r>
          </a:p>
          <a:p>
            <a:r>
              <a:rPr lang="en-US" sz="2400" dirty="0"/>
              <a:t>Identify sessions relevant to their goals</a:t>
            </a:r>
          </a:p>
          <a:p>
            <a:r>
              <a:rPr lang="en-US" sz="2400" dirty="0"/>
              <a:t>Explore background information on sponsors and exhibitors</a:t>
            </a:r>
          </a:p>
          <a:p>
            <a:r>
              <a:rPr lang="en-US" sz="2400" dirty="0"/>
              <a:t>Define what they want to achieve (e.g., networking, learning, collaboration)</a:t>
            </a:r>
          </a:p>
          <a:p>
            <a:r>
              <a:rPr lang="en-US" sz="2400" dirty="0"/>
              <a:t>Prepare questions or topics to discuss with attendees</a:t>
            </a:r>
          </a:p>
          <a:p>
            <a:r>
              <a:rPr lang="en-US" sz="2400" dirty="0"/>
              <a:t>Register for workshops or breakout sessions in advance</a:t>
            </a:r>
          </a:p>
          <a:p>
            <a:r>
              <a:rPr lang="en-US" sz="2400" dirty="0"/>
              <a:t>Prioritize sessions based on their objectives</a:t>
            </a:r>
          </a:p>
          <a:p>
            <a:r>
              <a:rPr lang="en-US" sz="2400" dirty="0"/>
              <a:t>Block time for networking opportunities</a:t>
            </a:r>
          </a:p>
          <a:p>
            <a:endParaRPr lang="en-US" sz="2400" dirty="0"/>
          </a:p>
        </p:txBody>
      </p:sp>
      <p:sp>
        <p:nvSpPr>
          <p:cNvPr id="4" name="Foliennummernplatzhalter 3">
            <a:extLst>
              <a:ext uri="{FF2B5EF4-FFF2-40B4-BE49-F238E27FC236}">
                <a16:creationId xmlns:a16="http://schemas.microsoft.com/office/drawing/2014/main" id="{C686AF6A-078A-84BF-ABAB-D78917C96564}"/>
              </a:ext>
            </a:extLst>
          </p:cNvPr>
          <p:cNvSpPr>
            <a:spLocks noGrp="1"/>
          </p:cNvSpPr>
          <p:nvPr>
            <p:ph type="sldNum" sz="quarter" idx="12"/>
          </p:nvPr>
        </p:nvSpPr>
        <p:spPr/>
        <p:txBody>
          <a:bodyPr/>
          <a:lstStyle/>
          <a:p>
            <a:fld id="{D57F1E4F-1CFF-5643-939E-217C01CDF565}" type="slidenum">
              <a:rPr lang="en-US" smtClean="0"/>
              <a:pPr/>
              <a:t>16</a:t>
            </a:fld>
            <a:endParaRPr lang="en-US" dirty="0"/>
          </a:p>
        </p:txBody>
      </p:sp>
    </p:spTree>
    <p:extLst>
      <p:ext uri="{BB962C8B-B14F-4D97-AF65-F5344CB8AC3E}">
        <p14:creationId xmlns:p14="http://schemas.microsoft.com/office/powerpoint/2010/main" val="17442350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Post-conference follow-up</a:t>
            </a:r>
          </a:p>
        </p:txBody>
      </p:sp>
      <p:sp>
        <p:nvSpPr>
          <p:cNvPr id="3" name="Content Placeholder 2"/>
          <p:cNvSpPr>
            <a:spLocks noGrp="1"/>
          </p:cNvSpPr>
          <p:nvPr>
            <p:ph idx="1"/>
          </p:nvPr>
        </p:nvSpPr>
        <p:spPr>
          <a:xfrm>
            <a:off x="2592925" y="1376381"/>
            <a:ext cx="9421597" cy="5481619"/>
          </a:xfrm>
        </p:spPr>
        <p:txBody>
          <a:bodyPr>
            <a:noAutofit/>
          </a:bodyPr>
          <a:lstStyle/>
          <a:p>
            <a:pPr marL="0" indent="0">
              <a:buNone/>
            </a:pPr>
            <a:r>
              <a:rPr lang="en-US" sz="2400" dirty="0"/>
              <a:t>Conference participation can support professional development most effectively when supervisors also encourage </a:t>
            </a:r>
            <a:r>
              <a:rPr lang="en-US" sz="2400" dirty="0">
                <a:solidFill>
                  <a:srgbClr val="A53010"/>
                </a:solidFill>
              </a:rPr>
              <a:t>reflection, follow-up, and continued engagement after the event.</a:t>
            </a:r>
          </a:p>
          <a:p>
            <a:r>
              <a:rPr lang="en-US" sz="2400" b="1" dirty="0"/>
              <a:t>Speakers and Organizers:</a:t>
            </a:r>
            <a:r>
              <a:rPr lang="en-US" sz="2400" dirty="0"/>
              <a:t> Express appreciation for their contributions</a:t>
            </a:r>
          </a:p>
          <a:p>
            <a:r>
              <a:rPr lang="en-US" sz="2400" b="1" dirty="0"/>
              <a:t>New Contacts:</a:t>
            </a:r>
            <a:r>
              <a:rPr lang="en-US" sz="2400" dirty="0"/>
              <a:t> Thank them for their time and reference any conversations you had</a:t>
            </a:r>
          </a:p>
          <a:p>
            <a:r>
              <a:rPr lang="en-US" sz="2400" b="1" dirty="0"/>
              <a:t>Sponsors or Partners:</a:t>
            </a:r>
            <a:r>
              <a:rPr lang="en-US" sz="2400" dirty="0"/>
              <a:t> Acknowledge their support and contributions</a:t>
            </a:r>
          </a:p>
          <a:p>
            <a:r>
              <a:rPr lang="en-US" sz="2400" b="1" dirty="0"/>
              <a:t>Summarize</a:t>
            </a:r>
            <a:r>
              <a:rPr lang="en-US" sz="2400" dirty="0"/>
              <a:t> the sessions attended and share with the team</a:t>
            </a:r>
          </a:p>
          <a:p>
            <a:r>
              <a:rPr lang="en-US" sz="2400" b="1" dirty="0"/>
              <a:t>Connect</a:t>
            </a:r>
            <a:r>
              <a:rPr lang="en-US" sz="2400" dirty="0"/>
              <a:t> on social media such as LinkedIn, X, Company Pages</a:t>
            </a:r>
          </a:p>
        </p:txBody>
      </p:sp>
      <p:sp>
        <p:nvSpPr>
          <p:cNvPr id="4" name="Foliennummernplatzhalter 3">
            <a:extLst>
              <a:ext uri="{FF2B5EF4-FFF2-40B4-BE49-F238E27FC236}">
                <a16:creationId xmlns:a16="http://schemas.microsoft.com/office/drawing/2014/main" id="{70C69814-1079-7FD4-2101-060262264DB2}"/>
              </a:ext>
            </a:extLst>
          </p:cNvPr>
          <p:cNvSpPr>
            <a:spLocks noGrp="1"/>
          </p:cNvSpPr>
          <p:nvPr>
            <p:ph type="sldNum" sz="quarter" idx="12"/>
          </p:nvPr>
        </p:nvSpPr>
        <p:spPr/>
        <p:txBody>
          <a:bodyPr/>
          <a:lstStyle/>
          <a:p>
            <a:fld id="{D57F1E4F-1CFF-5643-939E-217C01CDF565}" type="slidenum">
              <a:rPr lang="en-US" smtClean="0"/>
              <a:pPr/>
              <a:t>17</a:t>
            </a:fld>
            <a:endParaRPr lang="en-US" dirty="0"/>
          </a:p>
        </p:txBody>
      </p:sp>
    </p:spTree>
    <p:extLst>
      <p:ext uri="{BB962C8B-B14F-4D97-AF65-F5344CB8AC3E}">
        <p14:creationId xmlns:p14="http://schemas.microsoft.com/office/powerpoint/2010/main" val="36466488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2C2A79-98F1-5BEB-7B53-90308FAAFC7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0241595-C71B-983E-565A-CA2DFC037644}"/>
              </a:ext>
            </a:extLst>
          </p:cNvPr>
          <p:cNvSpPr>
            <a:spLocks noGrp="1"/>
          </p:cNvSpPr>
          <p:nvPr>
            <p:ph type="title"/>
          </p:nvPr>
        </p:nvSpPr>
        <p:spPr/>
        <p:txBody>
          <a:bodyPr>
            <a:normAutofit/>
          </a:bodyPr>
          <a:lstStyle/>
          <a:p>
            <a:r>
              <a:rPr lang="en-US" dirty="0"/>
              <a:t>Opening access is not only about conferences</a:t>
            </a:r>
          </a:p>
        </p:txBody>
      </p:sp>
      <p:sp>
        <p:nvSpPr>
          <p:cNvPr id="3" name="Content Placeholder 2">
            <a:extLst>
              <a:ext uri="{FF2B5EF4-FFF2-40B4-BE49-F238E27FC236}">
                <a16:creationId xmlns:a16="http://schemas.microsoft.com/office/drawing/2014/main" id="{7FC07E71-0E59-618C-6763-C595606A5532}"/>
              </a:ext>
            </a:extLst>
          </p:cNvPr>
          <p:cNvSpPr>
            <a:spLocks noGrp="1"/>
          </p:cNvSpPr>
          <p:nvPr>
            <p:ph idx="1"/>
          </p:nvPr>
        </p:nvSpPr>
        <p:spPr>
          <a:xfrm>
            <a:off x="2589212" y="1904999"/>
            <a:ext cx="9602788" cy="3951791"/>
          </a:xfrm>
        </p:spPr>
        <p:txBody>
          <a:bodyPr>
            <a:noAutofit/>
          </a:bodyPr>
          <a:lstStyle/>
          <a:p>
            <a:pPr marL="0" indent="0">
              <a:buNone/>
            </a:pPr>
            <a:r>
              <a:rPr lang="en-US" sz="2300" dirty="0"/>
              <a:t>Supervisors can help candidates connect to wider communities in many ways, for example by:</a:t>
            </a:r>
          </a:p>
          <a:p>
            <a:r>
              <a:rPr lang="en-US" sz="2300" dirty="0"/>
              <a:t>introducing them to relevant scholars and research groups </a:t>
            </a:r>
          </a:p>
          <a:p>
            <a:r>
              <a:rPr lang="en-US" sz="2300" dirty="0"/>
              <a:t>encouraging participation in seminars, workshops, and webinars </a:t>
            </a:r>
          </a:p>
          <a:p>
            <a:r>
              <a:rPr lang="en-US" sz="2300" dirty="0"/>
              <a:t>involving them in collaborative projects or writing groups </a:t>
            </a:r>
          </a:p>
          <a:p>
            <a:r>
              <a:rPr lang="en-US" sz="2300" dirty="0"/>
              <a:t>helping them identify professional associations and networks </a:t>
            </a:r>
          </a:p>
          <a:p>
            <a:r>
              <a:rPr lang="en-US" sz="2300" dirty="0"/>
              <a:t>encouraging visibility through presentations and publications </a:t>
            </a:r>
          </a:p>
          <a:p>
            <a:r>
              <a:rPr lang="en-US" sz="2300" dirty="0"/>
              <a:t>making them aware of online communities and platforms relevant to their field</a:t>
            </a:r>
          </a:p>
        </p:txBody>
      </p:sp>
      <p:sp>
        <p:nvSpPr>
          <p:cNvPr id="4" name="Foliennummernplatzhalter 3">
            <a:extLst>
              <a:ext uri="{FF2B5EF4-FFF2-40B4-BE49-F238E27FC236}">
                <a16:creationId xmlns:a16="http://schemas.microsoft.com/office/drawing/2014/main" id="{A76DCB43-D3A7-CC9C-95A1-11AAAFF111F0}"/>
              </a:ext>
            </a:extLst>
          </p:cNvPr>
          <p:cNvSpPr>
            <a:spLocks noGrp="1"/>
          </p:cNvSpPr>
          <p:nvPr>
            <p:ph type="sldNum" sz="quarter" idx="12"/>
          </p:nvPr>
        </p:nvSpPr>
        <p:spPr/>
        <p:txBody>
          <a:bodyPr/>
          <a:lstStyle/>
          <a:p>
            <a:fld id="{D57F1E4F-1CFF-5643-939E-217C01CDF565}" type="slidenum">
              <a:rPr lang="en-US" smtClean="0"/>
              <a:pPr/>
              <a:t>18</a:t>
            </a:fld>
            <a:endParaRPr lang="en-US" dirty="0"/>
          </a:p>
        </p:txBody>
      </p:sp>
      <p:pic>
        <p:nvPicPr>
          <p:cNvPr id="5" name="Graphic 4" descr="Comment Like outline">
            <a:extLst>
              <a:ext uri="{FF2B5EF4-FFF2-40B4-BE49-F238E27FC236}">
                <a16:creationId xmlns:a16="http://schemas.microsoft.com/office/drawing/2014/main" id="{A39B9419-F94E-D688-42E0-E7CDCF212FE0}"/>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311579" y="5102384"/>
            <a:ext cx="1099791" cy="1099791"/>
          </a:xfrm>
          <a:prstGeom prst="rect">
            <a:avLst/>
          </a:prstGeom>
        </p:spPr>
      </p:pic>
      <p:sp>
        <p:nvSpPr>
          <p:cNvPr id="6" name="Rectangle: Rounded Corners 5">
            <a:extLst>
              <a:ext uri="{FF2B5EF4-FFF2-40B4-BE49-F238E27FC236}">
                <a16:creationId xmlns:a16="http://schemas.microsoft.com/office/drawing/2014/main" id="{52FFABE2-38A2-6CF9-0666-68442F809AA7}"/>
              </a:ext>
            </a:extLst>
          </p:cNvPr>
          <p:cNvSpPr/>
          <p:nvPr/>
        </p:nvSpPr>
        <p:spPr>
          <a:xfrm>
            <a:off x="1979272" y="5937813"/>
            <a:ext cx="10000526" cy="810227"/>
          </a:xfrm>
          <a:prstGeom prst="round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8" name="TextBox 7">
            <a:extLst>
              <a:ext uri="{FF2B5EF4-FFF2-40B4-BE49-F238E27FC236}">
                <a16:creationId xmlns:a16="http://schemas.microsoft.com/office/drawing/2014/main" id="{7CBB1F64-46FF-6786-5D58-A73EC2CF0B63}"/>
              </a:ext>
            </a:extLst>
          </p:cNvPr>
          <p:cNvSpPr txBox="1"/>
          <p:nvPr/>
        </p:nvSpPr>
        <p:spPr>
          <a:xfrm>
            <a:off x="2268638" y="5986660"/>
            <a:ext cx="9711159" cy="769441"/>
          </a:xfrm>
          <a:prstGeom prst="rect">
            <a:avLst/>
          </a:prstGeom>
          <a:noFill/>
        </p:spPr>
        <p:txBody>
          <a:bodyPr wrap="square">
            <a:spAutoFit/>
          </a:bodyPr>
          <a:lstStyle/>
          <a:p>
            <a:pPr marL="0" indent="0">
              <a:buNone/>
            </a:pPr>
            <a:r>
              <a:rPr lang="en-US" sz="2200" b="1" dirty="0"/>
              <a:t>Access to wider opportunities is built over time through repeated exposure, connection, and participation.</a:t>
            </a:r>
          </a:p>
        </p:txBody>
      </p:sp>
    </p:spTree>
    <p:extLst>
      <p:ext uri="{BB962C8B-B14F-4D97-AF65-F5344CB8AC3E}">
        <p14:creationId xmlns:p14="http://schemas.microsoft.com/office/powerpoint/2010/main" val="17141762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7F29C7-C7C1-599D-AA89-F720CB43AA4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D421C52-CFC0-2E53-6A05-449FF76BB8A1}"/>
              </a:ext>
            </a:extLst>
          </p:cNvPr>
          <p:cNvSpPr>
            <a:spLocks noGrp="1"/>
          </p:cNvSpPr>
          <p:nvPr>
            <p:ph type="title"/>
          </p:nvPr>
        </p:nvSpPr>
        <p:spPr>
          <a:xfrm>
            <a:off x="2589212" y="624109"/>
            <a:ext cx="8911687" cy="1280890"/>
          </a:xfrm>
        </p:spPr>
        <p:txBody>
          <a:bodyPr>
            <a:normAutofit/>
          </a:bodyPr>
          <a:lstStyle/>
          <a:p>
            <a:r>
              <a:rPr lang="en-US" dirty="0">
                <a:solidFill>
                  <a:srgbClr val="A53010"/>
                </a:solidFill>
              </a:rPr>
              <a:t>Who is in the candidate’s professional world?</a:t>
            </a:r>
          </a:p>
        </p:txBody>
      </p:sp>
      <p:sp>
        <p:nvSpPr>
          <p:cNvPr id="3" name="Content Placeholder 2">
            <a:extLst>
              <a:ext uri="{FF2B5EF4-FFF2-40B4-BE49-F238E27FC236}">
                <a16:creationId xmlns:a16="http://schemas.microsoft.com/office/drawing/2014/main" id="{5529DF95-BFD5-755F-68DC-96BC9B9BF95C}"/>
              </a:ext>
            </a:extLst>
          </p:cNvPr>
          <p:cNvSpPr>
            <a:spLocks noGrp="1"/>
          </p:cNvSpPr>
          <p:nvPr>
            <p:ph idx="1"/>
          </p:nvPr>
        </p:nvSpPr>
        <p:spPr>
          <a:xfrm>
            <a:off x="2589212" y="1904999"/>
            <a:ext cx="9602788" cy="4953001"/>
          </a:xfrm>
        </p:spPr>
        <p:txBody>
          <a:bodyPr>
            <a:noAutofit/>
          </a:bodyPr>
          <a:lstStyle/>
          <a:p>
            <a:pPr marL="0" indent="0">
              <a:buNone/>
            </a:pPr>
            <a:r>
              <a:rPr lang="en-US" sz="2400" b="1" dirty="0"/>
              <a:t>Task: </a:t>
            </a:r>
            <a:r>
              <a:rPr lang="en-US" sz="2400" dirty="0"/>
              <a:t>Think of one doctoral candidate and discuss:</a:t>
            </a:r>
          </a:p>
          <a:p>
            <a:r>
              <a:rPr lang="en-US" sz="2400" dirty="0"/>
              <a:t>Which academic or professional communities is this candidate already connected to? </a:t>
            </a:r>
          </a:p>
          <a:p>
            <a:r>
              <a:rPr lang="en-US" sz="2400" dirty="0"/>
              <a:t>Which important people, groups, or institutions are still missing? </a:t>
            </a:r>
          </a:p>
          <a:p>
            <a:r>
              <a:rPr lang="en-US" sz="2400" dirty="0"/>
              <a:t>What can </a:t>
            </a:r>
            <a:r>
              <a:rPr lang="en-US" sz="2400" b="1" dirty="0"/>
              <a:t>you as a supervisor </a:t>
            </a:r>
            <a:r>
              <a:rPr lang="en-US" sz="2400" dirty="0"/>
              <a:t>do to help widen this network over the next 12 months? </a:t>
            </a:r>
          </a:p>
          <a:p>
            <a:pPr marL="0" indent="0">
              <a:buNone/>
            </a:pPr>
            <a:r>
              <a:rPr lang="en-US" sz="2400" b="1" dirty="0"/>
              <a:t>Each group prepares:</a:t>
            </a:r>
          </a:p>
          <a:p>
            <a:r>
              <a:rPr lang="en-US" sz="2400" dirty="0"/>
              <a:t>2 current connections </a:t>
            </a:r>
          </a:p>
          <a:p>
            <a:r>
              <a:rPr lang="en-US" sz="2400" dirty="0"/>
              <a:t>2 missing connections </a:t>
            </a:r>
          </a:p>
          <a:p>
            <a:r>
              <a:rPr lang="en-US" sz="2400" dirty="0"/>
              <a:t>2 realistic supervisor actions</a:t>
            </a:r>
          </a:p>
        </p:txBody>
      </p:sp>
      <p:sp>
        <p:nvSpPr>
          <p:cNvPr id="4" name="Foliennummernplatzhalter 3">
            <a:extLst>
              <a:ext uri="{FF2B5EF4-FFF2-40B4-BE49-F238E27FC236}">
                <a16:creationId xmlns:a16="http://schemas.microsoft.com/office/drawing/2014/main" id="{5F9A1F1C-728B-3F2D-F7E7-E3F8AE717A08}"/>
              </a:ext>
            </a:extLst>
          </p:cNvPr>
          <p:cNvSpPr>
            <a:spLocks noGrp="1"/>
          </p:cNvSpPr>
          <p:nvPr>
            <p:ph type="sldNum" sz="quarter" idx="12"/>
          </p:nvPr>
        </p:nvSpPr>
        <p:spPr/>
        <p:txBody>
          <a:bodyPr/>
          <a:lstStyle/>
          <a:p>
            <a:fld id="{D57F1E4F-1CFF-5643-939E-217C01CDF565}" type="slidenum">
              <a:rPr lang="en-US" smtClean="0"/>
              <a:pPr/>
              <a:t>19</a:t>
            </a:fld>
            <a:endParaRPr lang="en-US" dirty="0"/>
          </a:p>
        </p:txBody>
      </p:sp>
      <p:pic>
        <p:nvPicPr>
          <p:cNvPr id="5" name="Grafik 4" descr="Sanduhr 30% mit einfarbiger Füllung">
            <a:extLst>
              <a:ext uri="{FF2B5EF4-FFF2-40B4-BE49-F238E27FC236}">
                <a16:creationId xmlns:a16="http://schemas.microsoft.com/office/drawing/2014/main" id="{FE13F5AD-3308-8363-90D7-ED60B4339B0A}"/>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336019" y="1413794"/>
            <a:ext cx="662609" cy="662609"/>
          </a:xfrm>
          <a:prstGeom prst="rect">
            <a:avLst/>
          </a:prstGeom>
        </p:spPr>
      </p:pic>
      <p:sp>
        <p:nvSpPr>
          <p:cNvPr id="6" name="Textfeld 5">
            <a:extLst>
              <a:ext uri="{FF2B5EF4-FFF2-40B4-BE49-F238E27FC236}">
                <a16:creationId xmlns:a16="http://schemas.microsoft.com/office/drawing/2014/main" id="{00BC968C-D72B-539B-0B28-C947891EDF71}"/>
              </a:ext>
            </a:extLst>
          </p:cNvPr>
          <p:cNvSpPr txBox="1"/>
          <p:nvPr/>
        </p:nvSpPr>
        <p:spPr>
          <a:xfrm>
            <a:off x="852158" y="1745098"/>
            <a:ext cx="918841" cy="369332"/>
          </a:xfrm>
          <a:prstGeom prst="rect">
            <a:avLst/>
          </a:prstGeom>
          <a:noFill/>
        </p:spPr>
        <p:txBody>
          <a:bodyPr wrap="none" rtlCol="0">
            <a:spAutoFit/>
          </a:bodyPr>
          <a:lstStyle/>
          <a:p>
            <a:r>
              <a:rPr lang="de-AT" b="1" dirty="0"/>
              <a:t>10 min</a:t>
            </a:r>
          </a:p>
        </p:txBody>
      </p:sp>
      <p:pic>
        <p:nvPicPr>
          <p:cNvPr id="7" name="Grafik 6" descr="Besprechung mit einfarbiger Füllung">
            <a:extLst>
              <a:ext uri="{FF2B5EF4-FFF2-40B4-BE49-F238E27FC236}">
                <a16:creationId xmlns:a16="http://schemas.microsoft.com/office/drawing/2014/main" id="{3170A2D1-7E90-C8E2-134D-685EC4698736}"/>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64495" y="2706621"/>
            <a:ext cx="914400" cy="914400"/>
          </a:xfrm>
          <a:prstGeom prst="rect">
            <a:avLst/>
          </a:prstGeom>
        </p:spPr>
      </p:pic>
    </p:spTree>
    <p:extLst>
      <p:ext uri="{BB962C8B-B14F-4D97-AF65-F5344CB8AC3E}">
        <p14:creationId xmlns:p14="http://schemas.microsoft.com/office/powerpoint/2010/main" val="29192399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61921D-392A-4161-8342-917CFA248691}"/>
              </a:ext>
            </a:extLst>
          </p:cNvPr>
          <p:cNvSpPr>
            <a:spLocks noGrp="1"/>
          </p:cNvSpPr>
          <p:nvPr>
            <p:ph type="title"/>
          </p:nvPr>
        </p:nvSpPr>
        <p:spPr>
          <a:xfrm>
            <a:off x="2613131" y="679139"/>
            <a:ext cx="10515600" cy="733549"/>
          </a:xfrm>
        </p:spPr>
        <p:txBody>
          <a:bodyPr/>
          <a:lstStyle/>
          <a:p>
            <a:r>
              <a:rPr lang="en-GB" dirty="0"/>
              <a:t>Aim and Expected Outcomes</a:t>
            </a:r>
            <a:endParaRPr lang="en-UG" dirty="0"/>
          </a:p>
        </p:txBody>
      </p:sp>
      <p:sp>
        <p:nvSpPr>
          <p:cNvPr id="3" name="Content Placeholder 2">
            <a:extLst>
              <a:ext uri="{FF2B5EF4-FFF2-40B4-BE49-F238E27FC236}">
                <a16:creationId xmlns:a16="http://schemas.microsoft.com/office/drawing/2014/main" id="{9E656759-2BDA-48CF-9C21-4959D27A4ECD}"/>
              </a:ext>
            </a:extLst>
          </p:cNvPr>
          <p:cNvSpPr>
            <a:spLocks noGrp="1"/>
          </p:cNvSpPr>
          <p:nvPr>
            <p:ph idx="1"/>
          </p:nvPr>
        </p:nvSpPr>
        <p:spPr>
          <a:xfrm>
            <a:off x="2613131" y="1584959"/>
            <a:ext cx="9522786" cy="5273041"/>
          </a:xfrm>
        </p:spPr>
        <p:txBody>
          <a:bodyPr>
            <a:noAutofit/>
          </a:bodyPr>
          <a:lstStyle/>
          <a:p>
            <a:pPr marL="0" indent="0">
              <a:buNone/>
            </a:pPr>
            <a:r>
              <a:rPr lang="en-US" sz="2200" b="1" dirty="0"/>
              <a:t>Aim</a:t>
            </a:r>
            <a:r>
              <a:rPr lang="en-US" sz="2200" dirty="0"/>
              <a:t>: This module strengthens supervisors’ capacity to support doctoral candidates’ professional development, networking, and career readiness.</a:t>
            </a:r>
          </a:p>
          <a:p>
            <a:pPr marL="0" indent="0">
              <a:buNone/>
            </a:pPr>
            <a:r>
              <a:rPr lang="en-US" sz="2200" b="1" dirty="0"/>
              <a:t>Expected outcomes. </a:t>
            </a:r>
            <a:r>
              <a:rPr lang="en-US" sz="2200" dirty="0"/>
              <a:t>By the end of the module, participants should be able to:</a:t>
            </a:r>
          </a:p>
          <a:p>
            <a:r>
              <a:rPr lang="en-US" sz="2200" dirty="0"/>
              <a:t>explain why professional development matters in doctoral supervision.</a:t>
            </a:r>
          </a:p>
          <a:p>
            <a:r>
              <a:rPr lang="en-US" sz="2200" dirty="0"/>
              <a:t>identify ways supervisors can support skills development, networking, and career reflection.</a:t>
            </a:r>
          </a:p>
          <a:p>
            <a:r>
              <a:rPr lang="en-US" sz="2200" dirty="0" err="1"/>
              <a:t>recognise</a:t>
            </a:r>
            <a:r>
              <a:rPr lang="en-US" sz="2200" dirty="0"/>
              <a:t> different career pathways after the PhD .</a:t>
            </a:r>
          </a:p>
          <a:p>
            <a:r>
              <a:rPr lang="en-US" sz="2200" dirty="0"/>
              <a:t>distinguish supervisory responsibilities from institutional support responsibilities.</a:t>
            </a:r>
          </a:p>
          <a:p>
            <a:r>
              <a:rPr lang="en-US" sz="2200" dirty="0"/>
              <a:t>reflect on realistic support strategies in their own context.</a:t>
            </a:r>
          </a:p>
          <a:p>
            <a:pPr marL="0" indent="0">
              <a:buNone/>
            </a:pPr>
            <a:endParaRPr lang="en-US" sz="2200" dirty="0"/>
          </a:p>
        </p:txBody>
      </p:sp>
      <p:sp>
        <p:nvSpPr>
          <p:cNvPr id="4" name="Foliennummernplatzhalter 3">
            <a:extLst>
              <a:ext uri="{FF2B5EF4-FFF2-40B4-BE49-F238E27FC236}">
                <a16:creationId xmlns:a16="http://schemas.microsoft.com/office/drawing/2014/main" id="{DC099E3E-2529-62B0-31C7-96FB8E0BC4F7}"/>
              </a:ext>
            </a:extLst>
          </p:cNvPr>
          <p:cNvSpPr>
            <a:spLocks noGrp="1"/>
          </p:cNvSpPr>
          <p:nvPr>
            <p:ph type="sldNum" sz="quarter" idx="12"/>
          </p:nvPr>
        </p:nvSpPr>
        <p:spPr/>
        <p:txBody>
          <a:bodyPr/>
          <a:lstStyle/>
          <a:p>
            <a:fld id="{D57F1E4F-1CFF-5643-939E-217C01CDF565}" type="slidenum">
              <a:rPr lang="en-US" smtClean="0"/>
              <a:pPr/>
              <a:t>2</a:t>
            </a:fld>
            <a:endParaRPr lang="en-US" dirty="0"/>
          </a:p>
        </p:txBody>
      </p:sp>
    </p:spTree>
    <p:extLst>
      <p:ext uri="{BB962C8B-B14F-4D97-AF65-F5344CB8AC3E}">
        <p14:creationId xmlns:p14="http://schemas.microsoft.com/office/powerpoint/2010/main" val="30594768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91440" tIns="45720" rIns="91440" bIns="45720" rtlCol="0" anchor="t">
            <a:normAutofit/>
          </a:bodyPr>
          <a:lstStyle/>
          <a:p>
            <a:r>
              <a:rPr lang="en-US" dirty="0"/>
              <a:t>Promote collaborations and partnerships</a:t>
            </a:r>
          </a:p>
        </p:txBody>
      </p:sp>
      <p:sp>
        <p:nvSpPr>
          <p:cNvPr id="3" name="Content Placeholder 2"/>
          <p:cNvSpPr>
            <a:spLocks noGrp="1"/>
          </p:cNvSpPr>
          <p:nvPr>
            <p:ph idx="1"/>
          </p:nvPr>
        </p:nvSpPr>
        <p:spPr>
          <a:xfrm>
            <a:off x="2589211" y="2133600"/>
            <a:ext cx="9602789" cy="3700041"/>
          </a:xfrm>
        </p:spPr>
        <p:txBody>
          <a:bodyPr>
            <a:noAutofit/>
          </a:bodyPr>
          <a:lstStyle/>
          <a:p>
            <a:pPr marL="0" indent="0">
              <a:buNone/>
            </a:pPr>
            <a:r>
              <a:rPr lang="en-US" sz="2200" dirty="0"/>
              <a:t>Networks and visibility can open the way to more active collaboration and longer-term professional relationships. </a:t>
            </a:r>
          </a:p>
          <a:p>
            <a:r>
              <a:rPr lang="en-US" sz="2200" dirty="0"/>
              <a:t>Supervisors can support candidates by:</a:t>
            </a:r>
          </a:p>
          <a:p>
            <a:r>
              <a:rPr lang="en-US" sz="2200" dirty="0"/>
              <a:t>helping them identify relevant people, groups, and institutions </a:t>
            </a:r>
          </a:p>
          <a:p>
            <a:r>
              <a:rPr lang="en-US" sz="2200" dirty="0"/>
              <a:t>encouraging participation in joint activities and scholarly communities </a:t>
            </a:r>
          </a:p>
          <a:p>
            <a:r>
              <a:rPr lang="en-US" sz="2200" dirty="0"/>
              <a:t>discussing roles, expectations, and contributions in collaborative work </a:t>
            </a:r>
          </a:p>
          <a:p>
            <a:r>
              <a:rPr lang="en-US" sz="2200" dirty="0"/>
              <a:t>supporting relationships that may grow into future collaborations </a:t>
            </a:r>
          </a:p>
        </p:txBody>
      </p:sp>
      <p:sp>
        <p:nvSpPr>
          <p:cNvPr id="4" name="Foliennummernplatzhalter 3">
            <a:extLst>
              <a:ext uri="{FF2B5EF4-FFF2-40B4-BE49-F238E27FC236}">
                <a16:creationId xmlns:a16="http://schemas.microsoft.com/office/drawing/2014/main" id="{914ABF7A-14F0-9659-38FE-3D3F2D85AA7A}"/>
              </a:ext>
            </a:extLst>
          </p:cNvPr>
          <p:cNvSpPr>
            <a:spLocks noGrp="1"/>
          </p:cNvSpPr>
          <p:nvPr>
            <p:ph type="sldNum" sz="quarter" idx="12"/>
          </p:nvPr>
        </p:nvSpPr>
        <p:spPr/>
        <p:txBody>
          <a:bodyPr/>
          <a:lstStyle/>
          <a:p>
            <a:fld id="{D57F1E4F-1CFF-5643-939E-217C01CDF565}" type="slidenum">
              <a:rPr lang="en-US" smtClean="0"/>
              <a:pPr/>
              <a:t>20</a:t>
            </a:fld>
            <a:endParaRPr lang="en-US" dirty="0"/>
          </a:p>
        </p:txBody>
      </p:sp>
      <p:pic>
        <p:nvPicPr>
          <p:cNvPr id="5" name="Graphic 4" descr="Comment Like outline">
            <a:extLst>
              <a:ext uri="{FF2B5EF4-FFF2-40B4-BE49-F238E27FC236}">
                <a16:creationId xmlns:a16="http://schemas.microsoft.com/office/drawing/2014/main" id="{A25D39C9-A903-4678-E9B3-0C1EB164946F}"/>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477481" y="5119744"/>
            <a:ext cx="1099791" cy="1099791"/>
          </a:xfrm>
          <a:prstGeom prst="rect">
            <a:avLst/>
          </a:prstGeom>
        </p:spPr>
      </p:pic>
      <p:sp>
        <p:nvSpPr>
          <p:cNvPr id="6" name="Rectangle: Rounded Corners 5">
            <a:extLst>
              <a:ext uri="{FF2B5EF4-FFF2-40B4-BE49-F238E27FC236}">
                <a16:creationId xmlns:a16="http://schemas.microsoft.com/office/drawing/2014/main" id="{9FAADF06-A3EF-AEA3-A303-521BD8BAB371}"/>
              </a:ext>
            </a:extLst>
          </p:cNvPr>
          <p:cNvSpPr/>
          <p:nvPr/>
        </p:nvSpPr>
        <p:spPr>
          <a:xfrm>
            <a:off x="2145174" y="5955173"/>
            <a:ext cx="10000526" cy="810227"/>
          </a:xfrm>
          <a:prstGeom prst="round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7" name="TextBox 6">
            <a:extLst>
              <a:ext uri="{FF2B5EF4-FFF2-40B4-BE49-F238E27FC236}">
                <a16:creationId xmlns:a16="http://schemas.microsoft.com/office/drawing/2014/main" id="{32EF7A91-44CB-BABB-F597-753AF8185D5E}"/>
              </a:ext>
            </a:extLst>
          </p:cNvPr>
          <p:cNvSpPr txBox="1"/>
          <p:nvPr/>
        </p:nvSpPr>
        <p:spPr>
          <a:xfrm>
            <a:off x="2268639" y="5955173"/>
            <a:ext cx="9602790" cy="1046440"/>
          </a:xfrm>
          <a:prstGeom prst="rect">
            <a:avLst/>
          </a:prstGeom>
          <a:noFill/>
        </p:spPr>
        <p:txBody>
          <a:bodyPr wrap="square" rtlCol="0">
            <a:spAutoFit/>
          </a:bodyPr>
          <a:lstStyle/>
          <a:p>
            <a:r>
              <a:rPr lang="en-US" sz="2200" b="1" dirty="0"/>
              <a:t>Collaboration often begins with small steps — supervisors can help candidates </a:t>
            </a:r>
            <a:r>
              <a:rPr lang="en-US" sz="2200" b="1" dirty="0" err="1"/>
              <a:t>recognise</a:t>
            </a:r>
            <a:r>
              <a:rPr lang="en-US" sz="2200" b="1" dirty="0"/>
              <a:t> and use these opportunities.</a:t>
            </a:r>
          </a:p>
          <a:p>
            <a:endParaRPr lang="de-AT" dirty="0"/>
          </a:p>
        </p:txBody>
      </p:sp>
    </p:spTree>
    <p:extLst>
      <p:ext uri="{BB962C8B-B14F-4D97-AF65-F5344CB8AC3E}">
        <p14:creationId xmlns:p14="http://schemas.microsoft.com/office/powerpoint/2010/main" val="30389552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826CE4-ACB9-AB6F-03D5-1F825542D5A4}"/>
            </a:ext>
          </a:extLst>
        </p:cNvPr>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D56EB412-CA57-B06B-C66F-276105E37477}"/>
              </a:ext>
            </a:extLst>
          </p:cNvPr>
          <p:cNvSpPr>
            <a:spLocks noGrp="1"/>
          </p:cNvSpPr>
          <p:nvPr>
            <p:ph type="sldNum" sz="quarter" idx="12"/>
          </p:nvPr>
        </p:nvSpPr>
        <p:spPr/>
        <p:txBody>
          <a:bodyPr/>
          <a:lstStyle/>
          <a:p>
            <a:fld id="{D57F1E4F-1CFF-5643-939E-217C01CDF565}" type="slidenum">
              <a:rPr lang="en-US" smtClean="0"/>
              <a:pPr/>
              <a:t>21</a:t>
            </a:fld>
            <a:endParaRPr lang="en-US" dirty="0"/>
          </a:p>
        </p:txBody>
      </p:sp>
      <p:sp>
        <p:nvSpPr>
          <p:cNvPr id="5" name="Title 1">
            <a:extLst>
              <a:ext uri="{FF2B5EF4-FFF2-40B4-BE49-F238E27FC236}">
                <a16:creationId xmlns:a16="http://schemas.microsoft.com/office/drawing/2014/main" id="{AEF936F6-8567-98CB-7592-6E4803805A6D}"/>
              </a:ext>
            </a:extLst>
          </p:cNvPr>
          <p:cNvSpPr txBox="1">
            <a:spLocks/>
          </p:cNvSpPr>
          <p:nvPr/>
        </p:nvSpPr>
        <p:spPr>
          <a:xfrm>
            <a:off x="2238362" y="3073156"/>
            <a:ext cx="8911687" cy="1280890"/>
          </a:xfrm>
          <a:prstGeom prst="rect">
            <a:avLst/>
          </a:prstGeom>
        </p:spPr>
        <p:txBody>
          <a:bodyPr vert="horz" lIns="91440" tIns="45720" rIns="91440" bIns="45720" rtlCol="0" anchor="t">
            <a:normAutofit fontScale="92500" lnSpcReduction="20000"/>
          </a:bodyPr>
          <a:lstStyle>
            <a:lvl1pPr algn="l" defTabSz="457200" rtl="0" eaLnBrk="1" latinLnBrk="0" hangingPunct="1">
              <a:spcBef>
                <a:spcPct val="0"/>
              </a:spcBef>
              <a:buNone/>
              <a:defRPr sz="4800" b="0" kern="1200" cap="none">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t>Encourage reflection on future pathways</a:t>
            </a:r>
          </a:p>
        </p:txBody>
      </p:sp>
    </p:spTree>
    <p:extLst>
      <p:ext uri="{BB962C8B-B14F-4D97-AF65-F5344CB8AC3E}">
        <p14:creationId xmlns:p14="http://schemas.microsoft.com/office/powerpoint/2010/main" val="7718329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A37DF7-4765-512F-358E-A883FF7535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48CB343-9753-0E5E-C536-CB917D3F5007}"/>
              </a:ext>
            </a:extLst>
          </p:cNvPr>
          <p:cNvSpPr>
            <a:spLocks noGrp="1"/>
          </p:cNvSpPr>
          <p:nvPr>
            <p:ph type="title"/>
          </p:nvPr>
        </p:nvSpPr>
        <p:spPr>
          <a:xfrm>
            <a:off x="2485040" y="329899"/>
            <a:ext cx="8911687" cy="1280890"/>
          </a:xfrm>
        </p:spPr>
        <p:txBody>
          <a:bodyPr vert="horz" lIns="91440" tIns="45720" rIns="91440" bIns="45720" rtlCol="0" anchor="t">
            <a:normAutofit/>
          </a:bodyPr>
          <a:lstStyle/>
          <a:p>
            <a:r>
              <a:rPr lang="en-US" dirty="0"/>
              <a:t>Why discuss future pathways during the PhD?</a:t>
            </a:r>
          </a:p>
        </p:txBody>
      </p:sp>
      <p:sp>
        <p:nvSpPr>
          <p:cNvPr id="3" name="Content Placeholder 2">
            <a:extLst>
              <a:ext uri="{FF2B5EF4-FFF2-40B4-BE49-F238E27FC236}">
                <a16:creationId xmlns:a16="http://schemas.microsoft.com/office/drawing/2014/main" id="{CB50D459-DF51-D835-89D1-5B505BD8FEBC}"/>
              </a:ext>
            </a:extLst>
          </p:cNvPr>
          <p:cNvSpPr>
            <a:spLocks noGrp="1"/>
          </p:cNvSpPr>
          <p:nvPr>
            <p:ph idx="1"/>
          </p:nvPr>
        </p:nvSpPr>
        <p:spPr>
          <a:xfrm>
            <a:off x="2485040" y="1610789"/>
            <a:ext cx="9602788" cy="3777622"/>
          </a:xfrm>
        </p:spPr>
        <p:txBody>
          <a:bodyPr>
            <a:noAutofit/>
          </a:bodyPr>
          <a:lstStyle/>
          <a:p>
            <a:pPr marL="0" indent="0">
              <a:buNone/>
            </a:pPr>
            <a:r>
              <a:rPr lang="en-US" sz="2400" dirty="0"/>
              <a:t>Professional development during the PhD should include reflection on possible futures after graduation. This is important because:</a:t>
            </a:r>
          </a:p>
          <a:p>
            <a:r>
              <a:rPr lang="en-US" sz="2400" dirty="0"/>
              <a:t>not all doctoral graduates will follow the same career path </a:t>
            </a:r>
          </a:p>
          <a:p>
            <a:r>
              <a:rPr lang="en-US" sz="2400" dirty="0"/>
              <a:t>academic careers are often competitive and uncertain </a:t>
            </a:r>
          </a:p>
          <a:p>
            <a:r>
              <a:rPr lang="en-US" sz="2400" dirty="0"/>
              <a:t>valuable opportunities also exist beyond academia </a:t>
            </a:r>
          </a:p>
          <a:p>
            <a:r>
              <a:rPr lang="en-US" sz="2400" dirty="0"/>
              <a:t>early reflection helps candidates make better use of time, networks, and development opportunities during the PhD </a:t>
            </a:r>
          </a:p>
          <a:p>
            <a:r>
              <a:rPr lang="en-US" sz="2400" dirty="0"/>
              <a:t>informed planning can reduce anxiety and support more realistic choices </a:t>
            </a:r>
          </a:p>
          <a:p>
            <a:pPr marL="0" indent="0">
              <a:buNone/>
            </a:pPr>
            <a:r>
              <a:rPr lang="en-US" sz="2400" b="1" dirty="0"/>
              <a:t>Career reflection should not begin at the end of the PhD — it should develop throughout the doctoral journey.</a:t>
            </a:r>
          </a:p>
        </p:txBody>
      </p:sp>
      <p:sp>
        <p:nvSpPr>
          <p:cNvPr id="4" name="Foliennummernplatzhalter 3">
            <a:extLst>
              <a:ext uri="{FF2B5EF4-FFF2-40B4-BE49-F238E27FC236}">
                <a16:creationId xmlns:a16="http://schemas.microsoft.com/office/drawing/2014/main" id="{817C05A2-EE52-A296-B9FE-C87F7194B4B8}"/>
              </a:ext>
            </a:extLst>
          </p:cNvPr>
          <p:cNvSpPr>
            <a:spLocks noGrp="1"/>
          </p:cNvSpPr>
          <p:nvPr>
            <p:ph type="sldNum" sz="quarter" idx="12"/>
          </p:nvPr>
        </p:nvSpPr>
        <p:spPr/>
        <p:txBody>
          <a:bodyPr/>
          <a:lstStyle/>
          <a:p>
            <a:fld id="{D57F1E4F-1CFF-5643-939E-217C01CDF565}" type="slidenum">
              <a:rPr lang="en-US" smtClean="0"/>
              <a:pPr/>
              <a:t>22</a:t>
            </a:fld>
            <a:endParaRPr lang="en-US" dirty="0"/>
          </a:p>
        </p:txBody>
      </p:sp>
    </p:spTree>
    <p:extLst>
      <p:ext uri="{BB962C8B-B14F-4D97-AF65-F5344CB8AC3E}">
        <p14:creationId xmlns:p14="http://schemas.microsoft.com/office/powerpoint/2010/main" val="33562254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F5E913-DC69-68D6-F9F0-B90F9667906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5CC7A83-535C-E180-3CA5-55A0DE18B02D}"/>
              </a:ext>
            </a:extLst>
          </p:cNvPr>
          <p:cNvSpPr>
            <a:spLocks noGrp="1"/>
          </p:cNvSpPr>
          <p:nvPr>
            <p:ph type="title"/>
          </p:nvPr>
        </p:nvSpPr>
        <p:spPr>
          <a:xfrm>
            <a:off x="2485040" y="329899"/>
            <a:ext cx="8911687" cy="1280890"/>
          </a:xfrm>
        </p:spPr>
        <p:txBody>
          <a:bodyPr vert="horz" lIns="91440" tIns="45720" rIns="91440" bIns="45720" rtlCol="0" anchor="t">
            <a:normAutofit/>
          </a:bodyPr>
          <a:lstStyle/>
          <a:p>
            <a:r>
              <a:rPr lang="en-US" dirty="0"/>
              <a:t>What can supervisors do to support reflection on future pathways?</a:t>
            </a:r>
          </a:p>
        </p:txBody>
      </p:sp>
      <p:sp>
        <p:nvSpPr>
          <p:cNvPr id="3" name="Content Placeholder 2">
            <a:extLst>
              <a:ext uri="{FF2B5EF4-FFF2-40B4-BE49-F238E27FC236}">
                <a16:creationId xmlns:a16="http://schemas.microsoft.com/office/drawing/2014/main" id="{E6A6886F-99AA-DFAA-C5EF-D06DEE10A249}"/>
              </a:ext>
            </a:extLst>
          </p:cNvPr>
          <p:cNvSpPr>
            <a:spLocks noGrp="1"/>
          </p:cNvSpPr>
          <p:nvPr>
            <p:ph idx="1"/>
          </p:nvPr>
        </p:nvSpPr>
        <p:spPr>
          <a:xfrm>
            <a:off x="2485040" y="1610789"/>
            <a:ext cx="9602788" cy="3777622"/>
          </a:xfrm>
        </p:spPr>
        <p:txBody>
          <a:bodyPr>
            <a:noAutofit/>
          </a:bodyPr>
          <a:lstStyle/>
          <a:p>
            <a:pPr marL="0" indent="0">
              <a:buNone/>
            </a:pPr>
            <a:r>
              <a:rPr lang="en-US" sz="2200" dirty="0"/>
              <a:t>Supervisors can support candidates by:</a:t>
            </a:r>
          </a:p>
          <a:p>
            <a:r>
              <a:rPr lang="en-US" sz="2200" dirty="0"/>
              <a:t>creating space to discuss career interests and changing aspirations </a:t>
            </a:r>
          </a:p>
          <a:p>
            <a:r>
              <a:rPr lang="en-US" sz="2200" dirty="0"/>
              <a:t>encouraging candidates to reflect on strengths, motivations, and development needs </a:t>
            </a:r>
          </a:p>
          <a:p>
            <a:r>
              <a:rPr lang="en-US" sz="2200" dirty="0"/>
              <a:t>making visible a range of academic and non-academic pathways </a:t>
            </a:r>
          </a:p>
          <a:p>
            <a:r>
              <a:rPr lang="en-US" sz="2200" dirty="0"/>
              <a:t>helping candidates </a:t>
            </a:r>
            <a:r>
              <a:rPr lang="en-US" sz="2200" dirty="0" err="1"/>
              <a:t>recognise</a:t>
            </a:r>
            <a:r>
              <a:rPr lang="en-US" sz="2200" dirty="0"/>
              <a:t> opportunities, constraints, and requirements </a:t>
            </a:r>
          </a:p>
          <a:p>
            <a:r>
              <a:rPr lang="en-US" sz="2200" dirty="0"/>
              <a:t>encouraging timely preparation for the next step, such as publications, networking, teaching experience, or applications </a:t>
            </a:r>
          </a:p>
          <a:p>
            <a:r>
              <a:rPr lang="en-US" sz="2200" dirty="0"/>
              <a:t>referring candidates to relevant institutional or external support where needed</a:t>
            </a:r>
            <a:endParaRPr lang="en-US" sz="2200" b="1" dirty="0"/>
          </a:p>
        </p:txBody>
      </p:sp>
      <p:sp>
        <p:nvSpPr>
          <p:cNvPr id="4" name="Foliennummernplatzhalter 3">
            <a:extLst>
              <a:ext uri="{FF2B5EF4-FFF2-40B4-BE49-F238E27FC236}">
                <a16:creationId xmlns:a16="http://schemas.microsoft.com/office/drawing/2014/main" id="{ABB51BF1-44DE-920E-98F8-338B46329AF7}"/>
              </a:ext>
            </a:extLst>
          </p:cNvPr>
          <p:cNvSpPr>
            <a:spLocks noGrp="1"/>
          </p:cNvSpPr>
          <p:nvPr>
            <p:ph type="sldNum" sz="quarter" idx="12"/>
          </p:nvPr>
        </p:nvSpPr>
        <p:spPr/>
        <p:txBody>
          <a:bodyPr/>
          <a:lstStyle/>
          <a:p>
            <a:fld id="{D57F1E4F-1CFF-5643-939E-217C01CDF565}" type="slidenum">
              <a:rPr lang="en-US" smtClean="0"/>
              <a:pPr/>
              <a:t>23</a:t>
            </a:fld>
            <a:endParaRPr lang="en-US" dirty="0"/>
          </a:p>
        </p:txBody>
      </p:sp>
    </p:spTree>
    <p:extLst>
      <p:ext uri="{BB962C8B-B14F-4D97-AF65-F5344CB8AC3E}">
        <p14:creationId xmlns:p14="http://schemas.microsoft.com/office/powerpoint/2010/main" val="18470534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7746B3-C159-13E4-9889-A8AE25D5D75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4782104-3E65-0145-5064-280CF96422E8}"/>
              </a:ext>
            </a:extLst>
          </p:cNvPr>
          <p:cNvSpPr>
            <a:spLocks noGrp="1"/>
          </p:cNvSpPr>
          <p:nvPr>
            <p:ph type="title"/>
          </p:nvPr>
        </p:nvSpPr>
        <p:spPr>
          <a:xfrm>
            <a:off x="2485040" y="646581"/>
            <a:ext cx="9471608" cy="823008"/>
          </a:xfrm>
        </p:spPr>
        <p:txBody>
          <a:bodyPr vert="horz" lIns="91440" tIns="45720" rIns="91440" bIns="45720" rtlCol="0" anchor="t">
            <a:normAutofit/>
          </a:bodyPr>
          <a:lstStyle/>
          <a:p>
            <a:r>
              <a:rPr lang="de-AT" dirty="0">
                <a:solidFill>
                  <a:srgbClr val="A53010"/>
                </a:solidFill>
              </a:rPr>
              <a:t>Career </a:t>
            </a:r>
            <a:r>
              <a:rPr lang="de-AT" dirty="0" err="1">
                <a:solidFill>
                  <a:srgbClr val="A53010"/>
                </a:solidFill>
              </a:rPr>
              <a:t>conversation</a:t>
            </a:r>
            <a:r>
              <a:rPr lang="de-AT" dirty="0">
                <a:solidFill>
                  <a:srgbClr val="A53010"/>
                </a:solidFill>
              </a:rPr>
              <a:t> in </a:t>
            </a:r>
            <a:r>
              <a:rPr lang="de-AT" dirty="0" err="1">
                <a:solidFill>
                  <a:srgbClr val="A53010"/>
                </a:solidFill>
              </a:rPr>
              <a:t>practice</a:t>
            </a:r>
            <a:endParaRPr lang="en-US" dirty="0">
              <a:solidFill>
                <a:srgbClr val="A53010"/>
              </a:solidFill>
            </a:endParaRPr>
          </a:p>
        </p:txBody>
      </p:sp>
      <p:sp>
        <p:nvSpPr>
          <p:cNvPr id="3" name="Content Placeholder 2">
            <a:extLst>
              <a:ext uri="{FF2B5EF4-FFF2-40B4-BE49-F238E27FC236}">
                <a16:creationId xmlns:a16="http://schemas.microsoft.com/office/drawing/2014/main" id="{45A912C3-9997-E14A-68F5-CCEDE6C9811C}"/>
              </a:ext>
            </a:extLst>
          </p:cNvPr>
          <p:cNvSpPr>
            <a:spLocks noGrp="1"/>
          </p:cNvSpPr>
          <p:nvPr>
            <p:ph idx="1"/>
          </p:nvPr>
        </p:nvSpPr>
        <p:spPr>
          <a:xfrm>
            <a:off x="2485040" y="1610788"/>
            <a:ext cx="9575780" cy="5247211"/>
          </a:xfrm>
        </p:spPr>
        <p:txBody>
          <a:bodyPr>
            <a:noAutofit/>
          </a:bodyPr>
          <a:lstStyle/>
          <a:p>
            <a:pPr marL="0" indent="0">
              <a:buNone/>
            </a:pPr>
            <a:r>
              <a:rPr lang="en-US" sz="2400" b="1" dirty="0"/>
              <a:t>Task. </a:t>
            </a:r>
            <a:r>
              <a:rPr lang="en-US" sz="2400" dirty="0"/>
              <a:t>Imagine a doctoral candidate in the second half of the PhD who is unsure about what should come after graduation. In small groups, discuss:</a:t>
            </a:r>
          </a:p>
          <a:p>
            <a:r>
              <a:rPr lang="en-US" sz="2400" dirty="0"/>
              <a:t>What questions could a supervisor ask to open a useful conversation about future pathways? </a:t>
            </a:r>
          </a:p>
          <a:p>
            <a:r>
              <a:rPr lang="en-US" sz="2400" dirty="0"/>
              <a:t>What should the supervisor try to understand about the candidate’s interests, strengths, and constraints? </a:t>
            </a:r>
          </a:p>
          <a:p>
            <a:r>
              <a:rPr lang="en-US" sz="2400" dirty="0"/>
              <a:t>What practical next steps could the supervisor suggest? </a:t>
            </a:r>
          </a:p>
          <a:p>
            <a:r>
              <a:rPr lang="en-US" sz="2400" dirty="0"/>
              <a:t>What support should come from the supervisor, and what should come from the institution or elsewhere?</a:t>
            </a:r>
          </a:p>
          <a:p>
            <a:pPr marL="0" indent="0">
              <a:buNone/>
            </a:pPr>
            <a:r>
              <a:rPr lang="en-US" sz="2400" b="1" dirty="0"/>
              <a:t>Each group presents:</a:t>
            </a:r>
          </a:p>
          <a:p>
            <a:r>
              <a:rPr lang="en-US" sz="2400" dirty="0"/>
              <a:t>3 useful questions a supervisor could ask</a:t>
            </a:r>
          </a:p>
        </p:txBody>
      </p:sp>
      <p:sp>
        <p:nvSpPr>
          <p:cNvPr id="4" name="Foliennummernplatzhalter 3">
            <a:extLst>
              <a:ext uri="{FF2B5EF4-FFF2-40B4-BE49-F238E27FC236}">
                <a16:creationId xmlns:a16="http://schemas.microsoft.com/office/drawing/2014/main" id="{7B28FFE0-EF0A-75BC-EADE-476F1AB38548}"/>
              </a:ext>
            </a:extLst>
          </p:cNvPr>
          <p:cNvSpPr>
            <a:spLocks noGrp="1"/>
          </p:cNvSpPr>
          <p:nvPr>
            <p:ph type="sldNum" sz="quarter" idx="12"/>
          </p:nvPr>
        </p:nvSpPr>
        <p:spPr/>
        <p:txBody>
          <a:bodyPr/>
          <a:lstStyle/>
          <a:p>
            <a:fld id="{D57F1E4F-1CFF-5643-939E-217C01CDF565}" type="slidenum">
              <a:rPr lang="en-US" smtClean="0"/>
              <a:pPr/>
              <a:t>24</a:t>
            </a:fld>
            <a:endParaRPr lang="en-US" dirty="0"/>
          </a:p>
        </p:txBody>
      </p:sp>
      <p:pic>
        <p:nvPicPr>
          <p:cNvPr id="5" name="Grafik 4" descr="Sanduhr 30% mit einfarbiger Füllung">
            <a:extLst>
              <a:ext uri="{FF2B5EF4-FFF2-40B4-BE49-F238E27FC236}">
                <a16:creationId xmlns:a16="http://schemas.microsoft.com/office/drawing/2014/main" id="{965C64C3-0D74-9E36-8C97-0129A1563372}"/>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336019" y="1413794"/>
            <a:ext cx="662609" cy="662609"/>
          </a:xfrm>
          <a:prstGeom prst="rect">
            <a:avLst/>
          </a:prstGeom>
        </p:spPr>
      </p:pic>
      <p:sp>
        <p:nvSpPr>
          <p:cNvPr id="6" name="Textfeld 5">
            <a:extLst>
              <a:ext uri="{FF2B5EF4-FFF2-40B4-BE49-F238E27FC236}">
                <a16:creationId xmlns:a16="http://schemas.microsoft.com/office/drawing/2014/main" id="{4281F831-E47A-1C47-9C7D-3C43C19AB4A0}"/>
              </a:ext>
            </a:extLst>
          </p:cNvPr>
          <p:cNvSpPr txBox="1"/>
          <p:nvPr/>
        </p:nvSpPr>
        <p:spPr>
          <a:xfrm>
            <a:off x="852158" y="1745098"/>
            <a:ext cx="918841" cy="369332"/>
          </a:xfrm>
          <a:prstGeom prst="rect">
            <a:avLst/>
          </a:prstGeom>
          <a:noFill/>
        </p:spPr>
        <p:txBody>
          <a:bodyPr wrap="none" rtlCol="0">
            <a:spAutoFit/>
          </a:bodyPr>
          <a:lstStyle/>
          <a:p>
            <a:r>
              <a:rPr lang="de-AT" b="1" dirty="0"/>
              <a:t>10 min</a:t>
            </a:r>
          </a:p>
        </p:txBody>
      </p:sp>
      <p:pic>
        <p:nvPicPr>
          <p:cNvPr id="8" name="Graphic 7" descr="Meeting with solid fill">
            <a:extLst>
              <a:ext uri="{FF2B5EF4-FFF2-40B4-BE49-F238E27FC236}">
                <a16:creationId xmlns:a16="http://schemas.microsoft.com/office/drawing/2014/main" id="{7A4B342E-4307-9C1D-8705-29E5D87B1548}"/>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667323" y="2514600"/>
            <a:ext cx="914400" cy="914400"/>
          </a:xfrm>
          <a:prstGeom prst="rect">
            <a:avLst/>
          </a:prstGeom>
        </p:spPr>
      </p:pic>
    </p:spTree>
    <p:extLst>
      <p:ext uri="{BB962C8B-B14F-4D97-AF65-F5344CB8AC3E}">
        <p14:creationId xmlns:p14="http://schemas.microsoft.com/office/powerpoint/2010/main" val="33024081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53902A-F2B4-7363-8ADA-38ED446ABAE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59B3B73-B626-9F28-EE6A-39A0A06A1FEB}"/>
              </a:ext>
            </a:extLst>
          </p:cNvPr>
          <p:cNvSpPr>
            <a:spLocks noGrp="1"/>
          </p:cNvSpPr>
          <p:nvPr>
            <p:ph type="title"/>
          </p:nvPr>
        </p:nvSpPr>
        <p:spPr>
          <a:xfrm>
            <a:off x="1921397" y="646581"/>
            <a:ext cx="10270603" cy="823008"/>
          </a:xfrm>
        </p:spPr>
        <p:txBody>
          <a:bodyPr vert="horz" lIns="91440" tIns="45720" rIns="91440" bIns="45720" rtlCol="0" anchor="t">
            <a:noAutofit/>
          </a:bodyPr>
          <a:lstStyle/>
          <a:p>
            <a:r>
              <a:rPr lang="en-US" sz="3400" dirty="0"/>
              <a:t>Using career questions as a conversation guide</a:t>
            </a:r>
          </a:p>
        </p:txBody>
      </p:sp>
      <p:sp>
        <p:nvSpPr>
          <p:cNvPr id="3" name="Content Placeholder 2">
            <a:extLst>
              <a:ext uri="{FF2B5EF4-FFF2-40B4-BE49-F238E27FC236}">
                <a16:creationId xmlns:a16="http://schemas.microsoft.com/office/drawing/2014/main" id="{EE7F46F5-03D5-9AC4-4C00-7CDB3606BED1}"/>
              </a:ext>
            </a:extLst>
          </p:cNvPr>
          <p:cNvSpPr>
            <a:spLocks noGrp="1"/>
          </p:cNvSpPr>
          <p:nvPr>
            <p:ph idx="1"/>
          </p:nvPr>
        </p:nvSpPr>
        <p:spPr>
          <a:xfrm>
            <a:off x="2269068" y="1344570"/>
            <a:ext cx="9672320" cy="5513429"/>
          </a:xfrm>
        </p:spPr>
        <p:txBody>
          <a:bodyPr>
            <a:noAutofit/>
          </a:bodyPr>
          <a:lstStyle/>
          <a:p>
            <a:pPr marL="0" indent="0">
              <a:buNone/>
            </a:pPr>
            <a:r>
              <a:rPr lang="en-US" sz="2400" dirty="0"/>
              <a:t>As supervisor you do not need to have all the answers about future careers. What you can do is create space for </a:t>
            </a:r>
            <a:r>
              <a:rPr lang="en-US" sz="2400" b="1" dirty="0"/>
              <a:t>structured, reflective conversations</a:t>
            </a:r>
            <a:r>
              <a:rPr lang="en-US" sz="2400" dirty="0"/>
              <a:t> that help doctoral candidates explore possible pathways, </a:t>
            </a:r>
            <a:r>
              <a:rPr lang="en-US" sz="2400" dirty="0" err="1"/>
              <a:t>recognise</a:t>
            </a:r>
            <a:r>
              <a:rPr lang="en-US" sz="2400" dirty="0"/>
              <a:t> development needs, and identify next steps.</a:t>
            </a:r>
          </a:p>
          <a:p>
            <a:r>
              <a:rPr lang="en-US" sz="2400" dirty="0"/>
              <a:t>What kinds of work seem most interesting to you at the moment?</a:t>
            </a:r>
          </a:p>
          <a:p>
            <a:r>
              <a:rPr lang="en-US" sz="2400" dirty="0"/>
              <a:t>What attracts you to academic work, and what gives you pause?</a:t>
            </a:r>
          </a:p>
          <a:p>
            <a:r>
              <a:rPr lang="en-US" sz="2400" dirty="0"/>
              <a:t>Which non-academic or public-sector options would also fit your strengths?</a:t>
            </a:r>
          </a:p>
          <a:p>
            <a:r>
              <a:rPr lang="en-US" sz="2400" dirty="0"/>
              <a:t>What experiences, skills, or networks do you still need?</a:t>
            </a:r>
          </a:p>
          <a:p>
            <a:r>
              <a:rPr lang="en-US" sz="2400" dirty="0"/>
              <a:t>What should you explore over the next 6–12 months?</a:t>
            </a:r>
          </a:p>
        </p:txBody>
      </p:sp>
      <p:sp>
        <p:nvSpPr>
          <p:cNvPr id="4" name="Foliennummernplatzhalter 3">
            <a:extLst>
              <a:ext uri="{FF2B5EF4-FFF2-40B4-BE49-F238E27FC236}">
                <a16:creationId xmlns:a16="http://schemas.microsoft.com/office/drawing/2014/main" id="{7C85766F-4475-FA75-EFD1-BD60114E605F}"/>
              </a:ext>
            </a:extLst>
          </p:cNvPr>
          <p:cNvSpPr>
            <a:spLocks noGrp="1"/>
          </p:cNvSpPr>
          <p:nvPr>
            <p:ph type="sldNum" sz="quarter" idx="12"/>
          </p:nvPr>
        </p:nvSpPr>
        <p:spPr/>
        <p:txBody>
          <a:bodyPr/>
          <a:lstStyle/>
          <a:p>
            <a:fld id="{D57F1E4F-1CFF-5643-939E-217C01CDF565}" type="slidenum">
              <a:rPr lang="en-US" smtClean="0"/>
              <a:pPr/>
              <a:t>25</a:t>
            </a:fld>
            <a:endParaRPr lang="en-US" dirty="0"/>
          </a:p>
        </p:txBody>
      </p:sp>
      <p:pic>
        <p:nvPicPr>
          <p:cNvPr id="8" name="Graphic 7" descr="Boardroom with solid fill">
            <a:extLst>
              <a:ext uri="{FF2B5EF4-FFF2-40B4-BE49-F238E27FC236}">
                <a16:creationId xmlns:a16="http://schemas.microsoft.com/office/drawing/2014/main" id="{DE173F3F-F00C-9EE9-BAC6-6668785EADB0}"/>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664946" y="1813560"/>
            <a:ext cx="914400" cy="914400"/>
          </a:xfrm>
          <a:prstGeom prst="rect">
            <a:avLst/>
          </a:prstGeom>
        </p:spPr>
      </p:pic>
    </p:spTree>
    <p:extLst>
      <p:ext uri="{BB962C8B-B14F-4D97-AF65-F5344CB8AC3E}">
        <p14:creationId xmlns:p14="http://schemas.microsoft.com/office/powerpoint/2010/main" val="31461147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22D9BF-A495-27FA-2D7B-EEAAA8850FB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C7FC38D-72E8-24DF-7ECD-9A60937A9778}"/>
              </a:ext>
            </a:extLst>
          </p:cNvPr>
          <p:cNvSpPr>
            <a:spLocks noGrp="1"/>
          </p:cNvSpPr>
          <p:nvPr>
            <p:ph type="title"/>
          </p:nvPr>
        </p:nvSpPr>
        <p:spPr>
          <a:xfrm>
            <a:off x="2485040" y="329899"/>
            <a:ext cx="9471608" cy="1280890"/>
          </a:xfrm>
        </p:spPr>
        <p:txBody>
          <a:bodyPr vert="horz" lIns="91440" tIns="45720" rIns="91440" bIns="45720" rtlCol="0" anchor="t">
            <a:normAutofit/>
          </a:bodyPr>
          <a:lstStyle/>
          <a:p>
            <a:r>
              <a:rPr lang="en-US" dirty="0"/>
              <a:t>Academic and non-academic pathways: opportunities and constraints</a:t>
            </a:r>
          </a:p>
        </p:txBody>
      </p:sp>
      <p:sp>
        <p:nvSpPr>
          <p:cNvPr id="3" name="Content Placeholder 2">
            <a:extLst>
              <a:ext uri="{FF2B5EF4-FFF2-40B4-BE49-F238E27FC236}">
                <a16:creationId xmlns:a16="http://schemas.microsoft.com/office/drawing/2014/main" id="{A3B66F89-965A-D39E-430C-84501E1F193F}"/>
              </a:ext>
            </a:extLst>
          </p:cNvPr>
          <p:cNvSpPr>
            <a:spLocks noGrp="1"/>
          </p:cNvSpPr>
          <p:nvPr>
            <p:ph idx="1"/>
          </p:nvPr>
        </p:nvSpPr>
        <p:spPr>
          <a:xfrm>
            <a:off x="2485040" y="1610789"/>
            <a:ext cx="9602788" cy="3777622"/>
          </a:xfrm>
        </p:spPr>
        <p:txBody>
          <a:bodyPr>
            <a:noAutofit/>
          </a:bodyPr>
          <a:lstStyle/>
          <a:p>
            <a:pPr marL="0" indent="0">
              <a:buNone/>
            </a:pPr>
            <a:r>
              <a:rPr lang="en-US" sz="2400" dirty="0"/>
              <a:t>Doctoral graduates may move into different pathways, for example:</a:t>
            </a:r>
          </a:p>
          <a:p>
            <a:r>
              <a:rPr lang="en-US" sz="2400" b="1" dirty="0"/>
              <a:t>academic careers. </a:t>
            </a:r>
            <a:br>
              <a:rPr lang="en-US" sz="2400" b="1" dirty="0"/>
            </a:br>
            <a:r>
              <a:rPr lang="en-US" sz="2400" dirty="0"/>
              <a:t>postdoc positions, research roles, teaching and academic leadership </a:t>
            </a:r>
          </a:p>
          <a:p>
            <a:r>
              <a:rPr lang="en-US" sz="2400" b="1" dirty="0"/>
              <a:t>professional and public-sector careers. </a:t>
            </a:r>
            <a:br>
              <a:rPr lang="en-US" sz="2400" b="1" dirty="0"/>
            </a:br>
            <a:r>
              <a:rPr lang="en-US" sz="2400" dirty="0"/>
              <a:t>policy, government, NGOs, hospitals, industry, research management, consulting, innovation, or higher education administration</a:t>
            </a:r>
          </a:p>
        </p:txBody>
      </p:sp>
      <p:sp>
        <p:nvSpPr>
          <p:cNvPr id="4" name="Foliennummernplatzhalter 3">
            <a:extLst>
              <a:ext uri="{FF2B5EF4-FFF2-40B4-BE49-F238E27FC236}">
                <a16:creationId xmlns:a16="http://schemas.microsoft.com/office/drawing/2014/main" id="{7C5AF601-627D-013D-1568-782676554BE0}"/>
              </a:ext>
            </a:extLst>
          </p:cNvPr>
          <p:cNvSpPr>
            <a:spLocks noGrp="1"/>
          </p:cNvSpPr>
          <p:nvPr>
            <p:ph type="sldNum" sz="quarter" idx="12"/>
          </p:nvPr>
        </p:nvSpPr>
        <p:spPr/>
        <p:txBody>
          <a:bodyPr/>
          <a:lstStyle/>
          <a:p>
            <a:fld id="{D57F1E4F-1CFF-5643-939E-217C01CDF565}" type="slidenum">
              <a:rPr lang="en-US" smtClean="0"/>
              <a:pPr/>
              <a:t>26</a:t>
            </a:fld>
            <a:endParaRPr lang="en-US" dirty="0"/>
          </a:p>
        </p:txBody>
      </p:sp>
    </p:spTree>
    <p:extLst>
      <p:ext uri="{BB962C8B-B14F-4D97-AF65-F5344CB8AC3E}">
        <p14:creationId xmlns:p14="http://schemas.microsoft.com/office/powerpoint/2010/main" val="24415424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B99A7A-77ED-AED9-85B7-75C8579FB37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7E7ABF5-2D43-F9DC-7D15-FC6940CAB826}"/>
              </a:ext>
            </a:extLst>
          </p:cNvPr>
          <p:cNvSpPr>
            <a:spLocks noGrp="1"/>
          </p:cNvSpPr>
          <p:nvPr>
            <p:ph type="title"/>
          </p:nvPr>
        </p:nvSpPr>
        <p:spPr>
          <a:xfrm>
            <a:off x="2485040" y="329899"/>
            <a:ext cx="9471608" cy="1280890"/>
          </a:xfrm>
        </p:spPr>
        <p:txBody>
          <a:bodyPr vert="horz" lIns="91440" tIns="45720" rIns="91440" bIns="45720" rtlCol="0" anchor="t">
            <a:normAutofit/>
          </a:bodyPr>
          <a:lstStyle/>
          <a:p>
            <a:r>
              <a:rPr lang="en-US" dirty="0"/>
              <a:t>Academic and non-academic pathways: opportunities and constraints</a:t>
            </a:r>
          </a:p>
        </p:txBody>
      </p:sp>
      <p:sp>
        <p:nvSpPr>
          <p:cNvPr id="3" name="Content Placeholder 2">
            <a:extLst>
              <a:ext uri="{FF2B5EF4-FFF2-40B4-BE49-F238E27FC236}">
                <a16:creationId xmlns:a16="http://schemas.microsoft.com/office/drawing/2014/main" id="{49B1CA18-3825-A10D-DB44-1B48CE63A3A5}"/>
              </a:ext>
            </a:extLst>
          </p:cNvPr>
          <p:cNvSpPr>
            <a:spLocks noGrp="1"/>
          </p:cNvSpPr>
          <p:nvPr>
            <p:ph idx="1"/>
          </p:nvPr>
        </p:nvSpPr>
        <p:spPr>
          <a:xfrm>
            <a:off x="2485040" y="1610789"/>
            <a:ext cx="9602788" cy="3777622"/>
          </a:xfrm>
        </p:spPr>
        <p:txBody>
          <a:bodyPr>
            <a:noAutofit/>
          </a:bodyPr>
          <a:lstStyle/>
          <a:p>
            <a:pPr marL="0" indent="0">
              <a:buNone/>
            </a:pPr>
            <a:r>
              <a:rPr lang="en-US" sz="2400" dirty="0"/>
              <a:t>When discussing future pathways, it is helpful to consider:</a:t>
            </a:r>
          </a:p>
          <a:p>
            <a:r>
              <a:rPr lang="en-US" sz="2400" dirty="0"/>
              <a:t>what opportunities are realistically available in the local or international context </a:t>
            </a:r>
          </a:p>
          <a:p>
            <a:r>
              <a:rPr lang="en-US" sz="2400" dirty="0"/>
              <a:t>what qualifications, experience, or networks may be needed </a:t>
            </a:r>
          </a:p>
          <a:p>
            <a:r>
              <a:rPr lang="en-US" sz="2400" dirty="0"/>
              <a:t>what barriers may exist, such as limited positions, funding constraints, or mobility limitations </a:t>
            </a:r>
          </a:p>
          <a:p>
            <a:r>
              <a:rPr lang="en-US" sz="2400" dirty="0"/>
              <a:t>how the candidate’s interests and strengths align with different options </a:t>
            </a:r>
          </a:p>
        </p:txBody>
      </p:sp>
      <p:sp>
        <p:nvSpPr>
          <p:cNvPr id="4" name="Foliennummernplatzhalter 3">
            <a:extLst>
              <a:ext uri="{FF2B5EF4-FFF2-40B4-BE49-F238E27FC236}">
                <a16:creationId xmlns:a16="http://schemas.microsoft.com/office/drawing/2014/main" id="{39AD9159-7BDB-6824-7B8D-CA5E6C738946}"/>
              </a:ext>
            </a:extLst>
          </p:cNvPr>
          <p:cNvSpPr>
            <a:spLocks noGrp="1"/>
          </p:cNvSpPr>
          <p:nvPr>
            <p:ph type="sldNum" sz="quarter" idx="12"/>
          </p:nvPr>
        </p:nvSpPr>
        <p:spPr/>
        <p:txBody>
          <a:bodyPr/>
          <a:lstStyle/>
          <a:p>
            <a:fld id="{D57F1E4F-1CFF-5643-939E-217C01CDF565}" type="slidenum">
              <a:rPr lang="en-US" smtClean="0"/>
              <a:pPr/>
              <a:t>27</a:t>
            </a:fld>
            <a:endParaRPr lang="en-US" dirty="0"/>
          </a:p>
        </p:txBody>
      </p:sp>
      <p:pic>
        <p:nvPicPr>
          <p:cNvPr id="5" name="Graphic 4" descr="Comment Like outline">
            <a:extLst>
              <a:ext uri="{FF2B5EF4-FFF2-40B4-BE49-F238E27FC236}">
                <a16:creationId xmlns:a16="http://schemas.microsoft.com/office/drawing/2014/main" id="{0775A655-58AB-2AFE-BD22-FFC3B815D795}"/>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477481" y="5119744"/>
            <a:ext cx="1099791" cy="1099791"/>
          </a:xfrm>
          <a:prstGeom prst="rect">
            <a:avLst/>
          </a:prstGeom>
        </p:spPr>
      </p:pic>
      <p:sp>
        <p:nvSpPr>
          <p:cNvPr id="6" name="Rectangle: Rounded Corners 5">
            <a:extLst>
              <a:ext uri="{FF2B5EF4-FFF2-40B4-BE49-F238E27FC236}">
                <a16:creationId xmlns:a16="http://schemas.microsoft.com/office/drawing/2014/main" id="{DF8CF18F-5308-32C8-090C-23C237835689}"/>
              </a:ext>
            </a:extLst>
          </p:cNvPr>
          <p:cNvSpPr/>
          <p:nvPr/>
        </p:nvSpPr>
        <p:spPr>
          <a:xfrm>
            <a:off x="2145174" y="5838304"/>
            <a:ext cx="9942654" cy="927097"/>
          </a:xfrm>
          <a:prstGeom prst="round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7" name="TextBox 6">
            <a:extLst>
              <a:ext uri="{FF2B5EF4-FFF2-40B4-BE49-F238E27FC236}">
                <a16:creationId xmlns:a16="http://schemas.microsoft.com/office/drawing/2014/main" id="{C017DC5C-EF7B-FC64-64A0-9ED6039C156F}"/>
              </a:ext>
            </a:extLst>
          </p:cNvPr>
          <p:cNvSpPr txBox="1"/>
          <p:nvPr/>
        </p:nvSpPr>
        <p:spPr>
          <a:xfrm>
            <a:off x="2315106" y="5838304"/>
            <a:ext cx="9602790" cy="830997"/>
          </a:xfrm>
          <a:prstGeom prst="rect">
            <a:avLst/>
          </a:prstGeom>
          <a:noFill/>
        </p:spPr>
        <p:txBody>
          <a:bodyPr wrap="square" rtlCol="0">
            <a:spAutoFit/>
          </a:bodyPr>
          <a:lstStyle/>
          <a:p>
            <a:r>
              <a:rPr lang="en-US" sz="2400" dirty="0"/>
              <a:t>Good career reflection is </a:t>
            </a:r>
            <a:r>
              <a:rPr lang="en-US" sz="2400" b="1" dirty="0"/>
              <a:t>realistic, informed, and open </a:t>
            </a:r>
            <a:r>
              <a:rPr lang="en-US" sz="2400" dirty="0"/>
              <a:t>to more than one successful future.</a:t>
            </a:r>
          </a:p>
        </p:txBody>
      </p:sp>
    </p:spTree>
    <p:extLst>
      <p:ext uri="{BB962C8B-B14F-4D97-AF65-F5344CB8AC3E}">
        <p14:creationId xmlns:p14="http://schemas.microsoft.com/office/powerpoint/2010/main" val="30813279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0C1521-310D-B5AC-D01D-9B65D540B108}"/>
            </a:ext>
          </a:extLst>
        </p:cNvPr>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22D42A13-3A3F-F2B2-EA52-588C713F6721}"/>
              </a:ext>
            </a:extLst>
          </p:cNvPr>
          <p:cNvSpPr>
            <a:spLocks noGrp="1"/>
          </p:cNvSpPr>
          <p:nvPr>
            <p:ph type="sldNum" sz="quarter" idx="12"/>
          </p:nvPr>
        </p:nvSpPr>
        <p:spPr/>
        <p:txBody>
          <a:bodyPr/>
          <a:lstStyle/>
          <a:p>
            <a:fld id="{D57F1E4F-1CFF-5643-939E-217C01CDF565}" type="slidenum">
              <a:rPr lang="en-US" smtClean="0"/>
              <a:pPr/>
              <a:t>28</a:t>
            </a:fld>
            <a:endParaRPr lang="en-US" dirty="0"/>
          </a:p>
        </p:txBody>
      </p:sp>
      <p:sp>
        <p:nvSpPr>
          <p:cNvPr id="5" name="Title 1">
            <a:extLst>
              <a:ext uri="{FF2B5EF4-FFF2-40B4-BE49-F238E27FC236}">
                <a16:creationId xmlns:a16="http://schemas.microsoft.com/office/drawing/2014/main" id="{A3F223A5-307E-0338-4312-455B21D1EB38}"/>
              </a:ext>
            </a:extLst>
          </p:cNvPr>
          <p:cNvSpPr txBox="1">
            <a:spLocks/>
          </p:cNvSpPr>
          <p:nvPr/>
        </p:nvSpPr>
        <p:spPr>
          <a:xfrm>
            <a:off x="2261511" y="2468940"/>
            <a:ext cx="9023805" cy="1938682"/>
          </a:xfrm>
          <a:prstGeom prst="rect">
            <a:avLst/>
          </a:prstGeom>
        </p:spPr>
        <p:txBody>
          <a:bodyPr vert="horz" lIns="91440" tIns="45720" rIns="91440" bIns="45720" rtlCol="0" anchor="t">
            <a:normAutofit/>
          </a:bodyPr>
          <a:lstStyle>
            <a:lvl1pPr algn="l" defTabSz="457200" rtl="0" eaLnBrk="1" latinLnBrk="0" hangingPunct="1">
              <a:spcBef>
                <a:spcPct val="0"/>
              </a:spcBef>
              <a:buNone/>
              <a:defRPr sz="4800" b="0" kern="1200" cap="none">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nSpc>
                <a:spcPct val="120000"/>
              </a:lnSpc>
            </a:pPr>
            <a:r>
              <a:rPr lang="en-US" sz="4400" dirty="0"/>
              <a:t>Support growth during the PhD </a:t>
            </a:r>
            <a:r>
              <a:rPr lang="de-AT" sz="4400" dirty="0"/>
              <a:t>and </a:t>
            </a:r>
            <a:r>
              <a:rPr lang="de-AT" sz="4400" dirty="0" err="1"/>
              <a:t>beyond</a:t>
            </a:r>
            <a:endParaRPr lang="en-US" sz="4400" dirty="0"/>
          </a:p>
        </p:txBody>
      </p:sp>
    </p:spTree>
    <p:extLst>
      <p:ext uri="{BB962C8B-B14F-4D97-AF65-F5344CB8AC3E}">
        <p14:creationId xmlns:p14="http://schemas.microsoft.com/office/powerpoint/2010/main" val="22680640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5E90C8-37EF-4186-42E7-510997329C2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3500056-A7B1-9297-3CAF-5D2031C22548}"/>
              </a:ext>
            </a:extLst>
          </p:cNvPr>
          <p:cNvSpPr>
            <a:spLocks noGrp="1"/>
          </p:cNvSpPr>
          <p:nvPr>
            <p:ph type="title"/>
          </p:nvPr>
        </p:nvSpPr>
        <p:spPr>
          <a:xfrm>
            <a:off x="2485040" y="329899"/>
            <a:ext cx="9471608" cy="1280890"/>
          </a:xfrm>
        </p:spPr>
        <p:txBody>
          <a:bodyPr vert="horz" lIns="91440" tIns="45720" rIns="91440" bIns="45720" rtlCol="0" anchor="t">
            <a:normAutofit/>
          </a:bodyPr>
          <a:lstStyle/>
          <a:p>
            <a:r>
              <a:rPr lang="en-US" dirty="0"/>
              <a:t>From doctoral candidate to independent professional</a:t>
            </a:r>
          </a:p>
        </p:txBody>
      </p:sp>
      <p:sp>
        <p:nvSpPr>
          <p:cNvPr id="3" name="Content Placeholder 2">
            <a:extLst>
              <a:ext uri="{FF2B5EF4-FFF2-40B4-BE49-F238E27FC236}">
                <a16:creationId xmlns:a16="http://schemas.microsoft.com/office/drawing/2014/main" id="{5C0940B3-AF44-2B66-EFEE-7F1C5E55CF38}"/>
              </a:ext>
            </a:extLst>
          </p:cNvPr>
          <p:cNvSpPr>
            <a:spLocks noGrp="1"/>
          </p:cNvSpPr>
          <p:nvPr>
            <p:ph idx="1"/>
          </p:nvPr>
        </p:nvSpPr>
        <p:spPr>
          <a:xfrm>
            <a:off x="2485040" y="1610788"/>
            <a:ext cx="9706960" cy="5247211"/>
          </a:xfrm>
        </p:spPr>
        <p:txBody>
          <a:bodyPr>
            <a:noAutofit/>
          </a:bodyPr>
          <a:lstStyle/>
          <a:p>
            <a:pPr marL="0" indent="0">
              <a:buNone/>
            </a:pPr>
            <a:r>
              <a:rPr lang="en-US" sz="2300" dirty="0"/>
              <a:t>As doctoral candidates progress, they are expected not only to deepen their research project, but also to grow in </a:t>
            </a:r>
            <a:r>
              <a:rPr lang="en-US" sz="2300" b="1" dirty="0"/>
              <a:t>independence, professional confidence, and readiness for the next stage</a:t>
            </a:r>
            <a:r>
              <a:rPr lang="en-US" sz="2300" dirty="0"/>
              <a:t>.</a:t>
            </a:r>
          </a:p>
          <a:p>
            <a:pPr marL="0" indent="0">
              <a:buNone/>
            </a:pPr>
            <a:r>
              <a:rPr lang="en-US" sz="2300" dirty="0"/>
              <a:t>This transition may involve:</a:t>
            </a:r>
          </a:p>
          <a:p>
            <a:r>
              <a:rPr lang="en-US" sz="2300" dirty="0"/>
              <a:t>taking greater ownership of research decisions and direction </a:t>
            </a:r>
          </a:p>
          <a:p>
            <a:r>
              <a:rPr lang="en-US" sz="2300" dirty="0"/>
              <a:t>communicating work more confidently to different audiences </a:t>
            </a:r>
          </a:p>
          <a:p>
            <a:r>
              <a:rPr lang="en-US" sz="2300" dirty="0"/>
              <a:t>building networks and professional visibility </a:t>
            </a:r>
          </a:p>
          <a:p>
            <a:r>
              <a:rPr lang="en-US" sz="2300" dirty="0"/>
              <a:t>managing collaborations, responsibilities, and opportunities more actively </a:t>
            </a:r>
          </a:p>
          <a:p>
            <a:r>
              <a:rPr lang="en-US" sz="2300" dirty="0"/>
              <a:t>reflecting on possible pathways after the PhD </a:t>
            </a:r>
          </a:p>
          <a:p>
            <a:r>
              <a:rPr lang="en-US" sz="2300" dirty="0"/>
              <a:t>preparing for the next step, whether in academia or beyond</a:t>
            </a:r>
          </a:p>
        </p:txBody>
      </p:sp>
      <p:sp>
        <p:nvSpPr>
          <p:cNvPr id="4" name="Foliennummernplatzhalter 3">
            <a:extLst>
              <a:ext uri="{FF2B5EF4-FFF2-40B4-BE49-F238E27FC236}">
                <a16:creationId xmlns:a16="http://schemas.microsoft.com/office/drawing/2014/main" id="{EF8CD0AC-C158-3EDC-DD72-25D0F2BDF8C6}"/>
              </a:ext>
            </a:extLst>
          </p:cNvPr>
          <p:cNvSpPr>
            <a:spLocks noGrp="1"/>
          </p:cNvSpPr>
          <p:nvPr>
            <p:ph type="sldNum" sz="quarter" idx="12"/>
          </p:nvPr>
        </p:nvSpPr>
        <p:spPr/>
        <p:txBody>
          <a:bodyPr/>
          <a:lstStyle/>
          <a:p>
            <a:fld id="{D57F1E4F-1CFF-5643-939E-217C01CDF565}" type="slidenum">
              <a:rPr lang="en-US" smtClean="0"/>
              <a:pPr/>
              <a:t>29</a:t>
            </a:fld>
            <a:endParaRPr lang="en-US" dirty="0"/>
          </a:p>
        </p:txBody>
      </p:sp>
    </p:spTree>
    <p:extLst>
      <p:ext uri="{BB962C8B-B14F-4D97-AF65-F5344CB8AC3E}">
        <p14:creationId xmlns:p14="http://schemas.microsoft.com/office/powerpoint/2010/main" val="1610820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Building professional and personal skills</a:t>
            </a:r>
            <a:br>
              <a:rPr lang="en-US" dirty="0"/>
            </a:br>
            <a:r>
              <a:rPr lang="en-US" dirty="0"/>
              <a:t>Why does it matter?</a:t>
            </a:r>
          </a:p>
        </p:txBody>
      </p:sp>
      <p:sp>
        <p:nvSpPr>
          <p:cNvPr id="3" name="Content Placeholder 2"/>
          <p:cNvSpPr>
            <a:spLocks noGrp="1"/>
          </p:cNvSpPr>
          <p:nvPr>
            <p:ph idx="1"/>
          </p:nvPr>
        </p:nvSpPr>
        <p:spPr>
          <a:xfrm>
            <a:off x="2592925" y="2133600"/>
            <a:ext cx="8911687" cy="3653742"/>
          </a:xfrm>
        </p:spPr>
        <p:txBody>
          <a:bodyPr>
            <a:noAutofit/>
          </a:bodyPr>
          <a:lstStyle/>
          <a:p>
            <a:pPr marL="0" indent="0">
              <a:buNone/>
            </a:pPr>
            <a:r>
              <a:rPr lang="en-US" sz="2600" dirty="0"/>
              <a:t>Professional development matters because it helps doctoral candidates to:</a:t>
            </a:r>
          </a:p>
          <a:p>
            <a:pPr lvl="1"/>
            <a:r>
              <a:rPr lang="en-US" sz="2600" dirty="0"/>
              <a:t>grow in confidence and independence</a:t>
            </a:r>
          </a:p>
          <a:p>
            <a:pPr lvl="1"/>
            <a:r>
              <a:rPr lang="en-US" sz="2600" dirty="0"/>
              <a:t>strengthen communication and collaboration</a:t>
            </a:r>
          </a:p>
          <a:p>
            <a:pPr lvl="1"/>
            <a:r>
              <a:rPr lang="en-US" sz="2600" dirty="0"/>
              <a:t>connect to wider communities and opportunities</a:t>
            </a:r>
          </a:p>
          <a:p>
            <a:pPr lvl="1"/>
            <a:r>
              <a:rPr lang="en-US" sz="2600" dirty="0"/>
              <a:t>prepare for different career pathways</a:t>
            </a:r>
          </a:p>
          <a:p>
            <a:pPr lvl="1"/>
            <a:r>
              <a:rPr lang="en-US" sz="2600" dirty="0"/>
              <a:t>navigate future transitions more effectively</a:t>
            </a:r>
            <a:endParaRPr lang="en-US" sz="2600" i="1" dirty="0"/>
          </a:p>
        </p:txBody>
      </p:sp>
      <p:sp>
        <p:nvSpPr>
          <p:cNvPr id="4" name="Foliennummernplatzhalter 3">
            <a:extLst>
              <a:ext uri="{FF2B5EF4-FFF2-40B4-BE49-F238E27FC236}">
                <a16:creationId xmlns:a16="http://schemas.microsoft.com/office/drawing/2014/main" id="{C2331F4E-3391-A716-7E21-8BA3A364FA47}"/>
              </a:ext>
            </a:extLst>
          </p:cNvPr>
          <p:cNvSpPr>
            <a:spLocks noGrp="1"/>
          </p:cNvSpPr>
          <p:nvPr>
            <p:ph type="sldNum" sz="quarter" idx="12"/>
          </p:nvPr>
        </p:nvSpPr>
        <p:spPr/>
        <p:txBody>
          <a:bodyPr/>
          <a:lstStyle/>
          <a:p>
            <a:fld id="{D57F1E4F-1CFF-5643-939E-217C01CDF565}" type="slidenum">
              <a:rPr lang="en-US" smtClean="0"/>
              <a:pPr/>
              <a:t>3</a:t>
            </a:fld>
            <a:endParaRPr lang="en-US" dirty="0"/>
          </a:p>
        </p:txBody>
      </p:sp>
      <p:sp>
        <p:nvSpPr>
          <p:cNvPr id="8" name="TextBox 7">
            <a:extLst>
              <a:ext uri="{FF2B5EF4-FFF2-40B4-BE49-F238E27FC236}">
                <a16:creationId xmlns:a16="http://schemas.microsoft.com/office/drawing/2014/main" id="{C9ABD45E-9222-027C-3B18-1A8EC0E4D973}"/>
              </a:ext>
            </a:extLst>
          </p:cNvPr>
          <p:cNvSpPr txBox="1"/>
          <p:nvPr/>
        </p:nvSpPr>
        <p:spPr>
          <a:xfrm>
            <a:off x="2411370" y="5910724"/>
            <a:ext cx="9093242" cy="830997"/>
          </a:xfrm>
          <a:prstGeom prst="rect">
            <a:avLst/>
          </a:prstGeom>
          <a:noFill/>
        </p:spPr>
        <p:txBody>
          <a:bodyPr wrap="square">
            <a:spAutoFit/>
          </a:bodyPr>
          <a:lstStyle/>
          <a:p>
            <a:r>
              <a:rPr lang="en-US" sz="2400" b="1" dirty="0"/>
              <a:t>Professional development is part of doctoral success, not an optional extra.</a:t>
            </a:r>
            <a:endParaRPr lang="de-AT" sz="2400" b="1" dirty="0"/>
          </a:p>
        </p:txBody>
      </p:sp>
      <p:pic>
        <p:nvPicPr>
          <p:cNvPr id="9" name="Graphic 8" descr="Comment Like outline">
            <a:extLst>
              <a:ext uri="{FF2B5EF4-FFF2-40B4-BE49-F238E27FC236}">
                <a16:creationId xmlns:a16="http://schemas.microsoft.com/office/drawing/2014/main" id="{13394879-0395-E648-3A62-281ACED4DB65}"/>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311579" y="5102384"/>
            <a:ext cx="1099791" cy="1099791"/>
          </a:xfrm>
          <a:prstGeom prst="rect">
            <a:avLst/>
          </a:prstGeom>
        </p:spPr>
      </p:pic>
      <p:sp>
        <p:nvSpPr>
          <p:cNvPr id="10" name="Rectangle: Rounded Corners 9">
            <a:extLst>
              <a:ext uri="{FF2B5EF4-FFF2-40B4-BE49-F238E27FC236}">
                <a16:creationId xmlns:a16="http://schemas.microsoft.com/office/drawing/2014/main" id="{351E5C06-CDBA-C257-8260-EE25E7842B74}"/>
              </a:ext>
            </a:extLst>
          </p:cNvPr>
          <p:cNvSpPr/>
          <p:nvPr/>
        </p:nvSpPr>
        <p:spPr>
          <a:xfrm>
            <a:off x="1979272" y="5937813"/>
            <a:ext cx="10000526" cy="810227"/>
          </a:xfrm>
          <a:prstGeom prst="round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Tree>
    <p:extLst>
      <p:ext uri="{BB962C8B-B14F-4D97-AF65-F5344CB8AC3E}">
        <p14:creationId xmlns:p14="http://schemas.microsoft.com/office/powerpoint/2010/main" val="148598866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E39ADB-18C7-9AA3-B316-AF54328A5FF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573E6AB-3241-A67C-175D-384FD3F5EEAF}"/>
              </a:ext>
            </a:extLst>
          </p:cNvPr>
          <p:cNvSpPr>
            <a:spLocks noGrp="1"/>
          </p:cNvSpPr>
          <p:nvPr>
            <p:ph type="title"/>
          </p:nvPr>
        </p:nvSpPr>
        <p:spPr>
          <a:xfrm>
            <a:off x="2485040" y="329899"/>
            <a:ext cx="9471608" cy="1280890"/>
          </a:xfrm>
        </p:spPr>
        <p:txBody>
          <a:bodyPr vert="horz" lIns="91440" tIns="45720" rIns="91440" bIns="45720" rtlCol="0" anchor="t">
            <a:normAutofit/>
          </a:bodyPr>
          <a:lstStyle/>
          <a:p>
            <a:r>
              <a:rPr lang="en-US" dirty="0"/>
              <a:t>What does growing independence look like?</a:t>
            </a:r>
          </a:p>
        </p:txBody>
      </p:sp>
      <p:sp>
        <p:nvSpPr>
          <p:cNvPr id="3" name="Content Placeholder 2">
            <a:extLst>
              <a:ext uri="{FF2B5EF4-FFF2-40B4-BE49-F238E27FC236}">
                <a16:creationId xmlns:a16="http://schemas.microsoft.com/office/drawing/2014/main" id="{DF3A3640-17B6-E87D-F9FD-F51328CC9B34}"/>
              </a:ext>
            </a:extLst>
          </p:cNvPr>
          <p:cNvSpPr>
            <a:spLocks noGrp="1"/>
          </p:cNvSpPr>
          <p:nvPr>
            <p:ph idx="1"/>
          </p:nvPr>
        </p:nvSpPr>
        <p:spPr>
          <a:xfrm>
            <a:off x="2485040" y="1610788"/>
            <a:ext cx="9706960" cy="5247211"/>
          </a:xfrm>
        </p:spPr>
        <p:txBody>
          <a:bodyPr>
            <a:noAutofit/>
          </a:bodyPr>
          <a:lstStyle/>
          <a:p>
            <a:pPr marL="0" indent="0">
              <a:buNone/>
            </a:pPr>
            <a:r>
              <a:rPr lang="en-US" sz="2300" dirty="0"/>
              <a:t>Signs of growing independence may include:</a:t>
            </a:r>
          </a:p>
          <a:p>
            <a:r>
              <a:rPr lang="en-US" sz="2300" dirty="0"/>
              <a:t>taking more initiative in shaping and refining the research </a:t>
            </a:r>
          </a:p>
          <a:p>
            <a:r>
              <a:rPr lang="en-US" sz="2300" dirty="0"/>
              <a:t>making better-informed decisions and justifying them clearly </a:t>
            </a:r>
          </a:p>
          <a:p>
            <a:r>
              <a:rPr lang="en-US" sz="2300" dirty="0"/>
              <a:t>writing, presenting, and discussing research with greater confidence </a:t>
            </a:r>
          </a:p>
          <a:p>
            <a:r>
              <a:rPr lang="en-US" sz="2300" dirty="0"/>
              <a:t>seeking out relevant opportunities, contacts, and resources </a:t>
            </a:r>
          </a:p>
          <a:p>
            <a:r>
              <a:rPr lang="en-US" sz="2300" dirty="0"/>
              <a:t>managing time, responsibilities, and next steps more proactively </a:t>
            </a:r>
          </a:p>
          <a:p>
            <a:r>
              <a:rPr lang="en-US" sz="2300" dirty="0"/>
              <a:t>responding to feedback in a constructive and self-directed way </a:t>
            </a:r>
          </a:p>
          <a:p>
            <a:r>
              <a:rPr lang="en-US" sz="2300" dirty="0"/>
              <a:t>showing increasing awareness of possible future pathways </a:t>
            </a:r>
          </a:p>
          <a:p>
            <a:pPr marL="0" indent="0">
              <a:buNone/>
            </a:pPr>
            <a:r>
              <a:rPr lang="en-US" sz="2300" b="1" dirty="0"/>
              <a:t>Independence develops gradually — good supervision helps candidates move towards greater ownership, confidence, and responsibility.</a:t>
            </a:r>
          </a:p>
        </p:txBody>
      </p:sp>
      <p:sp>
        <p:nvSpPr>
          <p:cNvPr id="4" name="Foliennummernplatzhalter 3">
            <a:extLst>
              <a:ext uri="{FF2B5EF4-FFF2-40B4-BE49-F238E27FC236}">
                <a16:creationId xmlns:a16="http://schemas.microsoft.com/office/drawing/2014/main" id="{E956F01B-2F98-CE28-100B-2958C4793B63}"/>
              </a:ext>
            </a:extLst>
          </p:cNvPr>
          <p:cNvSpPr>
            <a:spLocks noGrp="1"/>
          </p:cNvSpPr>
          <p:nvPr>
            <p:ph type="sldNum" sz="quarter" idx="12"/>
          </p:nvPr>
        </p:nvSpPr>
        <p:spPr/>
        <p:txBody>
          <a:bodyPr/>
          <a:lstStyle/>
          <a:p>
            <a:fld id="{D57F1E4F-1CFF-5643-939E-217C01CDF565}" type="slidenum">
              <a:rPr lang="en-US" smtClean="0"/>
              <a:pPr/>
              <a:t>30</a:t>
            </a:fld>
            <a:endParaRPr lang="en-US" dirty="0"/>
          </a:p>
        </p:txBody>
      </p:sp>
    </p:spTree>
    <p:extLst>
      <p:ext uri="{BB962C8B-B14F-4D97-AF65-F5344CB8AC3E}">
        <p14:creationId xmlns:p14="http://schemas.microsoft.com/office/powerpoint/2010/main" val="93332628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2155BBAB-52A4-3944-9CFC-C79FC5AC92B9}"/>
              </a:ext>
            </a:extLst>
          </p:cNvPr>
          <p:cNvSpPr>
            <a:spLocks noGrp="1"/>
          </p:cNvSpPr>
          <p:nvPr>
            <p:ph type="title"/>
          </p:nvPr>
        </p:nvSpPr>
        <p:spPr/>
        <p:txBody>
          <a:bodyPr>
            <a:normAutofit fontScale="90000"/>
          </a:bodyPr>
          <a:lstStyle/>
          <a:p>
            <a:pPr lvl="0"/>
            <a:r>
              <a:rPr lang="en-US" dirty="0">
                <a:solidFill>
                  <a:srgbClr val="A53010"/>
                </a:solidFill>
              </a:rPr>
              <a:t>What are challenges for the supervisors in the transition of the supervisee to an independent researcher? </a:t>
            </a:r>
            <a:endParaRPr lang="sv-SE" dirty="0">
              <a:solidFill>
                <a:srgbClr val="A53010"/>
              </a:solidFill>
            </a:endParaRPr>
          </a:p>
        </p:txBody>
      </p:sp>
      <p:pic>
        <p:nvPicPr>
          <p:cNvPr id="2052" name="Picture 4" descr="Bildresultat för becoming independent">
            <a:extLst>
              <a:ext uri="{FF2B5EF4-FFF2-40B4-BE49-F238E27FC236}">
                <a16:creationId xmlns:a16="http://schemas.microsoft.com/office/drawing/2014/main" id="{9EB0635F-19F1-934E-9548-692D174D78A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7430" y="3322860"/>
            <a:ext cx="9827807" cy="305282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4" name="Foliennummernplatzhalter 3">
            <a:extLst>
              <a:ext uri="{FF2B5EF4-FFF2-40B4-BE49-F238E27FC236}">
                <a16:creationId xmlns:a16="http://schemas.microsoft.com/office/drawing/2014/main" id="{1BE3DE9B-E4CC-3E87-EA91-FB13BDC0BB12}"/>
              </a:ext>
            </a:extLst>
          </p:cNvPr>
          <p:cNvSpPr>
            <a:spLocks noGrp="1"/>
          </p:cNvSpPr>
          <p:nvPr>
            <p:ph type="sldNum" sz="quarter" idx="12"/>
          </p:nvPr>
        </p:nvSpPr>
        <p:spPr/>
        <p:txBody>
          <a:bodyPr/>
          <a:lstStyle/>
          <a:p>
            <a:fld id="{D57F1E4F-1CFF-5643-939E-217C01CDF565}" type="slidenum">
              <a:rPr lang="en-US" smtClean="0"/>
              <a:pPr/>
              <a:t>31</a:t>
            </a:fld>
            <a:endParaRPr lang="en-US" dirty="0"/>
          </a:p>
        </p:txBody>
      </p:sp>
    </p:spTree>
    <p:extLst>
      <p:ext uri="{BB962C8B-B14F-4D97-AF65-F5344CB8AC3E}">
        <p14:creationId xmlns:p14="http://schemas.microsoft.com/office/powerpoint/2010/main" val="13811771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1281F4-2CB8-D22E-5344-5BC0133C8F3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00E1EF8-1836-53AF-98D2-1DE12B7CF32B}"/>
              </a:ext>
            </a:extLst>
          </p:cNvPr>
          <p:cNvSpPr>
            <a:spLocks noGrp="1"/>
          </p:cNvSpPr>
          <p:nvPr>
            <p:ph type="title"/>
          </p:nvPr>
        </p:nvSpPr>
        <p:spPr>
          <a:xfrm>
            <a:off x="2485040" y="329899"/>
            <a:ext cx="9471608" cy="1280890"/>
          </a:xfrm>
        </p:spPr>
        <p:txBody>
          <a:bodyPr vert="horz" lIns="91440" tIns="45720" rIns="91440" bIns="45720" rtlCol="0" anchor="t">
            <a:normAutofit fontScale="90000"/>
          </a:bodyPr>
          <a:lstStyle/>
          <a:p>
            <a:r>
              <a:rPr lang="en-US" dirty="0"/>
              <a:t>What are challenges for the supervisors in the transition of the supervisee to an independent researcher?</a:t>
            </a:r>
          </a:p>
        </p:txBody>
      </p:sp>
      <p:sp>
        <p:nvSpPr>
          <p:cNvPr id="3" name="Content Placeholder 2">
            <a:extLst>
              <a:ext uri="{FF2B5EF4-FFF2-40B4-BE49-F238E27FC236}">
                <a16:creationId xmlns:a16="http://schemas.microsoft.com/office/drawing/2014/main" id="{09D1F9F9-D6AD-8E6D-7678-C4688DEF9DF6}"/>
              </a:ext>
            </a:extLst>
          </p:cNvPr>
          <p:cNvSpPr>
            <a:spLocks noGrp="1"/>
          </p:cNvSpPr>
          <p:nvPr>
            <p:ph idx="1"/>
          </p:nvPr>
        </p:nvSpPr>
        <p:spPr>
          <a:xfrm>
            <a:off x="2485040" y="2154798"/>
            <a:ext cx="9135942" cy="4373303"/>
          </a:xfrm>
        </p:spPr>
        <p:txBody>
          <a:bodyPr>
            <a:noAutofit/>
          </a:bodyPr>
          <a:lstStyle/>
          <a:p>
            <a:pPr marL="0" indent="0">
              <a:buNone/>
            </a:pPr>
            <a:r>
              <a:rPr lang="en-US" sz="2400" dirty="0"/>
              <a:t>Independence does not emerge automatically at the end of the PhD. Supervisors may face challenges such as:</a:t>
            </a:r>
          </a:p>
          <a:p>
            <a:r>
              <a:rPr lang="en-US" sz="2400" dirty="0"/>
              <a:t>balancing guidance with increasing autonomy </a:t>
            </a:r>
          </a:p>
          <a:p>
            <a:r>
              <a:rPr lang="en-US" sz="2400" dirty="0"/>
              <a:t>knowing when to step back and when to intervene </a:t>
            </a:r>
          </a:p>
          <a:p>
            <a:r>
              <a:rPr lang="en-US" sz="2400" dirty="0"/>
              <a:t>supporting confidence without lowering standards </a:t>
            </a:r>
          </a:p>
          <a:p>
            <a:r>
              <a:rPr lang="en-US" sz="2400" dirty="0"/>
              <a:t>helping candidates build visibility, networks, and ownership of their work </a:t>
            </a:r>
          </a:p>
          <a:p>
            <a:r>
              <a:rPr lang="en-US" sz="2400" dirty="0"/>
              <a:t>dealing with structural constraints that limit opportunities for independent development</a:t>
            </a:r>
          </a:p>
        </p:txBody>
      </p:sp>
      <p:sp>
        <p:nvSpPr>
          <p:cNvPr id="4" name="Foliennummernplatzhalter 3">
            <a:extLst>
              <a:ext uri="{FF2B5EF4-FFF2-40B4-BE49-F238E27FC236}">
                <a16:creationId xmlns:a16="http://schemas.microsoft.com/office/drawing/2014/main" id="{A4045D44-4183-62C8-44C0-46834ECECF12}"/>
              </a:ext>
            </a:extLst>
          </p:cNvPr>
          <p:cNvSpPr>
            <a:spLocks noGrp="1"/>
          </p:cNvSpPr>
          <p:nvPr>
            <p:ph type="sldNum" sz="quarter" idx="12"/>
          </p:nvPr>
        </p:nvSpPr>
        <p:spPr/>
        <p:txBody>
          <a:bodyPr/>
          <a:lstStyle/>
          <a:p>
            <a:fld id="{D57F1E4F-1CFF-5643-939E-217C01CDF565}" type="slidenum">
              <a:rPr lang="en-US" smtClean="0"/>
              <a:pPr/>
              <a:t>32</a:t>
            </a:fld>
            <a:endParaRPr lang="en-US" dirty="0"/>
          </a:p>
        </p:txBody>
      </p:sp>
    </p:spTree>
    <p:extLst>
      <p:ext uri="{BB962C8B-B14F-4D97-AF65-F5344CB8AC3E}">
        <p14:creationId xmlns:p14="http://schemas.microsoft.com/office/powerpoint/2010/main" val="373743169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7385878D-C962-054C-9ADE-9EB206FF5F7A}"/>
              </a:ext>
            </a:extLst>
          </p:cNvPr>
          <p:cNvSpPr>
            <a:spLocks noGrp="1"/>
          </p:cNvSpPr>
          <p:nvPr>
            <p:ph type="title"/>
          </p:nvPr>
        </p:nvSpPr>
        <p:spPr/>
        <p:txBody>
          <a:bodyPr/>
          <a:lstStyle/>
          <a:p>
            <a:r>
              <a:rPr lang="en-US" dirty="0"/>
              <a:t>How can we overcome these challenges?</a:t>
            </a:r>
            <a:endParaRPr lang="sv-SE" dirty="0"/>
          </a:p>
        </p:txBody>
      </p:sp>
      <p:sp>
        <p:nvSpPr>
          <p:cNvPr id="3" name="Platshållare för innehåll 2">
            <a:extLst>
              <a:ext uri="{FF2B5EF4-FFF2-40B4-BE49-F238E27FC236}">
                <a16:creationId xmlns:a16="http://schemas.microsoft.com/office/drawing/2014/main" id="{8D6618FD-87A5-5847-A2E6-BCB3C410EE7E}"/>
              </a:ext>
            </a:extLst>
          </p:cNvPr>
          <p:cNvSpPr>
            <a:spLocks noGrp="1"/>
          </p:cNvSpPr>
          <p:nvPr>
            <p:ph idx="1"/>
          </p:nvPr>
        </p:nvSpPr>
        <p:spPr>
          <a:xfrm>
            <a:off x="2592925" y="2301132"/>
            <a:ext cx="9317424" cy="4458483"/>
          </a:xfrm>
        </p:spPr>
        <p:txBody>
          <a:bodyPr vert="horz" lIns="91440" tIns="45720" rIns="91440" bIns="45720" rtlCol="0">
            <a:noAutofit/>
          </a:bodyPr>
          <a:lstStyle/>
          <a:p>
            <a:pPr marL="0" indent="0">
              <a:spcBef>
                <a:spcPts val="300"/>
              </a:spcBef>
              <a:buNone/>
            </a:pPr>
            <a:r>
              <a:rPr lang="en-US" sz="2400" b="1" dirty="0"/>
              <a:t>In your group, discuss:</a:t>
            </a:r>
          </a:p>
          <a:p>
            <a:pPr>
              <a:spcBef>
                <a:spcPts val="300"/>
              </a:spcBef>
            </a:pPr>
            <a:r>
              <a:rPr lang="en-US" sz="2400" dirty="0"/>
              <a:t>Which of these challenges are most common in your context? </a:t>
            </a:r>
          </a:p>
          <a:p>
            <a:pPr>
              <a:spcBef>
                <a:spcPts val="300"/>
              </a:spcBef>
            </a:pPr>
            <a:r>
              <a:rPr lang="en-US" sz="2400" dirty="0"/>
              <a:t>What practices help candidates take more ownership of their research and professional development? </a:t>
            </a:r>
          </a:p>
          <a:p>
            <a:pPr>
              <a:spcBef>
                <a:spcPts val="300"/>
              </a:spcBef>
            </a:pPr>
            <a:r>
              <a:rPr lang="en-US" sz="2400" dirty="0"/>
              <a:t>What should supervisors avoid if they want to encourage independence? </a:t>
            </a:r>
          </a:p>
          <a:p>
            <a:pPr marL="0" indent="0">
              <a:spcBef>
                <a:spcPts val="300"/>
              </a:spcBef>
              <a:buNone/>
            </a:pPr>
            <a:r>
              <a:rPr lang="en-US" sz="2400" b="1" dirty="0"/>
              <a:t>Prepare to share:</a:t>
            </a:r>
            <a:endParaRPr lang="en-US" sz="2400" dirty="0"/>
          </a:p>
          <a:p>
            <a:pPr>
              <a:spcBef>
                <a:spcPts val="300"/>
              </a:spcBef>
            </a:pPr>
            <a:r>
              <a:rPr lang="en-US" sz="2400" dirty="0"/>
              <a:t>2–3 practical strategies </a:t>
            </a:r>
          </a:p>
          <a:p>
            <a:pPr>
              <a:spcBef>
                <a:spcPts val="300"/>
              </a:spcBef>
            </a:pPr>
            <a:r>
              <a:rPr lang="en-US" sz="2400" dirty="0"/>
              <a:t>1 common mistake or risk </a:t>
            </a:r>
          </a:p>
          <a:p>
            <a:pPr>
              <a:spcBef>
                <a:spcPts val="300"/>
              </a:spcBef>
            </a:pPr>
            <a:r>
              <a:rPr lang="en-US" sz="2400" dirty="0"/>
              <a:t>1 good example or failure from your own context</a:t>
            </a:r>
          </a:p>
          <a:p>
            <a:pPr>
              <a:lnSpc>
                <a:spcPct val="120000"/>
              </a:lnSpc>
            </a:pPr>
            <a:endParaRPr lang="sv-SE" sz="2200" dirty="0"/>
          </a:p>
        </p:txBody>
      </p:sp>
      <p:sp>
        <p:nvSpPr>
          <p:cNvPr id="4" name="Foliennummernplatzhalter 3">
            <a:extLst>
              <a:ext uri="{FF2B5EF4-FFF2-40B4-BE49-F238E27FC236}">
                <a16:creationId xmlns:a16="http://schemas.microsoft.com/office/drawing/2014/main" id="{46FB42BB-B995-AF78-97E5-56C8C3D5F309}"/>
              </a:ext>
            </a:extLst>
          </p:cNvPr>
          <p:cNvSpPr>
            <a:spLocks noGrp="1"/>
          </p:cNvSpPr>
          <p:nvPr>
            <p:ph type="sldNum" sz="quarter" idx="12"/>
          </p:nvPr>
        </p:nvSpPr>
        <p:spPr/>
        <p:txBody>
          <a:bodyPr/>
          <a:lstStyle/>
          <a:p>
            <a:fld id="{D57F1E4F-1CFF-5643-939E-217C01CDF565}" type="slidenum">
              <a:rPr lang="en-US" smtClean="0"/>
              <a:pPr/>
              <a:t>33</a:t>
            </a:fld>
            <a:endParaRPr lang="en-US" dirty="0"/>
          </a:p>
        </p:txBody>
      </p:sp>
      <p:pic>
        <p:nvPicPr>
          <p:cNvPr id="7" name="Grafik 6">
            <a:extLst>
              <a:ext uri="{FF2B5EF4-FFF2-40B4-BE49-F238E27FC236}">
                <a16:creationId xmlns:a16="http://schemas.microsoft.com/office/drawing/2014/main" id="{5D60A1A9-18BE-C4DF-C4B8-944C0C4D04E2}"/>
              </a:ext>
            </a:extLst>
          </p:cNvPr>
          <p:cNvPicPr>
            <a:picLocks noChangeAspect="1"/>
          </p:cNvPicPr>
          <p:nvPr/>
        </p:nvPicPr>
        <p:blipFill>
          <a:blip r:embed="rId2"/>
          <a:stretch>
            <a:fillRect/>
          </a:stretch>
        </p:blipFill>
        <p:spPr>
          <a:xfrm>
            <a:off x="9672163" y="227978"/>
            <a:ext cx="1849857" cy="1849857"/>
          </a:xfrm>
          <a:prstGeom prst="rect">
            <a:avLst/>
          </a:prstGeom>
          <a:ln>
            <a:solidFill>
              <a:schemeClr val="tx1"/>
            </a:solidFill>
          </a:ln>
        </p:spPr>
      </p:pic>
      <p:pic>
        <p:nvPicPr>
          <p:cNvPr id="5" name="Grafik 4" descr="Sanduhr 30% mit einfarbiger Füllung">
            <a:extLst>
              <a:ext uri="{FF2B5EF4-FFF2-40B4-BE49-F238E27FC236}">
                <a16:creationId xmlns:a16="http://schemas.microsoft.com/office/drawing/2014/main" id="{1A5976A4-34BC-4092-481C-970DDAAE496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36019" y="1413794"/>
            <a:ext cx="662609" cy="662609"/>
          </a:xfrm>
          <a:prstGeom prst="rect">
            <a:avLst/>
          </a:prstGeom>
        </p:spPr>
      </p:pic>
      <p:sp>
        <p:nvSpPr>
          <p:cNvPr id="6" name="Textfeld 5">
            <a:extLst>
              <a:ext uri="{FF2B5EF4-FFF2-40B4-BE49-F238E27FC236}">
                <a16:creationId xmlns:a16="http://schemas.microsoft.com/office/drawing/2014/main" id="{9187D3F1-0302-B933-30BF-D4F8495671A9}"/>
              </a:ext>
            </a:extLst>
          </p:cNvPr>
          <p:cNvSpPr txBox="1"/>
          <p:nvPr/>
        </p:nvSpPr>
        <p:spPr>
          <a:xfrm>
            <a:off x="852158" y="1745098"/>
            <a:ext cx="918841" cy="369332"/>
          </a:xfrm>
          <a:prstGeom prst="rect">
            <a:avLst/>
          </a:prstGeom>
          <a:noFill/>
        </p:spPr>
        <p:txBody>
          <a:bodyPr wrap="none" rtlCol="0">
            <a:spAutoFit/>
          </a:bodyPr>
          <a:lstStyle/>
          <a:p>
            <a:r>
              <a:rPr lang="de-AT" b="1" dirty="0"/>
              <a:t>10 min</a:t>
            </a:r>
          </a:p>
        </p:txBody>
      </p:sp>
      <p:pic>
        <p:nvPicPr>
          <p:cNvPr id="8" name="Graphic 7" descr="Meeting with solid fill">
            <a:extLst>
              <a:ext uri="{FF2B5EF4-FFF2-40B4-BE49-F238E27FC236}">
                <a16:creationId xmlns:a16="http://schemas.microsoft.com/office/drawing/2014/main" id="{EBFACCA8-BEC8-05C2-B26C-09A47ED0A037}"/>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67323" y="2514600"/>
            <a:ext cx="914400" cy="914400"/>
          </a:xfrm>
          <a:prstGeom prst="rect">
            <a:avLst/>
          </a:prstGeom>
        </p:spPr>
      </p:pic>
    </p:spTree>
    <p:extLst>
      <p:ext uri="{BB962C8B-B14F-4D97-AF65-F5344CB8AC3E}">
        <p14:creationId xmlns:p14="http://schemas.microsoft.com/office/powerpoint/2010/main" val="37532605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4F7C0ABD-AF75-804B-8396-4AB35F161DE6}"/>
              </a:ext>
            </a:extLst>
          </p:cNvPr>
          <p:cNvSpPr>
            <a:spLocks noGrp="1"/>
          </p:cNvSpPr>
          <p:nvPr>
            <p:ph type="title"/>
          </p:nvPr>
        </p:nvSpPr>
        <p:spPr/>
        <p:txBody>
          <a:bodyPr/>
          <a:lstStyle/>
          <a:p>
            <a:r>
              <a:rPr lang="en-US" dirty="0"/>
              <a:t>Key questions…</a:t>
            </a:r>
            <a:endParaRPr lang="sv-SE" dirty="0"/>
          </a:p>
        </p:txBody>
      </p:sp>
      <p:sp>
        <p:nvSpPr>
          <p:cNvPr id="3" name="Platshållare för innehåll 2">
            <a:extLst>
              <a:ext uri="{FF2B5EF4-FFF2-40B4-BE49-F238E27FC236}">
                <a16:creationId xmlns:a16="http://schemas.microsoft.com/office/drawing/2014/main" id="{86C3559B-C6EA-3A4D-A809-1BFF00E56715}"/>
              </a:ext>
            </a:extLst>
          </p:cNvPr>
          <p:cNvSpPr>
            <a:spLocks noGrp="1"/>
          </p:cNvSpPr>
          <p:nvPr>
            <p:ph idx="1"/>
          </p:nvPr>
        </p:nvSpPr>
        <p:spPr/>
        <p:txBody>
          <a:bodyPr vert="horz" lIns="91440" tIns="45720" rIns="91440" bIns="45720" rtlCol="0">
            <a:normAutofit/>
          </a:bodyPr>
          <a:lstStyle/>
          <a:p>
            <a:r>
              <a:rPr lang="en-US" sz="2800" dirty="0"/>
              <a:t>What support is needed, and how can a supervisor prepare the postdoctoral phase of the PhD?</a:t>
            </a:r>
          </a:p>
          <a:p>
            <a:r>
              <a:rPr lang="en-US" sz="2800" dirty="0"/>
              <a:t>What support could or should a supervisor provide after graduation?</a:t>
            </a:r>
          </a:p>
          <a:p>
            <a:r>
              <a:rPr lang="en-US" sz="2800" dirty="0"/>
              <a:t>Remember: Did you get the support you needed? Why/Why not?</a:t>
            </a:r>
            <a:endParaRPr lang="sv-SE" sz="2800" dirty="0"/>
          </a:p>
          <a:p>
            <a:endParaRPr lang="sv-SE" sz="2800" dirty="0"/>
          </a:p>
        </p:txBody>
      </p:sp>
      <p:sp>
        <p:nvSpPr>
          <p:cNvPr id="4" name="Foliennummernplatzhalter 3">
            <a:extLst>
              <a:ext uri="{FF2B5EF4-FFF2-40B4-BE49-F238E27FC236}">
                <a16:creationId xmlns:a16="http://schemas.microsoft.com/office/drawing/2014/main" id="{7F2ABE31-0B4D-7390-DC4B-6551425124EE}"/>
              </a:ext>
            </a:extLst>
          </p:cNvPr>
          <p:cNvSpPr>
            <a:spLocks noGrp="1"/>
          </p:cNvSpPr>
          <p:nvPr>
            <p:ph type="sldNum" sz="quarter" idx="12"/>
          </p:nvPr>
        </p:nvSpPr>
        <p:spPr/>
        <p:txBody>
          <a:bodyPr/>
          <a:lstStyle/>
          <a:p>
            <a:fld id="{D57F1E4F-1CFF-5643-939E-217C01CDF565}" type="slidenum">
              <a:rPr lang="en-US" smtClean="0"/>
              <a:pPr/>
              <a:t>34</a:t>
            </a:fld>
            <a:endParaRPr lang="en-US" dirty="0"/>
          </a:p>
        </p:txBody>
      </p:sp>
    </p:spTree>
    <p:extLst>
      <p:ext uri="{BB962C8B-B14F-4D97-AF65-F5344CB8AC3E}">
        <p14:creationId xmlns:p14="http://schemas.microsoft.com/office/powerpoint/2010/main" val="1850231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8384401E-D3A4-9746-9DC8-D22621D71D0E}"/>
              </a:ext>
            </a:extLst>
          </p:cNvPr>
          <p:cNvSpPr>
            <a:spLocks noGrp="1"/>
          </p:cNvSpPr>
          <p:nvPr>
            <p:ph type="title"/>
          </p:nvPr>
        </p:nvSpPr>
        <p:spPr/>
        <p:txBody>
          <a:bodyPr/>
          <a:lstStyle/>
          <a:p>
            <a:r>
              <a:rPr lang="en-US" dirty="0"/>
              <a:t>Key questions</a:t>
            </a:r>
            <a:endParaRPr lang="sv-SE" dirty="0"/>
          </a:p>
        </p:txBody>
      </p:sp>
      <p:sp>
        <p:nvSpPr>
          <p:cNvPr id="3" name="Platshållare för innehåll 2">
            <a:extLst>
              <a:ext uri="{FF2B5EF4-FFF2-40B4-BE49-F238E27FC236}">
                <a16:creationId xmlns:a16="http://schemas.microsoft.com/office/drawing/2014/main" id="{ACE6CB36-4995-A14D-BBF6-019C64D8C7F9}"/>
              </a:ext>
            </a:extLst>
          </p:cNvPr>
          <p:cNvSpPr>
            <a:spLocks noGrp="1"/>
          </p:cNvSpPr>
          <p:nvPr>
            <p:ph idx="1"/>
          </p:nvPr>
        </p:nvSpPr>
        <p:spPr/>
        <p:txBody>
          <a:bodyPr vert="horz" lIns="91440" tIns="45720" rIns="91440" bIns="45720" rtlCol="0">
            <a:normAutofit/>
          </a:bodyPr>
          <a:lstStyle/>
          <a:p>
            <a:r>
              <a:rPr lang="en-US" sz="2800" dirty="0"/>
              <a:t>What is the value in doing a postdoc period outside the home university?</a:t>
            </a:r>
          </a:p>
          <a:p>
            <a:r>
              <a:rPr lang="en-US" sz="2800" dirty="0"/>
              <a:t>What difficulties might be anticipated?</a:t>
            </a:r>
          </a:p>
          <a:p>
            <a:r>
              <a:rPr lang="en-US" sz="2800" dirty="0"/>
              <a:t>To what extent should a supervisor be involved in assisting the student in job search including postdoc positions?</a:t>
            </a:r>
            <a:endParaRPr lang="sv-SE" sz="2800" dirty="0"/>
          </a:p>
          <a:p>
            <a:endParaRPr lang="sv-SE" sz="2800" dirty="0"/>
          </a:p>
        </p:txBody>
      </p:sp>
      <p:sp>
        <p:nvSpPr>
          <p:cNvPr id="4" name="Foliennummernplatzhalter 3">
            <a:extLst>
              <a:ext uri="{FF2B5EF4-FFF2-40B4-BE49-F238E27FC236}">
                <a16:creationId xmlns:a16="http://schemas.microsoft.com/office/drawing/2014/main" id="{C23011C5-C392-86D1-FCFA-102A8F729901}"/>
              </a:ext>
            </a:extLst>
          </p:cNvPr>
          <p:cNvSpPr>
            <a:spLocks noGrp="1"/>
          </p:cNvSpPr>
          <p:nvPr>
            <p:ph type="sldNum" sz="quarter" idx="12"/>
          </p:nvPr>
        </p:nvSpPr>
        <p:spPr/>
        <p:txBody>
          <a:bodyPr/>
          <a:lstStyle/>
          <a:p>
            <a:fld id="{D57F1E4F-1CFF-5643-939E-217C01CDF565}" type="slidenum">
              <a:rPr lang="en-US" smtClean="0"/>
              <a:pPr/>
              <a:t>35</a:t>
            </a:fld>
            <a:endParaRPr lang="en-US" dirty="0"/>
          </a:p>
        </p:txBody>
      </p:sp>
    </p:spTree>
    <p:extLst>
      <p:ext uri="{BB962C8B-B14F-4D97-AF65-F5344CB8AC3E}">
        <p14:creationId xmlns:p14="http://schemas.microsoft.com/office/powerpoint/2010/main" val="270910548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98D9A4D1-1519-504A-979A-4A05133089E3}"/>
              </a:ext>
            </a:extLst>
          </p:cNvPr>
          <p:cNvSpPr>
            <a:spLocks noGrp="1"/>
          </p:cNvSpPr>
          <p:nvPr>
            <p:ph type="title"/>
          </p:nvPr>
        </p:nvSpPr>
        <p:spPr/>
        <p:txBody>
          <a:bodyPr>
            <a:normAutofit fontScale="90000"/>
          </a:bodyPr>
          <a:lstStyle/>
          <a:p>
            <a:r>
              <a:rPr lang="en-US" dirty="0"/>
              <a:t>Doctoral Student Career Planning - from PhD student to post doc and beyond </a:t>
            </a:r>
          </a:p>
        </p:txBody>
      </p:sp>
      <p:sp>
        <p:nvSpPr>
          <p:cNvPr id="3" name="Platshållare för innehåll 2">
            <a:extLst>
              <a:ext uri="{FF2B5EF4-FFF2-40B4-BE49-F238E27FC236}">
                <a16:creationId xmlns:a16="http://schemas.microsoft.com/office/drawing/2014/main" id="{EFB00F71-C494-654F-A4BF-52F96FE5B3E8}"/>
              </a:ext>
            </a:extLst>
          </p:cNvPr>
          <p:cNvSpPr>
            <a:spLocks noGrp="1"/>
          </p:cNvSpPr>
          <p:nvPr>
            <p:ph idx="1"/>
          </p:nvPr>
        </p:nvSpPr>
        <p:spPr/>
        <p:txBody>
          <a:bodyPr vert="horz" lIns="91440" tIns="45720" rIns="91440" bIns="45720" rtlCol="0">
            <a:normAutofit/>
          </a:bodyPr>
          <a:lstStyle/>
          <a:p>
            <a:r>
              <a:rPr lang="sv-SE" sz="2800" dirty="0"/>
              <a:t>What can the PhD student do for him- or herself?</a:t>
            </a:r>
          </a:p>
          <a:p>
            <a:r>
              <a:rPr lang="sv-SE" sz="2800" dirty="0"/>
              <a:t>What can you do as a supervisor? </a:t>
            </a:r>
          </a:p>
          <a:p>
            <a:r>
              <a:rPr lang="sv-SE" sz="2800" dirty="0"/>
              <a:t>What can your university do?</a:t>
            </a:r>
          </a:p>
          <a:p>
            <a:r>
              <a:rPr lang="sv-SE" sz="2800" dirty="0"/>
              <a:t>What can your department do?</a:t>
            </a:r>
          </a:p>
        </p:txBody>
      </p:sp>
      <p:sp>
        <p:nvSpPr>
          <p:cNvPr id="4" name="Foliennummernplatzhalter 3">
            <a:extLst>
              <a:ext uri="{FF2B5EF4-FFF2-40B4-BE49-F238E27FC236}">
                <a16:creationId xmlns:a16="http://schemas.microsoft.com/office/drawing/2014/main" id="{7143F71A-097F-EE2B-30CB-C589DC465DA5}"/>
              </a:ext>
            </a:extLst>
          </p:cNvPr>
          <p:cNvSpPr>
            <a:spLocks noGrp="1"/>
          </p:cNvSpPr>
          <p:nvPr>
            <p:ph type="sldNum" sz="quarter" idx="12"/>
          </p:nvPr>
        </p:nvSpPr>
        <p:spPr/>
        <p:txBody>
          <a:bodyPr/>
          <a:lstStyle/>
          <a:p>
            <a:fld id="{D57F1E4F-1CFF-5643-939E-217C01CDF565}" type="slidenum">
              <a:rPr lang="en-US" smtClean="0"/>
              <a:pPr/>
              <a:t>36</a:t>
            </a:fld>
            <a:endParaRPr lang="en-US" dirty="0"/>
          </a:p>
        </p:txBody>
      </p:sp>
    </p:spTree>
    <p:extLst>
      <p:ext uri="{BB962C8B-B14F-4D97-AF65-F5344CB8AC3E}">
        <p14:creationId xmlns:p14="http://schemas.microsoft.com/office/powerpoint/2010/main" val="16583552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08F126AB-4331-F029-FA77-0E9D719C91DC}"/>
              </a:ext>
            </a:extLst>
          </p:cNvPr>
          <p:cNvSpPr>
            <a:spLocks noGrp="1"/>
          </p:cNvSpPr>
          <p:nvPr>
            <p:ph type="title"/>
          </p:nvPr>
        </p:nvSpPr>
        <p:spPr>
          <a:xfrm>
            <a:off x="2589212" y="329899"/>
            <a:ext cx="8911687" cy="1280890"/>
          </a:xfrm>
        </p:spPr>
        <p:txBody>
          <a:bodyPr/>
          <a:lstStyle/>
          <a:p>
            <a:r>
              <a:rPr lang="sv-SE" dirty="0"/>
              <a:t>What can the PhD student do for him- or herself?</a:t>
            </a:r>
          </a:p>
        </p:txBody>
      </p:sp>
      <p:sp>
        <p:nvSpPr>
          <p:cNvPr id="3" name="Platshållare för innehåll 2">
            <a:extLst>
              <a:ext uri="{FF2B5EF4-FFF2-40B4-BE49-F238E27FC236}">
                <a16:creationId xmlns:a16="http://schemas.microsoft.com/office/drawing/2014/main" id="{DDCE8133-CEF6-6D0E-771D-2A21B66AFFE5}"/>
              </a:ext>
            </a:extLst>
          </p:cNvPr>
          <p:cNvSpPr>
            <a:spLocks noGrp="1"/>
          </p:cNvSpPr>
          <p:nvPr>
            <p:ph idx="1"/>
          </p:nvPr>
        </p:nvSpPr>
        <p:spPr>
          <a:xfrm>
            <a:off x="2589212" y="1943404"/>
            <a:ext cx="8915400" cy="4348065"/>
          </a:xfrm>
        </p:spPr>
        <p:txBody>
          <a:bodyPr vert="horz" lIns="91440" tIns="45720" rIns="91440" bIns="45720" rtlCol="0">
            <a:normAutofit/>
          </a:bodyPr>
          <a:lstStyle/>
          <a:p>
            <a:r>
              <a:rPr lang="en-US" sz="2400" dirty="0"/>
              <a:t>PhD students should understand his/her own career interests </a:t>
            </a:r>
            <a:endParaRPr lang="sv-SE" sz="2400" dirty="0"/>
          </a:p>
          <a:p>
            <a:r>
              <a:rPr lang="en-US" sz="2400" dirty="0"/>
              <a:t>They should initiate conversation in opportunities with supervisors/mentors.</a:t>
            </a:r>
            <a:endParaRPr lang="sv-SE" sz="2400" dirty="0"/>
          </a:p>
          <a:p>
            <a:r>
              <a:rPr lang="en-US" sz="2400" dirty="0"/>
              <a:t>Students should identify own strengths and weaknesses.</a:t>
            </a:r>
            <a:endParaRPr lang="sv-SE" sz="2400" dirty="0"/>
          </a:p>
          <a:p>
            <a:r>
              <a:rPr lang="en-US" sz="2400" dirty="0"/>
              <a:t>Should be pro-active in identifying opportunities for postdoc, resources, research, and academic positions</a:t>
            </a:r>
            <a:endParaRPr lang="sv-SE" sz="2400" dirty="0"/>
          </a:p>
          <a:p>
            <a:r>
              <a:rPr lang="en-US" sz="2400" dirty="0"/>
              <a:t>Follow through with recommendation coming from thesis; those that advance further</a:t>
            </a:r>
            <a:endParaRPr lang="sv-SE" sz="2400" dirty="0"/>
          </a:p>
          <a:p>
            <a:endParaRPr lang="sv-SE" sz="2400" dirty="0"/>
          </a:p>
        </p:txBody>
      </p:sp>
      <p:sp>
        <p:nvSpPr>
          <p:cNvPr id="4" name="Foliennummernplatzhalter 3">
            <a:extLst>
              <a:ext uri="{FF2B5EF4-FFF2-40B4-BE49-F238E27FC236}">
                <a16:creationId xmlns:a16="http://schemas.microsoft.com/office/drawing/2014/main" id="{CD8F5B9C-4F6B-B2C9-4151-980D58636CD5}"/>
              </a:ext>
            </a:extLst>
          </p:cNvPr>
          <p:cNvSpPr>
            <a:spLocks noGrp="1"/>
          </p:cNvSpPr>
          <p:nvPr>
            <p:ph type="sldNum" sz="quarter" idx="12"/>
          </p:nvPr>
        </p:nvSpPr>
        <p:spPr/>
        <p:txBody>
          <a:bodyPr/>
          <a:lstStyle/>
          <a:p>
            <a:fld id="{D57F1E4F-1CFF-5643-939E-217C01CDF565}" type="slidenum">
              <a:rPr lang="en-US" smtClean="0"/>
              <a:pPr/>
              <a:t>37</a:t>
            </a:fld>
            <a:endParaRPr lang="en-US" dirty="0"/>
          </a:p>
        </p:txBody>
      </p:sp>
    </p:spTree>
    <p:extLst>
      <p:ext uri="{BB962C8B-B14F-4D97-AF65-F5344CB8AC3E}">
        <p14:creationId xmlns:p14="http://schemas.microsoft.com/office/powerpoint/2010/main" val="17356122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F75324-3108-5EB7-1A5E-86EAFC1370B6}"/>
            </a:ext>
          </a:extLst>
        </p:cNvPr>
        <p:cNvGrpSpPr/>
        <p:nvPr/>
      </p:nvGrpSpPr>
      <p:grpSpPr>
        <a:xfrm>
          <a:off x="0" y="0"/>
          <a:ext cx="0" cy="0"/>
          <a:chOff x="0" y="0"/>
          <a:chExt cx="0" cy="0"/>
        </a:xfrm>
      </p:grpSpPr>
      <p:sp>
        <p:nvSpPr>
          <p:cNvPr id="2" name="Rubrik 1">
            <a:extLst>
              <a:ext uri="{FF2B5EF4-FFF2-40B4-BE49-F238E27FC236}">
                <a16:creationId xmlns:a16="http://schemas.microsoft.com/office/drawing/2014/main" id="{A80F25A1-FF44-5A95-B376-3B69339CF64F}"/>
              </a:ext>
            </a:extLst>
          </p:cNvPr>
          <p:cNvSpPr>
            <a:spLocks noGrp="1"/>
          </p:cNvSpPr>
          <p:nvPr>
            <p:ph type="title"/>
          </p:nvPr>
        </p:nvSpPr>
        <p:spPr/>
        <p:txBody>
          <a:bodyPr/>
          <a:lstStyle/>
          <a:p>
            <a:r>
              <a:rPr lang="sv-SE" dirty="0" err="1"/>
              <a:t>What</a:t>
            </a:r>
            <a:r>
              <a:rPr lang="sv-SE" dirty="0"/>
              <a:t> </a:t>
            </a:r>
            <a:r>
              <a:rPr lang="sv-SE" dirty="0" err="1"/>
              <a:t>can</a:t>
            </a:r>
            <a:r>
              <a:rPr lang="sv-SE" dirty="0"/>
              <a:t> </a:t>
            </a:r>
            <a:r>
              <a:rPr lang="sv-SE" dirty="0" err="1"/>
              <a:t>you</a:t>
            </a:r>
            <a:r>
              <a:rPr lang="sv-SE" dirty="0"/>
              <a:t> do as a supervisor? </a:t>
            </a:r>
          </a:p>
        </p:txBody>
      </p:sp>
      <p:sp>
        <p:nvSpPr>
          <p:cNvPr id="3" name="Platshållare för innehåll 2">
            <a:extLst>
              <a:ext uri="{FF2B5EF4-FFF2-40B4-BE49-F238E27FC236}">
                <a16:creationId xmlns:a16="http://schemas.microsoft.com/office/drawing/2014/main" id="{D9526BDF-1BDE-02A9-1C10-EEA9044BEEAE}"/>
              </a:ext>
            </a:extLst>
          </p:cNvPr>
          <p:cNvSpPr>
            <a:spLocks noGrp="1"/>
          </p:cNvSpPr>
          <p:nvPr>
            <p:ph idx="1"/>
          </p:nvPr>
        </p:nvSpPr>
        <p:spPr>
          <a:xfrm>
            <a:off x="2589212" y="1679511"/>
            <a:ext cx="8915400" cy="5038530"/>
          </a:xfrm>
        </p:spPr>
        <p:txBody>
          <a:bodyPr>
            <a:noAutofit/>
          </a:bodyPr>
          <a:lstStyle/>
          <a:p>
            <a:r>
              <a:rPr lang="en-US" sz="2300" dirty="0"/>
              <a:t>Map the career paths at the beginning of the PhD journey</a:t>
            </a:r>
            <a:endParaRPr lang="sv-SE" sz="2300" dirty="0"/>
          </a:p>
          <a:p>
            <a:r>
              <a:rPr lang="en-US" sz="2300" dirty="0"/>
              <a:t>Highlight the requirements for career option</a:t>
            </a:r>
            <a:endParaRPr lang="sv-SE" sz="2300" dirty="0"/>
          </a:p>
          <a:p>
            <a:r>
              <a:rPr lang="en-US" sz="2300" dirty="0"/>
              <a:t>Introduce supervisee to professional networks</a:t>
            </a:r>
            <a:endParaRPr lang="sv-SE" sz="2300" dirty="0"/>
          </a:p>
          <a:p>
            <a:r>
              <a:rPr lang="en-US" sz="2300" dirty="0"/>
              <a:t>Share own experiences along the career path</a:t>
            </a:r>
            <a:endParaRPr lang="sv-SE" sz="2300" dirty="0"/>
          </a:p>
          <a:p>
            <a:r>
              <a:rPr lang="en-US" sz="2300" dirty="0"/>
              <a:t>Identify possible sources of support and communicate new opportunities</a:t>
            </a:r>
            <a:endParaRPr lang="sv-SE" sz="2300" dirty="0"/>
          </a:p>
          <a:p>
            <a:r>
              <a:rPr lang="en-US" sz="2300" dirty="0"/>
              <a:t>Map the career path along the PhD journey  </a:t>
            </a:r>
            <a:endParaRPr lang="sv-SE" sz="2300" dirty="0"/>
          </a:p>
          <a:p>
            <a:r>
              <a:rPr lang="en-US" sz="2300" dirty="0"/>
              <a:t>Identify and encourage them to take on responsibilities on grants</a:t>
            </a:r>
            <a:endParaRPr lang="sv-SE" sz="2300" dirty="0"/>
          </a:p>
          <a:p>
            <a:r>
              <a:rPr lang="en-US" sz="2300" dirty="0"/>
              <a:t>Help increase their visibility e.g. chair scientific meetings</a:t>
            </a:r>
          </a:p>
          <a:p>
            <a:r>
              <a:rPr lang="en-US" sz="2300" dirty="0"/>
              <a:t>Use a Career Development Plan to structure activities</a:t>
            </a:r>
            <a:endParaRPr lang="sv-SE" sz="2300" dirty="0"/>
          </a:p>
          <a:p>
            <a:pPr marL="0" indent="0">
              <a:buNone/>
            </a:pPr>
            <a:endParaRPr lang="sv-SE" sz="2300" dirty="0"/>
          </a:p>
        </p:txBody>
      </p:sp>
      <p:sp>
        <p:nvSpPr>
          <p:cNvPr id="4" name="Foliennummernplatzhalter 3">
            <a:extLst>
              <a:ext uri="{FF2B5EF4-FFF2-40B4-BE49-F238E27FC236}">
                <a16:creationId xmlns:a16="http://schemas.microsoft.com/office/drawing/2014/main" id="{90511DD7-64F1-E3F6-FFD7-873A293271B0}"/>
              </a:ext>
            </a:extLst>
          </p:cNvPr>
          <p:cNvSpPr>
            <a:spLocks noGrp="1"/>
          </p:cNvSpPr>
          <p:nvPr>
            <p:ph type="sldNum" sz="quarter" idx="12"/>
          </p:nvPr>
        </p:nvSpPr>
        <p:spPr/>
        <p:txBody>
          <a:bodyPr/>
          <a:lstStyle/>
          <a:p>
            <a:fld id="{D57F1E4F-1CFF-5643-939E-217C01CDF565}" type="slidenum">
              <a:rPr lang="en-US" smtClean="0"/>
              <a:pPr/>
              <a:t>38</a:t>
            </a:fld>
            <a:endParaRPr lang="en-US" dirty="0"/>
          </a:p>
        </p:txBody>
      </p:sp>
    </p:spTree>
    <p:extLst>
      <p:ext uri="{BB962C8B-B14F-4D97-AF65-F5344CB8AC3E}">
        <p14:creationId xmlns:p14="http://schemas.microsoft.com/office/powerpoint/2010/main" val="102011743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B81E8B10-BF12-5E8E-9B06-E5E57A57CB5C}"/>
              </a:ext>
            </a:extLst>
          </p:cNvPr>
          <p:cNvSpPr>
            <a:spLocks noGrp="1"/>
          </p:cNvSpPr>
          <p:nvPr>
            <p:ph type="title"/>
          </p:nvPr>
        </p:nvSpPr>
        <p:spPr/>
        <p:txBody>
          <a:bodyPr/>
          <a:lstStyle/>
          <a:p>
            <a:r>
              <a:rPr lang="sv-SE" dirty="0"/>
              <a:t>What can you do as a supervisor? </a:t>
            </a:r>
          </a:p>
        </p:txBody>
      </p:sp>
      <p:pic>
        <p:nvPicPr>
          <p:cNvPr id="7" name="Grafik 6">
            <a:extLst>
              <a:ext uri="{FF2B5EF4-FFF2-40B4-BE49-F238E27FC236}">
                <a16:creationId xmlns:a16="http://schemas.microsoft.com/office/drawing/2014/main" id="{0C807E3E-5063-EB38-1DEF-40AE87CD88F6}"/>
              </a:ext>
            </a:extLst>
          </p:cNvPr>
          <p:cNvPicPr>
            <a:picLocks noChangeAspect="1"/>
          </p:cNvPicPr>
          <p:nvPr/>
        </p:nvPicPr>
        <p:blipFill>
          <a:blip r:embed="rId2"/>
          <a:stretch>
            <a:fillRect/>
          </a:stretch>
        </p:blipFill>
        <p:spPr>
          <a:xfrm>
            <a:off x="1497952" y="1612641"/>
            <a:ext cx="3865250" cy="4953000"/>
          </a:xfrm>
          <a:prstGeom prst="rect">
            <a:avLst/>
          </a:prstGeom>
          <a:ln>
            <a:solidFill>
              <a:schemeClr val="tx1"/>
            </a:solidFill>
          </a:ln>
          <a:effectLst>
            <a:outerShdw blurRad="50800" dist="38100" algn="l" rotWithShape="0">
              <a:prstClr val="black">
                <a:alpha val="40000"/>
              </a:prstClr>
            </a:outerShdw>
          </a:effectLst>
        </p:spPr>
      </p:pic>
      <p:pic>
        <p:nvPicPr>
          <p:cNvPr id="9" name="Grafik 8">
            <a:extLst>
              <a:ext uri="{FF2B5EF4-FFF2-40B4-BE49-F238E27FC236}">
                <a16:creationId xmlns:a16="http://schemas.microsoft.com/office/drawing/2014/main" id="{6D7FF26B-CD72-7E9A-DD93-73DA57491EDB}"/>
              </a:ext>
            </a:extLst>
          </p:cNvPr>
          <p:cNvPicPr>
            <a:picLocks noChangeAspect="1"/>
          </p:cNvPicPr>
          <p:nvPr/>
        </p:nvPicPr>
        <p:blipFill>
          <a:blip r:embed="rId3"/>
          <a:stretch>
            <a:fillRect/>
          </a:stretch>
        </p:blipFill>
        <p:spPr>
          <a:xfrm>
            <a:off x="5862474" y="1612641"/>
            <a:ext cx="6111812" cy="4202927"/>
          </a:xfrm>
          <a:prstGeom prst="rect">
            <a:avLst/>
          </a:prstGeom>
          <a:ln>
            <a:solidFill>
              <a:schemeClr val="tx1"/>
            </a:solidFill>
          </a:ln>
          <a:effectLst>
            <a:outerShdw blurRad="50800" dist="38100" dir="5400000" algn="t" rotWithShape="0">
              <a:prstClr val="black">
                <a:alpha val="40000"/>
              </a:prstClr>
            </a:outerShdw>
          </a:effectLst>
        </p:spPr>
      </p:pic>
      <p:sp>
        <p:nvSpPr>
          <p:cNvPr id="3" name="Foliennummernplatzhalter 2">
            <a:extLst>
              <a:ext uri="{FF2B5EF4-FFF2-40B4-BE49-F238E27FC236}">
                <a16:creationId xmlns:a16="http://schemas.microsoft.com/office/drawing/2014/main" id="{628A2B61-AF64-55C7-7F47-15639C8E3637}"/>
              </a:ext>
            </a:extLst>
          </p:cNvPr>
          <p:cNvSpPr>
            <a:spLocks noGrp="1"/>
          </p:cNvSpPr>
          <p:nvPr>
            <p:ph type="sldNum" sz="quarter" idx="12"/>
          </p:nvPr>
        </p:nvSpPr>
        <p:spPr/>
        <p:txBody>
          <a:bodyPr/>
          <a:lstStyle/>
          <a:p>
            <a:fld id="{D57F1E4F-1CFF-5643-939E-217C01CDF565}" type="slidenum">
              <a:rPr lang="en-US" smtClean="0"/>
              <a:pPr/>
              <a:t>39</a:t>
            </a:fld>
            <a:endParaRPr lang="en-US" dirty="0"/>
          </a:p>
        </p:txBody>
      </p:sp>
    </p:spTree>
    <p:extLst>
      <p:ext uri="{BB962C8B-B14F-4D97-AF65-F5344CB8AC3E}">
        <p14:creationId xmlns:p14="http://schemas.microsoft.com/office/powerpoint/2010/main" val="9034053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91440" tIns="45720" rIns="91440" bIns="45720" rtlCol="0" anchor="t">
            <a:normAutofit/>
          </a:bodyPr>
          <a:lstStyle/>
          <a:p>
            <a:r>
              <a:rPr lang="en-US" dirty="0"/>
              <a:t>Introduction</a:t>
            </a:r>
          </a:p>
        </p:txBody>
      </p:sp>
      <p:sp>
        <p:nvSpPr>
          <p:cNvPr id="3" name="Content Placeholder 2"/>
          <p:cNvSpPr>
            <a:spLocks noGrp="1"/>
          </p:cNvSpPr>
          <p:nvPr>
            <p:ph idx="1"/>
          </p:nvPr>
        </p:nvSpPr>
        <p:spPr/>
        <p:txBody>
          <a:bodyPr>
            <a:normAutofit/>
          </a:bodyPr>
          <a:lstStyle/>
          <a:p>
            <a:pPr marL="0" indent="0">
              <a:buNone/>
            </a:pPr>
            <a:r>
              <a:rPr lang="en-US" sz="3200" dirty="0"/>
              <a:t>The professional development of a PhD student involves gaining the skills, knowledge, and experience necessary for a successful career in academia, industry, or other fields.</a:t>
            </a:r>
          </a:p>
        </p:txBody>
      </p:sp>
      <p:sp>
        <p:nvSpPr>
          <p:cNvPr id="4" name="Foliennummernplatzhalter 3">
            <a:extLst>
              <a:ext uri="{FF2B5EF4-FFF2-40B4-BE49-F238E27FC236}">
                <a16:creationId xmlns:a16="http://schemas.microsoft.com/office/drawing/2014/main" id="{500E9D7C-B011-5471-1A7A-658C16173D79}"/>
              </a:ext>
            </a:extLst>
          </p:cNvPr>
          <p:cNvSpPr>
            <a:spLocks noGrp="1"/>
          </p:cNvSpPr>
          <p:nvPr>
            <p:ph type="sldNum" sz="quarter" idx="12"/>
          </p:nvPr>
        </p:nvSpPr>
        <p:spPr/>
        <p:txBody>
          <a:bodyPr/>
          <a:lstStyle/>
          <a:p>
            <a:fld id="{D57F1E4F-1CFF-5643-939E-217C01CDF565}" type="slidenum">
              <a:rPr lang="en-US" smtClean="0"/>
              <a:pPr/>
              <a:t>4</a:t>
            </a:fld>
            <a:endParaRPr lang="en-US" dirty="0"/>
          </a:p>
        </p:txBody>
      </p:sp>
    </p:spTree>
    <p:extLst>
      <p:ext uri="{BB962C8B-B14F-4D97-AF65-F5344CB8AC3E}">
        <p14:creationId xmlns:p14="http://schemas.microsoft.com/office/powerpoint/2010/main" val="244153317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B81E8B10-BF12-5E8E-9B06-E5E57A57CB5C}"/>
              </a:ext>
            </a:extLst>
          </p:cNvPr>
          <p:cNvSpPr>
            <a:spLocks noGrp="1"/>
          </p:cNvSpPr>
          <p:nvPr>
            <p:ph type="title"/>
          </p:nvPr>
        </p:nvSpPr>
        <p:spPr/>
        <p:txBody>
          <a:bodyPr/>
          <a:lstStyle/>
          <a:p>
            <a:r>
              <a:rPr lang="sv-SE" dirty="0" err="1"/>
              <a:t>What</a:t>
            </a:r>
            <a:r>
              <a:rPr lang="sv-SE" dirty="0"/>
              <a:t> </a:t>
            </a:r>
            <a:r>
              <a:rPr lang="sv-SE" dirty="0" err="1"/>
              <a:t>can</a:t>
            </a:r>
            <a:r>
              <a:rPr lang="sv-SE" dirty="0"/>
              <a:t> </a:t>
            </a:r>
            <a:r>
              <a:rPr lang="sv-SE" dirty="0" err="1"/>
              <a:t>your</a:t>
            </a:r>
            <a:r>
              <a:rPr lang="sv-SE" dirty="0"/>
              <a:t> </a:t>
            </a:r>
            <a:r>
              <a:rPr lang="sv-SE" dirty="0" err="1"/>
              <a:t>university</a:t>
            </a:r>
            <a:r>
              <a:rPr lang="sv-SE" dirty="0"/>
              <a:t> do?</a:t>
            </a:r>
          </a:p>
        </p:txBody>
      </p:sp>
      <p:sp>
        <p:nvSpPr>
          <p:cNvPr id="3" name="Platshållare för innehåll 2">
            <a:extLst>
              <a:ext uri="{FF2B5EF4-FFF2-40B4-BE49-F238E27FC236}">
                <a16:creationId xmlns:a16="http://schemas.microsoft.com/office/drawing/2014/main" id="{BE500C98-3FB7-0850-FEBC-948D09D35D8B}"/>
              </a:ext>
            </a:extLst>
          </p:cNvPr>
          <p:cNvSpPr>
            <a:spLocks noGrp="1"/>
          </p:cNvSpPr>
          <p:nvPr>
            <p:ph idx="1"/>
          </p:nvPr>
        </p:nvSpPr>
        <p:spPr>
          <a:xfrm>
            <a:off x="2589212" y="1384679"/>
            <a:ext cx="9484600" cy="3777622"/>
          </a:xfrm>
        </p:spPr>
        <p:txBody>
          <a:bodyPr>
            <a:noAutofit/>
          </a:bodyPr>
          <a:lstStyle/>
          <a:p>
            <a:r>
              <a:rPr lang="en-US" sz="2200" dirty="0"/>
              <a:t>Provide guidelines and policy for postdoc training and mentoring</a:t>
            </a:r>
            <a:endParaRPr lang="sv-SE" sz="2200" dirty="0"/>
          </a:p>
          <a:p>
            <a:r>
              <a:rPr lang="en-US" sz="2200" dirty="0"/>
              <a:t>Provide infrastructure (space, equipment)</a:t>
            </a:r>
            <a:endParaRPr lang="sv-SE" sz="2200" dirty="0"/>
          </a:p>
          <a:p>
            <a:r>
              <a:rPr lang="en-US" sz="2200" dirty="0"/>
              <a:t>Host the position at the departmental level</a:t>
            </a:r>
            <a:endParaRPr lang="sv-SE" sz="2200" dirty="0"/>
          </a:p>
          <a:p>
            <a:r>
              <a:rPr lang="en-US" sz="2200" dirty="0"/>
              <a:t>Quality control and quality assurance</a:t>
            </a:r>
            <a:endParaRPr lang="sv-SE" sz="2200" dirty="0"/>
          </a:p>
          <a:p>
            <a:r>
              <a:rPr lang="en-US" sz="2200" dirty="0"/>
              <a:t>Incentives for supervisors for retention</a:t>
            </a:r>
            <a:endParaRPr lang="sv-SE" sz="2200" dirty="0"/>
          </a:p>
          <a:p>
            <a:r>
              <a:rPr lang="en-US" sz="2200" dirty="0"/>
              <a:t>Create a research track position e.g. postdoc research associate, exchange position</a:t>
            </a:r>
            <a:endParaRPr lang="sv-SE" sz="2200" dirty="0"/>
          </a:p>
          <a:p>
            <a:r>
              <a:rPr lang="en-US" sz="2200" dirty="0"/>
              <a:t>Job creation: employment!</a:t>
            </a:r>
            <a:endParaRPr lang="sv-SE" sz="2200" dirty="0"/>
          </a:p>
          <a:p>
            <a:r>
              <a:rPr lang="en-US" sz="2200" dirty="0"/>
              <a:t>Encourage dual appointment</a:t>
            </a:r>
            <a:endParaRPr lang="sv-SE" sz="2200" dirty="0"/>
          </a:p>
          <a:p>
            <a:r>
              <a:rPr lang="en-US" sz="2200" dirty="0"/>
              <a:t>Keeping track of alumni</a:t>
            </a:r>
            <a:endParaRPr lang="sv-SE" sz="2200" dirty="0"/>
          </a:p>
          <a:p>
            <a:r>
              <a:rPr lang="en-US" sz="2200" dirty="0"/>
              <a:t>Communication and information and publicity of graduate achievement and opportunities</a:t>
            </a:r>
            <a:endParaRPr lang="sv-SE" sz="2200" dirty="0"/>
          </a:p>
          <a:p>
            <a:pPr marL="0" indent="0">
              <a:buNone/>
            </a:pPr>
            <a:endParaRPr lang="sv-SE" sz="2200" dirty="0"/>
          </a:p>
        </p:txBody>
      </p:sp>
      <p:sp>
        <p:nvSpPr>
          <p:cNvPr id="4" name="Foliennummernplatzhalter 3">
            <a:extLst>
              <a:ext uri="{FF2B5EF4-FFF2-40B4-BE49-F238E27FC236}">
                <a16:creationId xmlns:a16="http://schemas.microsoft.com/office/drawing/2014/main" id="{0E53492B-AF05-4C83-7F3D-F8FA75B780DF}"/>
              </a:ext>
            </a:extLst>
          </p:cNvPr>
          <p:cNvSpPr>
            <a:spLocks noGrp="1"/>
          </p:cNvSpPr>
          <p:nvPr>
            <p:ph type="sldNum" sz="quarter" idx="12"/>
          </p:nvPr>
        </p:nvSpPr>
        <p:spPr/>
        <p:txBody>
          <a:bodyPr/>
          <a:lstStyle/>
          <a:p>
            <a:fld id="{D57F1E4F-1CFF-5643-939E-217C01CDF565}" type="slidenum">
              <a:rPr lang="en-US" smtClean="0"/>
              <a:pPr/>
              <a:t>40</a:t>
            </a:fld>
            <a:endParaRPr lang="en-US" dirty="0"/>
          </a:p>
        </p:txBody>
      </p:sp>
    </p:spTree>
    <p:extLst>
      <p:ext uri="{BB962C8B-B14F-4D97-AF65-F5344CB8AC3E}">
        <p14:creationId xmlns:p14="http://schemas.microsoft.com/office/powerpoint/2010/main" val="217850249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D9AA171C-7A54-E96A-6BED-D47FE2CC9726}"/>
              </a:ext>
            </a:extLst>
          </p:cNvPr>
          <p:cNvSpPr>
            <a:spLocks noGrp="1"/>
          </p:cNvSpPr>
          <p:nvPr>
            <p:ph type="title"/>
          </p:nvPr>
        </p:nvSpPr>
        <p:spPr/>
        <p:txBody>
          <a:bodyPr/>
          <a:lstStyle/>
          <a:p>
            <a:r>
              <a:rPr lang="sv-SE" dirty="0" err="1"/>
              <a:t>What</a:t>
            </a:r>
            <a:r>
              <a:rPr lang="sv-SE" dirty="0"/>
              <a:t> </a:t>
            </a:r>
            <a:r>
              <a:rPr lang="sv-SE" dirty="0" err="1"/>
              <a:t>can</a:t>
            </a:r>
            <a:r>
              <a:rPr lang="sv-SE" dirty="0"/>
              <a:t> </a:t>
            </a:r>
            <a:r>
              <a:rPr lang="sv-SE" dirty="0" err="1"/>
              <a:t>your</a:t>
            </a:r>
            <a:r>
              <a:rPr lang="sv-SE" dirty="0"/>
              <a:t> </a:t>
            </a:r>
            <a:r>
              <a:rPr lang="sv-SE" dirty="0" err="1"/>
              <a:t>department</a:t>
            </a:r>
            <a:r>
              <a:rPr lang="sv-SE" dirty="0"/>
              <a:t> do?</a:t>
            </a:r>
          </a:p>
        </p:txBody>
      </p:sp>
      <p:sp>
        <p:nvSpPr>
          <p:cNvPr id="3" name="Platshållare för innehåll 2">
            <a:extLst>
              <a:ext uri="{FF2B5EF4-FFF2-40B4-BE49-F238E27FC236}">
                <a16:creationId xmlns:a16="http://schemas.microsoft.com/office/drawing/2014/main" id="{C1DBD0B7-6B85-E10F-D75B-11DF0207F24B}"/>
              </a:ext>
            </a:extLst>
          </p:cNvPr>
          <p:cNvSpPr>
            <a:spLocks noGrp="1"/>
          </p:cNvSpPr>
          <p:nvPr>
            <p:ph idx="1"/>
          </p:nvPr>
        </p:nvSpPr>
        <p:spPr>
          <a:xfrm>
            <a:off x="2589212" y="1905000"/>
            <a:ext cx="8915400" cy="3777622"/>
          </a:xfrm>
        </p:spPr>
        <p:txBody>
          <a:bodyPr>
            <a:noAutofit/>
          </a:bodyPr>
          <a:lstStyle/>
          <a:p>
            <a:r>
              <a:rPr lang="en-US" sz="2400" dirty="0"/>
              <a:t>Collaborate with established research institutes</a:t>
            </a:r>
            <a:endParaRPr lang="sv-SE" sz="2400" dirty="0"/>
          </a:p>
          <a:p>
            <a:r>
              <a:rPr lang="en-US" sz="2400" dirty="0"/>
              <a:t>Offer protected tie to allow them to engage in research actively </a:t>
            </a:r>
            <a:endParaRPr lang="sv-SE" sz="2400" dirty="0"/>
          </a:p>
          <a:p>
            <a:r>
              <a:rPr lang="en-US" sz="2400" dirty="0"/>
              <a:t>Develop guidelines for structured postdocs</a:t>
            </a:r>
            <a:endParaRPr lang="sv-SE" sz="2400" dirty="0"/>
          </a:p>
          <a:p>
            <a:r>
              <a:rPr lang="en-US" sz="2400" dirty="0"/>
              <a:t>Provide mentors for postdoc</a:t>
            </a:r>
            <a:endParaRPr lang="sv-SE" sz="2400" dirty="0"/>
          </a:p>
          <a:p>
            <a:r>
              <a:rPr lang="en-US" sz="2400" dirty="0"/>
              <a:t>Providing infrastructures (budget allocation)</a:t>
            </a:r>
            <a:endParaRPr lang="sv-SE" sz="2400" dirty="0"/>
          </a:p>
          <a:p>
            <a:r>
              <a:rPr lang="en-US" sz="2400" dirty="0"/>
              <a:t>Provision of grand administration services </a:t>
            </a:r>
            <a:endParaRPr lang="sv-SE" sz="2400" dirty="0"/>
          </a:p>
          <a:p>
            <a:r>
              <a:rPr lang="en-US" sz="2400" dirty="0"/>
              <a:t>Provision of conducive environment for graduate to support each other and share ideas</a:t>
            </a:r>
            <a:endParaRPr lang="sv-SE" sz="2400" dirty="0"/>
          </a:p>
          <a:p>
            <a:pPr marL="0" indent="0">
              <a:buNone/>
            </a:pPr>
            <a:endParaRPr lang="sv-SE" sz="2400" dirty="0"/>
          </a:p>
        </p:txBody>
      </p:sp>
      <p:sp>
        <p:nvSpPr>
          <p:cNvPr id="4" name="Foliennummernplatzhalter 3">
            <a:extLst>
              <a:ext uri="{FF2B5EF4-FFF2-40B4-BE49-F238E27FC236}">
                <a16:creationId xmlns:a16="http://schemas.microsoft.com/office/drawing/2014/main" id="{FB15E4CE-BDC3-D301-874F-8CB219F95835}"/>
              </a:ext>
            </a:extLst>
          </p:cNvPr>
          <p:cNvSpPr>
            <a:spLocks noGrp="1"/>
          </p:cNvSpPr>
          <p:nvPr>
            <p:ph type="sldNum" sz="quarter" idx="12"/>
          </p:nvPr>
        </p:nvSpPr>
        <p:spPr/>
        <p:txBody>
          <a:bodyPr/>
          <a:lstStyle/>
          <a:p>
            <a:fld id="{D57F1E4F-1CFF-5643-939E-217C01CDF565}" type="slidenum">
              <a:rPr lang="en-US" smtClean="0"/>
              <a:pPr/>
              <a:t>41</a:t>
            </a:fld>
            <a:endParaRPr lang="en-US" dirty="0"/>
          </a:p>
        </p:txBody>
      </p:sp>
    </p:spTree>
    <p:extLst>
      <p:ext uri="{BB962C8B-B14F-4D97-AF65-F5344CB8AC3E}">
        <p14:creationId xmlns:p14="http://schemas.microsoft.com/office/powerpoint/2010/main" val="192124541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4BE3A8-2172-DAC0-606A-96FFAAB81B06}"/>
            </a:ext>
          </a:extLst>
        </p:cNvPr>
        <p:cNvGrpSpPr/>
        <p:nvPr/>
      </p:nvGrpSpPr>
      <p:grpSpPr>
        <a:xfrm>
          <a:off x="0" y="0"/>
          <a:ext cx="0" cy="0"/>
          <a:chOff x="0" y="0"/>
          <a:chExt cx="0" cy="0"/>
        </a:xfrm>
      </p:grpSpPr>
      <p:sp>
        <p:nvSpPr>
          <p:cNvPr id="2" name="Rubrik 1">
            <a:extLst>
              <a:ext uri="{FF2B5EF4-FFF2-40B4-BE49-F238E27FC236}">
                <a16:creationId xmlns:a16="http://schemas.microsoft.com/office/drawing/2014/main" id="{8819142A-1735-C28E-916B-77C5A20ADF53}"/>
              </a:ext>
            </a:extLst>
          </p:cNvPr>
          <p:cNvSpPr>
            <a:spLocks noGrp="1"/>
          </p:cNvSpPr>
          <p:nvPr>
            <p:ph type="title"/>
          </p:nvPr>
        </p:nvSpPr>
        <p:spPr/>
        <p:txBody>
          <a:bodyPr/>
          <a:lstStyle/>
          <a:p>
            <a:r>
              <a:rPr lang="sv-SE" dirty="0"/>
              <a:t>Key takeaways of Module 8</a:t>
            </a:r>
          </a:p>
        </p:txBody>
      </p:sp>
      <p:sp>
        <p:nvSpPr>
          <p:cNvPr id="3" name="Platshållare för innehåll 2">
            <a:extLst>
              <a:ext uri="{FF2B5EF4-FFF2-40B4-BE49-F238E27FC236}">
                <a16:creationId xmlns:a16="http://schemas.microsoft.com/office/drawing/2014/main" id="{8B882A07-B83B-8173-A206-BC6363F51A47}"/>
              </a:ext>
            </a:extLst>
          </p:cNvPr>
          <p:cNvSpPr>
            <a:spLocks noGrp="1"/>
          </p:cNvSpPr>
          <p:nvPr>
            <p:ph idx="1"/>
          </p:nvPr>
        </p:nvSpPr>
        <p:spPr>
          <a:xfrm>
            <a:off x="2589212" y="1905000"/>
            <a:ext cx="8915400" cy="3777622"/>
          </a:xfrm>
        </p:spPr>
        <p:txBody>
          <a:bodyPr>
            <a:noAutofit/>
          </a:bodyPr>
          <a:lstStyle/>
          <a:p>
            <a:r>
              <a:rPr lang="en-US" sz="2400" dirty="0"/>
              <a:t>Collaborate with established research institutes</a:t>
            </a:r>
            <a:endParaRPr lang="sv-SE" sz="2400" dirty="0"/>
          </a:p>
          <a:p>
            <a:r>
              <a:rPr lang="en-US" sz="2400" dirty="0"/>
              <a:t>Offer protected tie to allow them to engage in research actively </a:t>
            </a:r>
            <a:endParaRPr lang="sv-SE" sz="2400" dirty="0"/>
          </a:p>
          <a:p>
            <a:r>
              <a:rPr lang="en-US" sz="2400" dirty="0"/>
              <a:t>Develop guidelines for structured postdocs</a:t>
            </a:r>
            <a:endParaRPr lang="sv-SE" sz="2400" dirty="0"/>
          </a:p>
          <a:p>
            <a:r>
              <a:rPr lang="en-US" sz="2400" dirty="0"/>
              <a:t>Provide mentors for postdoc</a:t>
            </a:r>
            <a:endParaRPr lang="sv-SE" sz="2400" dirty="0"/>
          </a:p>
          <a:p>
            <a:r>
              <a:rPr lang="en-US" sz="2400" dirty="0"/>
              <a:t>Providing infrastructures (budget allocation)</a:t>
            </a:r>
            <a:endParaRPr lang="sv-SE" sz="2400" dirty="0"/>
          </a:p>
          <a:p>
            <a:r>
              <a:rPr lang="en-US" sz="2400" dirty="0"/>
              <a:t>Provision of grand administration services </a:t>
            </a:r>
            <a:endParaRPr lang="sv-SE" sz="2400" dirty="0"/>
          </a:p>
          <a:p>
            <a:r>
              <a:rPr lang="en-US" sz="2400" dirty="0"/>
              <a:t>Provision of conducive environment for graduate to support each other and share ideas</a:t>
            </a:r>
            <a:endParaRPr lang="sv-SE" sz="2400" dirty="0"/>
          </a:p>
          <a:p>
            <a:pPr marL="0" indent="0">
              <a:buNone/>
            </a:pPr>
            <a:endParaRPr lang="sv-SE" sz="2400" dirty="0"/>
          </a:p>
        </p:txBody>
      </p:sp>
      <p:sp>
        <p:nvSpPr>
          <p:cNvPr id="4" name="Foliennummernplatzhalter 3">
            <a:extLst>
              <a:ext uri="{FF2B5EF4-FFF2-40B4-BE49-F238E27FC236}">
                <a16:creationId xmlns:a16="http://schemas.microsoft.com/office/drawing/2014/main" id="{0F61B6AE-A18D-B910-8F7F-30A1429504F6}"/>
              </a:ext>
            </a:extLst>
          </p:cNvPr>
          <p:cNvSpPr>
            <a:spLocks noGrp="1"/>
          </p:cNvSpPr>
          <p:nvPr>
            <p:ph type="sldNum" sz="quarter" idx="12"/>
          </p:nvPr>
        </p:nvSpPr>
        <p:spPr/>
        <p:txBody>
          <a:bodyPr/>
          <a:lstStyle/>
          <a:p>
            <a:fld id="{D57F1E4F-1CFF-5643-939E-217C01CDF565}" type="slidenum">
              <a:rPr lang="en-US" smtClean="0"/>
              <a:pPr/>
              <a:t>42</a:t>
            </a:fld>
            <a:endParaRPr lang="en-US" dirty="0"/>
          </a:p>
        </p:txBody>
      </p:sp>
      <p:pic>
        <p:nvPicPr>
          <p:cNvPr id="7" name="Graphic 6" descr="Open hand outline">
            <a:extLst>
              <a:ext uri="{FF2B5EF4-FFF2-40B4-BE49-F238E27FC236}">
                <a16:creationId xmlns:a16="http://schemas.microsoft.com/office/drawing/2014/main" id="{7EDBA53C-A321-BC1A-4624-E0882DA10F9D}"/>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21695" y="2427936"/>
            <a:ext cx="914400" cy="914400"/>
          </a:xfrm>
          <a:prstGeom prst="rect">
            <a:avLst/>
          </a:prstGeom>
        </p:spPr>
      </p:pic>
      <p:pic>
        <p:nvPicPr>
          <p:cNvPr id="8" name="Graphic 7" descr="CheckList outline">
            <a:extLst>
              <a:ext uri="{FF2B5EF4-FFF2-40B4-BE49-F238E27FC236}">
                <a16:creationId xmlns:a16="http://schemas.microsoft.com/office/drawing/2014/main" id="{9F63C337-0F67-04EF-CD4B-7854C502D1F0}"/>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21695" y="1795498"/>
            <a:ext cx="914400" cy="914400"/>
          </a:xfrm>
          <a:prstGeom prst="rect">
            <a:avLst/>
          </a:prstGeom>
        </p:spPr>
      </p:pic>
    </p:spTree>
    <p:extLst>
      <p:ext uri="{BB962C8B-B14F-4D97-AF65-F5344CB8AC3E}">
        <p14:creationId xmlns:p14="http://schemas.microsoft.com/office/powerpoint/2010/main" val="46080317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430B53-602A-2D66-A17C-F1982CA8A5B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6AE577E-E849-861A-40EB-83D7677FDA36}"/>
              </a:ext>
            </a:extLst>
          </p:cNvPr>
          <p:cNvSpPr>
            <a:spLocks noGrp="1"/>
          </p:cNvSpPr>
          <p:nvPr>
            <p:ph type="title"/>
          </p:nvPr>
        </p:nvSpPr>
        <p:spPr/>
        <p:txBody>
          <a:bodyPr/>
          <a:lstStyle/>
          <a:p>
            <a:r>
              <a:rPr lang="en-US" dirty="0"/>
              <a:t>Disclaimer</a:t>
            </a:r>
          </a:p>
        </p:txBody>
      </p:sp>
      <p:sp>
        <p:nvSpPr>
          <p:cNvPr id="3" name="Textfeld 2">
            <a:extLst>
              <a:ext uri="{FF2B5EF4-FFF2-40B4-BE49-F238E27FC236}">
                <a16:creationId xmlns:a16="http://schemas.microsoft.com/office/drawing/2014/main" id="{7D8DED85-1410-D2DC-C25E-49AD6DF55735}"/>
              </a:ext>
            </a:extLst>
          </p:cNvPr>
          <p:cNvSpPr txBox="1"/>
          <p:nvPr/>
        </p:nvSpPr>
        <p:spPr>
          <a:xfrm>
            <a:off x="2592925" y="2121159"/>
            <a:ext cx="184731" cy="369332"/>
          </a:xfrm>
          <a:prstGeom prst="rect">
            <a:avLst/>
          </a:prstGeom>
          <a:noFill/>
        </p:spPr>
        <p:txBody>
          <a:bodyPr wrap="none" rtlCol="0">
            <a:spAutoFit/>
          </a:bodyPr>
          <a:lstStyle/>
          <a:p>
            <a:endParaRPr lang="de-AT" dirty="0"/>
          </a:p>
        </p:txBody>
      </p:sp>
      <p:sp>
        <p:nvSpPr>
          <p:cNvPr id="5" name="Foliennummernplatzhalter 4">
            <a:extLst>
              <a:ext uri="{FF2B5EF4-FFF2-40B4-BE49-F238E27FC236}">
                <a16:creationId xmlns:a16="http://schemas.microsoft.com/office/drawing/2014/main" id="{CA831C11-668E-FF26-0310-4A793B58DCC3}"/>
              </a:ext>
            </a:extLst>
          </p:cNvPr>
          <p:cNvSpPr>
            <a:spLocks noGrp="1"/>
          </p:cNvSpPr>
          <p:nvPr>
            <p:ph type="sldNum" sz="quarter" idx="12"/>
          </p:nvPr>
        </p:nvSpPr>
        <p:spPr/>
        <p:txBody>
          <a:bodyPr/>
          <a:lstStyle/>
          <a:p>
            <a:fld id="{D57F1E4F-1CFF-5643-939E-217C01CDF565}" type="slidenum">
              <a:rPr lang="en-US" smtClean="0"/>
              <a:pPr/>
              <a:t>43</a:t>
            </a:fld>
            <a:endParaRPr lang="en-US" dirty="0"/>
          </a:p>
        </p:txBody>
      </p:sp>
      <p:sp>
        <p:nvSpPr>
          <p:cNvPr id="4" name="Textfeld 3">
            <a:extLst>
              <a:ext uri="{FF2B5EF4-FFF2-40B4-BE49-F238E27FC236}">
                <a16:creationId xmlns:a16="http://schemas.microsoft.com/office/drawing/2014/main" id="{CFE79D64-B991-53D0-0DAF-8793137918ED}"/>
              </a:ext>
            </a:extLst>
          </p:cNvPr>
          <p:cNvSpPr txBox="1"/>
          <p:nvPr/>
        </p:nvSpPr>
        <p:spPr>
          <a:xfrm>
            <a:off x="2643673" y="1460759"/>
            <a:ext cx="7831494" cy="5078313"/>
          </a:xfrm>
          <a:prstGeom prst="rect">
            <a:avLst/>
          </a:prstGeom>
          <a:noFill/>
          <a:ln w="38100">
            <a:solidFill>
              <a:srgbClr val="A53010"/>
            </a:solidFill>
          </a:ln>
        </p:spPr>
        <p:txBody>
          <a:bodyPr wrap="square">
            <a:spAutoFit/>
          </a:bodyPr>
          <a:lstStyle/>
          <a:p>
            <a:r>
              <a:rPr lang="en-US" dirty="0"/>
              <a:t>This presentation was created jointly by Fredrick </a:t>
            </a:r>
            <a:r>
              <a:rPr lang="de-DE" dirty="0" err="1">
                <a:hlinkClick r:id="rId2">
                  <a:extLst>
                    <a:ext uri="{A12FA001-AC4F-418D-AE19-62706E023703}">
                      <ahyp:hlinkClr xmlns:ahyp="http://schemas.microsoft.com/office/drawing/2018/hyperlinkcolor" val="tx"/>
                    </a:ext>
                  </a:extLst>
                </a:hlinkClick>
              </a:rPr>
              <a:t>Oluoch</a:t>
            </a:r>
            <a:r>
              <a:rPr lang="en-US" dirty="0"/>
              <a:t> Nyamwala, Caroline </a:t>
            </a:r>
            <a:r>
              <a:rPr lang="en-US" dirty="0" err="1"/>
              <a:t>Ayuya</a:t>
            </a:r>
            <a:r>
              <a:rPr lang="en-US" dirty="0"/>
              <a:t> Muaka, Caroline Kimathi, Stephen Ojiambo Wandera, Emmanuel Mutungi, Linda </a:t>
            </a:r>
            <a:r>
              <a:rPr lang="en-US" dirty="0" err="1"/>
              <a:t>Alinane</a:t>
            </a:r>
            <a:r>
              <a:rPr lang="en-US" dirty="0"/>
              <a:t> Nyondo-</a:t>
            </a:r>
            <a:r>
              <a:rPr lang="en-US" dirty="0" err="1"/>
              <a:t>Mipando</a:t>
            </a:r>
            <a:r>
              <a:rPr lang="en-US" dirty="0"/>
              <a:t>, Fanuel Aaron Lampiao, Tukae </a:t>
            </a:r>
            <a:r>
              <a:rPr lang="en-US" dirty="0" err="1"/>
              <a:t>Atiyo</a:t>
            </a:r>
            <a:r>
              <a:rPr lang="en-US" dirty="0"/>
              <a:t> Mbegalo,  Brighton Emmanuel Maburutse, Angela Meyer and Lucas Zinner in the framework of the EAST SPARK project. </a:t>
            </a:r>
          </a:p>
          <a:p>
            <a:endParaRPr lang="en-US" dirty="0"/>
          </a:p>
          <a:p>
            <a:r>
              <a:rPr lang="en-US" dirty="0"/>
              <a:t>The content has been inspired by the authors' own experience, the academic literature and various training courses in which the authors have had the opportunity to participate. In this regard, the authors would like to express their special thanks to CREST at Stellenbosch University and CARTA.</a:t>
            </a:r>
          </a:p>
          <a:p>
            <a:endParaRPr lang="en-US" dirty="0"/>
          </a:p>
          <a:p>
            <a:r>
              <a:rPr lang="en-US" dirty="0"/>
              <a:t>It is intended to be shared under the Creative Commons Attribution (CC BY) license. Everyone is welcome to use, adapt, or distribute this content, provided that it is done under the same conditions, and proper credit is given to the authors. </a:t>
            </a:r>
          </a:p>
          <a:p>
            <a:r>
              <a:rPr lang="en-US" dirty="0"/>
              <a:t>This work has been made possible through the support of the OEAD.</a:t>
            </a:r>
            <a:endParaRPr lang="de-AT" dirty="0"/>
          </a:p>
        </p:txBody>
      </p:sp>
    </p:spTree>
    <p:extLst>
      <p:ext uri="{BB962C8B-B14F-4D97-AF65-F5344CB8AC3E}">
        <p14:creationId xmlns:p14="http://schemas.microsoft.com/office/powerpoint/2010/main" val="2606212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F85707-FA2B-75A4-FF4A-E2228B70A86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D975FB8-BD30-1611-4298-AFB66FE31B73}"/>
              </a:ext>
            </a:extLst>
          </p:cNvPr>
          <p:cNvSpPr>
            <a:spLocks noGrp="1"/>
          </p:cNvSpPr>
          <p:nvPr>
            <p:ph type="title"/>
          </p:nvPr>
        </p:nvSpPr>
        <p:spPr/>
        <p:txBody>
          <a:bodyPr>
            <a:normAutofit/>
          </a:bodyPr>
          <a:lstStyle/>
          <a:p>
            <a:r>
              <a:rPr lang="en-US" dirty="0">
                <a:solidFill>
                  <a:srgbClr val="A53010"/>
                </a:solidFill>
              </a:rPr>
              <a:t>Building professional and personal skills</a:t>
            </a:r>
          </a:p>
        </p:txBody>
      </p:sp>
      <p:sp>
        <p:nvSpPr>
          <p:cNvPr id="3" name="Content Placeholder 2">
            <a:extLst>
              <a:ext uri="{FF2B5EF4-FFF2-40B4-BE49-F238E27FC236}">
                <a16:creationId xmlns:a16="http://schemas.microsoft.com/office/drawing/2014/main" id="{5E9A43B4-1FEA-24C9-54C5-240C5AF6BDFE}"/>
              </a:ext>
            </a:extLst>
          </p:cNvPr>
          <p:cNvSpPr>
            <a:spLocks noGrp="1"/>
          </p:cNvSpPr>
          <p:nvPr>
            <p:ph idx="1"/>
          </p:nvPr>
        </p:nvSpPr>
        <p:spPr>
          <a:xfrm>
            <a:off x="2589212" y="1745098"/>
            <a:ext cx="9468676" cy="5036092"/>
          </a:xfrm>
        </p:spPr>
        <p:txBody>
          <a:bodyPr>
            <a:noAutofit/>
          </a:bodyPr>
          <a:lstStyle/>
          <a:p>
            <a:pPr marL="0" indent="0">
              <a:buNone/>
            </a:pPr>
            <a:r>
              <a:rPr lang="en-US" sz="2400" dirty="0">
                <a:effectLst/>
              </a:rPr>
              <a:t>Supervisors play a crucial and multifaceted role in the development of professional and personal skills of PhD students. Their involvement is essential for shaping the academic journey, career readiness, and overall growth of doctoral candidates.</a:t>
            </a:r>
          </a:p>
          <a:p>
            <a:pPr marL="0" indent="0">
              <a:buNone/>
            </a:pPr>
            <a:r>
              <a:rPr lang="en-US" sz="2400" dirty="0">
                <a:solidFill>
                  <a:srgbClr val="A53010"/>
                </a:solidFill>
              </a:rPr>
              <a:t>So, what are these skills?</a:t>
            </a:r>
            <a:endParaRPr lang="de-AT" sz="2400" dirty="0">
              <a:solidFill>
                <a:srgbClr val="A53010"/>
              </a:solidFill>
            </a:endParaRPr>
          </a:p>
          <a:p>
            <a:pPr marL="0" indent="0">
              <a:buNone/>
            </a:pPr>
            <a:r>
              <a:rPr lang="de-AT" sz="2400" u="sng" dirty="0"/>
              <a:t>Group </a:t>
            </a:r>
            <a:r>
              <a:rPr lang="de-AT" sz="2400" u="sng" dirty="0" err="1"/>
              <a:t>work</a:t>
            </a:r>
            <a:r>
              <a:rPr lang="de-AT" sz="2400" dirty="0"/>
              <a:t>: </a:t>
            </a:r>
          </a:p>
          <a:p>
            <a:r>
              <a:rPr lang="de-AT" sz="2400" dirty="0" err="1"/>
              <a:t>Build</a:t>
            </a:r>
            <a:r>
              <a:rPr lang="de-AT" sz="2400" dirty="0"/>
              <a:t> </a:t>
            </a:r>
            <a:r>
              <a:rPr lang="de-AT" sz="2400" dirty="0" err="1"/>
              <a:t>groups</a:t>
            </a:r>
            <a:r>
              <a:rPr lang="de-AT" sz="2400" dirty="0"/>
              <a:t> </a:t>
            </a:r>
            <a:r>
              <a:rPr lang="de-AT" sz="2400" dirty="0" err="1"/>
              <a:t>of</a:t>
            </a:r>
            <a:r>
              <a:rPr lang="de-AT" sz="2400" dirty="0"/>
              <a:t> 3-4 </a:t>
            </a:r>
            <a:r>
              <a:rPr lang="de-AT" sz="2400" dirty="0" err="1"/>
              <a:t>participants</a:t>
            </a:r>
            <a:r>
              <a:rPr lang="de-AT" sz="2400" dirty="0"/>
              <a:t>,</a:t>
            </a:r>
          </a:p>
          <a:p>
            <a:r>
              <a:rPr lang="de-AT" sz="2400" dirty="0"/>
              <a:t>Outline </a:t>
            </a:r>
            <a:r>
              <a:rPr lang="de-AT" sz="2400" dirty="0" err="1"/>
              <a:t>the</a:t>
            </a:r>
            <a:r>
              <a:rPr lang="de-AT" sz="2400" dirty="0"/>
              <a:t> different </a:t>
            </a:r>
            <a:r>
              <a:rPr lang="de-AT" sz="2400" dirty="0" err="1"/>
              <a:t>skills</a:t>
            </a:r>
            <a:r>
              <a:rPr lang="de-AT" sz="2400" dirty="0"/>
              <a:t> </a:t>
            </a:r>
            <a:r>
              <a:rPr lang="de-AT" sz="2400" dirty="0" err="1"/>
              <a:t>that</a:t>
            </a:r>
            <a:r>
              <a:rPr lang="de-AT" sz="2400" dirty="0"/>
              <a:t> PhD </a:t>
            </a:r>
            <a:r>
              <a:rPr lang="de-AT" sz="2400" dirty="0" err="1"/>
              <a:t>students</a:t>
            </a:r>
            <a:r>
              <a:rPr lang="de-AT" sz="2400" dirty="0"/>
              <a:t> </a:t>
            </a:r>
            <a:r>
              <a:rPr lang="de-AT" sz="2400" dirty="0" err="1"/>
              <a:t>need</a:t>
            </a:r>
            <a:r>
              <a:rPr lang="de-AT" sz="2400" dirty="0"/>
              <a:t> </a:t>
            </a:r>
            <a:r>
              <a:rPr lang="de-AT" sz="2400" dirty="0" err="1"/>
              <a:t>to</a:t>
            </a:r>
            <a:r>
              <a:rPr lang="de-AT" sz="2400" dirty="0"/>
              <a:t> </a:t>
            </a:r>
            <a:r>
              <a:rPr lang="de-AT" sz="2400" dirty="0" err="1"/>
              <a:t>acquire</a:t>
            </a:r>
            <a:r>
              <a:rPr lang="de-AT" sz="2400" dirty="0"/>
              <a:t> </a:t>
            </a:r>
            <a:r>
              <a:rPr lang="de-AT" sz="2400" dirty="0" err="1"/>
              <a:t>before</a:t>
            </a:r>
            <a:r>
              <a:rPr lang="de-AT" sz="2400" dirty="0"/>
              <a:t> </a:t>
            </a:r>
            <a:r>
              <a:rPr lang="de-AT" sz="2400" dirty="0" err="1"/>
              <a:t>they</a:t>
            </a:r>
            <a:r>
              <a:rPr lang="de-AT" sz="2400" dirty="0"/>
              <a:t> </a:t>
            </a:r>
            <a:r>
              <a:rPr lang="de-AT" sz="2400" dirty="0" err="1"/>
              <a:t>graduate</a:t>
            </a:r>
            <a:r>
              <a:rPr lang="de-AT" sz="2400" dirty="0"/>
              <a:t>, </a:t>
            </a:r>
            <a:endParaRPr lang="en-US" sz="2400" dirty="0"/>
          </a:p>
          <a:p>
            <a:r>
              <a:rPr lang="en-US" sz="2400" dirty="0"/>
              <a:t>Present these skills together with measures, activities or interventions that supervisors can use to improve these skills.</a:t>
            </a:r>
          </a:p>
          <a:p>
            <a:endParaRPr lang="en-US" sz="2400" i="1" dirty="0"/>
          </a:p>
        </p:txBody>
      </p:sp>
      <p:sp>
        <p:nvSpPr>
          <p:cNvPr id="4" name="Foliennummernplatzhalter 3">
            <a:extLst>
              <a:ext uri="{FF2B5EF4-FFF2-40B4-BE49-F238E27FC236}">
                <a16:creationId xmlns:a16="http://schemas.microsoft.com/office/drawing/2014/main" id="{A221DC4A-B33D-741E-2760-1B9D148657F2}"/>
              </a:ext>
            </a:extLst>
          </p:cNvPr>
          <p:cNvSpPr>
            <a:spLocks noGrp="1"/>
          </p:cNvSpPr>
          <p:nvPr>
            <p:ph type="sldNum" sz="quarter" idx="12"/>
          </p:nvPr>
        </p:nvSpPr>
        <p:spPr/>
        <p:txBody>
          <a:bodyPr/>
          <a:lstStyle/>
          <a:p>
            <a:fld id="{D57F1E4F-1CFF-5643-939E-217C01CDF565}" type="slidenum">
              <a:rPr lang="en-US" smtClean="0"/>
              <a:pPr/>
              <a:t>5</a:t>
            </a:fld>
            <a:endParaRPr lang="en-US" dirty="0"/>
          </a:p>
        </p:txBody>
      </p:sp>
      <p:pic>
        <p:nvPicPr>
          <p:cNvPr id="5" name="Grafik 4" descr="Sanduhr 30% mit einfarbiger Füllung">
            <a:extLst>
              <a:ext uri="{FF2B5EF4-FFF2-40B4-BE49-F238E27FC236}">
                <a16:creationId xmlns:a16="http://schemas.microsoft.com/office/drawing/2014/main" id="{273F68D5-687D-5835-A827-6962381445B8}"/>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336019" y="1413794"/>
            <a:ext cx="662609" cy="662609"/>
          </a:xfrm>
          <a:prstGeom prst="rect">
            <a:avLst/>
          </a:prstGeom>
        </p:spPr>
      </p:pic>
      <p:sp>
        <p:nvSpPr>
          <p:cNvPr id="6" name="Textfeld 5">
            <a:extLst>
              <a:ext uri="{FF2B5EF4-FFF2-40B4-BE49-F238E27FC236}">
                <a16:creationId xmlns:a16="http://schemas.microsoft.com/office/drawing/2014/main" id="{75E09EC3-C233-CC2D-3260-F3D215211F5C}"/>
              </a:ext>
            </a:extLst>
          </p:cNvPr>
          <p:cNvSpPr txBox="1"/>
          <p:nvPr/>
        </p:nvSpPr>
        <p:spPr>
          <a:xfrm>
            <a:off x="802134" y="1745098"/>
            <a:ext cx="918841" cy="369332"/>
          </a:xfrm>
          <a:prstGeom prst="rect">
            <a:avLst/>
          </a:prstGeom>
          <a:noFill/>
        </p:spPr>
        <p:txBody>
          <a:bodyPr wrap="none" rtlCol="0">
            <a:spAutoFit/>
          </a:bodyPr>
          <a:lstStyle/>
          <a:p>
            <a:r>
              <a:rPr lang="de-AT" b="1" dirty="0"/>
              <a:t>15 min</a:t>
            </a:r>
          </a:p>
        </p:txBody>
      </p:sp>
      <p:pic>
        <p:nvPicPr>
          <p:cNvPr id="7" name="Grafik 6" descr="Besprechung mit einfarbiger Füllung">
            <a:extLst>
              <a:ext uri="{FF2B5EF4-FFF2-40B4-BE49-F238E27FC236}">
                <a16:creationId xmlns:a16="http://schemas.microsoft.com/office/drawing/2014/main" id="{CEC02047-E175-9FF0-C74A-0BCE7B65B35D}"/>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31812" y="2668594"/>
            <a:ext cx="914400" cy="914400"/>
          </a:xfrm>
          <a:prstGeom prst="rect">
            <a:avLst/>
          </a:prstGeom>
        </p:spPr>
      </p:pic>
    </p:spTree>
    <p:extLst>
      <p:ext uri="{BB962C8B-B14F-4D97-AF65-F5344CB8AC3E}">
        <p14:creationId xmlns:p14="http://schemas.microsoft.com/office/powerpoint/2010/main" val="4711849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Essential</a:t>
            </a:r>
            <a:r>
              <a:rPr lang="en-US" b="1" dirty="0"/>
              <a:t> </a:t>
            </a:r>
            <a:r>
              <a:rPr lang="en-US" dirty="0"/>
              <a:t>skills required for professional and personal growth by PhD students</a:t>
            </a:r>
          </a:p>
        </p:txBody>
      </p:sp>
      <p:sp>
        <p:nvSpPr>
          <p:cNvPr id="3" name="Content Placeholder 2"/>
          <p:cNvSpPr>
            <a:spLocks noGrp="1"/>
          </p:cNvSpPr>
          <p:nvPr>
            <p:ph idx="1"/>
          </p:nvPr>
        </p:nvSpPr>
        <p:spPr>
          <a:xfrm>
            <a:off x="2589212" y="2133600"/>
            <a:ext cx="9115108" cy="4724400"/>
          </a:xfrm>
        </p:spPr>
        <p:txBody>
          <a:bodyPr>
            <a:noAutofit/>
          </a:bodyPr>
          <a:lstStyle/>
          <a:p>
            <a:pPr marL="0" indent="0">
              <a:buNone/>
            </a:pPr>
            <a:r>
              <a:rPr lang="en-US" sz="2400" dirty="0"/>
              <a:t>As a PhD student, acquiring essential skills beyond academic knowledge is crucial for professional and personal growth:</a:t>
            </a:r>
          </a:p>
          <a:p>
            <a:pPr marL="514350" indent="-514350">
              <a:buFont typeface="+mj-lt"/>
              <a:buAutoNum type="alphaLcParenR"/>
            </a:pPr>
            <a:r>
              <a:rPr lang="en-US" sz="2400" dirty="0"/>
              <a:t>Critical thinking and analysis</a:t>
            </a:r>
          </a:p>
          <a:p>
            <a:pPr marL="514350" indent="-514350">
              <a:buFont typeface="+mj-lt"/>
              <a:buAutoNum type="alphaLcParenR"/>
            </a:pPr>
            <a:r>
              <a:rPr lang="en-US" sz="2400" dirty="0"/>
              <a:t>Research design and methodology</a:t>
            </a:r>
          </a:p>
          <a:p>
            <a:pPr marL="514350" indent="-514350">
              <a:buFont typeface="+mj-lt"/>
              <a:buAutoNum type="alphaLcParenR"/>
            </a:pPr>
            <a:r>
              <a:rPr lang="en-US" sz="2400" dirty="0"/>
              <a:t>Academic writing and publishing</a:t>
            </a:r>
          </a:p>
          <a:p>
            <a:pPr marL="514350" indent="-514350">
              <a:buFont typeface="+mj-lt"/>
              <a:buAutoNum type="alphaLcParenR"/>
            </a:pPr>
            <a:r>
              <a:rPr lang="en-US" sz="2400" dirty="0"/>
              <a:t>Time management and organization</a:t>
            </a:r>
          </a:p>
          <a:p>
            <a:pPr marL="514350" indent="-514350">
              <a:buFont typeface="+mj-lt"/>
              <a:buAutoNum type="alphaLcParenR"/>
            </a:pPr>
            <a:r>
              <a:rPr lang="en-US" sz="2400" dirty="0"/>
              <a:t>Effective communication</a:t>
            </a:r>
          </a:p>
          <a:p>
            <a:pPr marL="514350" indent="-514350">
              <a:buFont typeface="+mj-lt"/>
              <a:buAutoNum type="alphaLcParenR"/>
            </a:pPr>
            <a:r>
              <a:rPr lang="en-US" sz="2400" dirty="0"/>
              <a:t>Presentation and public speaking</a:t>
            </a:r>
          </a:p>
        </p:txBody>
      </p:sp>
      <p:sp>
        <p:nvSpPr>
          <p:cNvPr id="4" name="Foliennummernplatzhalter 3">
            <a:extLst>
              <a:ext uri="{FF2B5EF4-FFF2-40B4-BE49-F238E27FC236}">
                <a16:creationId xmlns:a16="http://schemas.microsoft.com/office/drawing/2014/main" id="{B6A3363B-A0FB-80A9-E0EC-93005E8A773D}"/>
              </a:ext>
            </a:extLst>
          </p:cNvPr>
          <p:cNvSpPr>
            <a:spLocks noGrp="1"/>
          </p:cNvSpPr>
          <p:nvPr>
            <p:ph type="sldNum" sz="quarter" idx="12"/>
          </p:nvPr>
        </p:nvSpPr>
        <p:spPr/>
        <p:txBody>
          <a:bodyPr/>
          <a:lstStyle/>
          <a:p>
            <a:fld id="{D57F1E4F-1CFF-5643-939E-217C01CDF565}" type="slidenum">
              <a:rPr lang="en-US" smtClean="0"/>
              <a:pPr/>
              <a:t>6</a:t>
            </a:fld>
            <a:endParaRPr lang="en-US" dirty="0"/>
          </a:p>
        </p:txBody>
      </p:sp>
    </p:spTree>
    <p:extLst>
      <p:ext uri="{BB962C8B-B14F-4D97-AF65-F5344CB8AC3E}">
        <p14:creationId xmlns:p14="http://schemas.microsoft.com/office/powerpoint/2010/main" val="9477574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76348F-E81F-D1BA-ED03-C6A88981E78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F35F27B-C86D-4FC8-A8B3-7A8068BAC503}"/>
              </a:ext>
            </a:extLst>
          </p:cNvPr>
          <p:cNvSpPr>
            <a:spLocks noGrp="1"/>
          </p:cNvSpPr>
          <p:nvPr>
            <p:ph type="title"/>
          </p:nvPr>
        </p:nvSpPr>
        <p:spPr/>
        <p:txBody>
          <a:bodyPr/>
          <a:lstStyle/>
          <a:p>
            <a:r>
              <a:rPr lang="en-US" dirty="0"/>
              <a:t>Essential</a:t>
            </a:r>
            <a:r>
              <a:rPr lang="en-US" b="1" dirty="0"/>
              <a:t> </a:t>
            </a:r>
            <a:r>
              <a:rPr lang="en-US" dirty="0"/>
              <a:t>skills required for professional and personal growth by PhD students</a:t>
            </a:r>
          </a:p>
        </p:txBody>
      </p:sp>
      <p:sp>
        <p:nvSpPr>
          <p:cNvPr id="3" name="Content Placeholder 2">
            <a:extLst>
              <a:ext uri="{FF2B5EF4-FFF2-40B4-BE49-F238E27FC236}">
                <a16:creationId xmlns:a16="http://schemas.microsoft.com/office/drawing/2014/main" id="{84F64301-BB98-CF6B-7BB1-82E97BF1CEC5}"/>
              </a:ext>
            </a:extLst>
          </p:cNvPr>
          <p:cNvSpPr>
            <a:spLocks noGrp="1"/>
          </p:cNvSpPr>
          <p:nvPr>
            <p:ph idx="1"/>
          </p:nvPr>
        </p:nvSpPr>
        <p:spPr>
          <a:xfrm>
            <a:off x="2589212" y="2133600"/>
            <a:ext cx="9066340" cy="4535424"/>
          </a:xfrm>
        </p:spPr>
        <p:txBody>
          <a:bodyPr>
            <a:noAutofit/>
          </a:bodyPr>
          <a:lstStyle/>
          <a:p>
            <a:pPr marL="0" indent="0">
              <a:buNone/>
            </a:pPr>
            <a:r>
              <a:rPr lang="en-US" sz="2400" dirty="0" err="1"/>
              <a:t>Ctd</a:t>
            </a:r>
            <a:r>
              <a:rPr lang="en-US" sz="2400" dirty="0"/>
              <a:t>. :</a:t>
            </a:r>
          </a:p>
          <a:p>
            <a:pPr marL="514350" indent="-514350">
              <a:buFont typeface="+mj-lt"/>
              <a:buAutoNum type="alphaLcParenR" startAt="7"/>
            </a:pPr>
            <a:r>
              <a:rPr lang="en-US" sz="2400" dirty="0"/>
              <a:t>Collaboration and teamwork</a:t>
            </a:r>
          </a:p>
          <a:p>
            <a:pPr marL="514350" indent="-514350">
              <a:buFont typeface="+mj-lt"/>
              <a:buAutoNum type="alphaLcParenR" startAt="7"/>
            </a:pPr>
            <a:r>
              <a:rPr lang="en-US" sz="2400" dirty="0"/>
              <a:t>Conflict resolution and negotiation</a:t>
            </a:r>
          </a:p>
          <a:p>
            <a:pPr marL="514350" indent="-514350">
              <a:buFont typeface="+mj-lt"/>
              <a:buAutoNum type="alphaLcParenR" startAt="10"/>
            </a:pPr>
            <a:r>
              <a:rPr lang="en-US" sz="2400" dirty="0"/>
              <a:t>Career planning and goal setting</a:t>
            </a:r>
          </a:p>
          <a:p>
            <a:pPr marL="514350" indent="-514350">
              <a:buFont typeface="+mj-lt"/>
              <a:buAutoNum type="alphaLcParenR" startAt="10"/>
            </a:pPr>
            <a:r>
              <a:rPr lang="en-US" sz="2400" dirty="0"/>
              <a:t>Networking and building relationships</a:t>
            </a:r>
          </a:p>
          <a:p>
            <a:pPr marL="514350" indent="-514350">
              <a:buFont typeface="+mj-lt"/>
              <a:buAutoNum type="alphaLcParenR" startAt="10"/>
            </a:pPr>
            <a:r>
              <a:rPr lang="en-US" sz="2400" dirty="0"/>
              <a:t>Resilience and stress management</a:t>
            </a:r>
          </a:p>
          <a:p>
            <a:pPr marL="514350" indent="-514350">
              <a:buFont typeface="+mj-lt"/>
              <a:buAutoNum type="alphaLcParenR" startAt="10"/>
            </a:pPr>
            <a:r>
              <a:rPr lang="en-US" sz="2400" dirty="0"/>
              <a:t>Mental health and well-being</a:t>
            </a:r>
          </a:p>
          <a:p>
            <a:pPr marL="514350" indent="-514350">
              <a:buFont typeface="+mj-lt"/>
              <a:buAutoNum type="alphaLcParenR" startAt="10"/>
            </a:pPr>
            <a:r>
              <a:rPr lang="en-US" sz="2400" dirty="0"/>
              <a:t>Digital literacy</a:t>
            </a:r>
          </a:p>
          <a:p>
            <a:pPr marL="514350" indent="-514350">
              <a:buFont typeface="+mj-lt"/>
              <a:buAutoNum type="alphaLcParenR" startAt="10"/>
            </a:pPr>
            <a:r>
              <a:rPr lang="en-US" sz="2400" dirty="0"/>
              <a:t>Leadership and mentoring</a:t>
            </a:r>
          </a:p>
          <a:p>
            <a:pPr marL="514350" indent="-514350">
              <a:buFont typeface="+mj-lt"/>
              <a:buAutoNum type="alphaLcParenR" startAt="10"/>
            </a:pPr>
            <a:endParaRPr lang="en-US" sz="2400" dirty="0"/>
          </a:p>
          <a:p>
            <a:endParaRPr lang="en-US" sz="2400" dirty="0"/>
          </a:p>
        </p:txBody>
      </p:sp>
      <p:sp>
        <p:nvSpPr>
          <p:cNvPr id="4" name="Foliennummernplatzhalter 3">
            <a:extLst>
              <a:ext uri="{FF2B5EF4-FFF2-40B4-BE49-F238E27FC236}">
                <a16:creationId xmlns:a16="http://schemas.microsoft.com/office/drawing/2014/main" id="{5EC99AE7-6349-57F1-72BC-31612E62A87F}"/>
              </a:ext>
            </a:extLst>
          </p:cNvPr>
          <p:cNvSpPr>
            <a:spLocks noGrp="1"/>
          </p:cNvSpPr>
          <p:nvPr>
            <p:ph type="sldNum" sz="quarter" idx="12"/>
          </p:nvPr>
        </p:nvSpPr>
        <p:spPr/>
        <p:txBody>
          <a:bodyPr/>
          <a:lstStyle/>
          <a:p>
            <a:fld id="{D57F1E4F-1CFF-5643-939E-217C01CDF565}" type="slidenum">
              <a:rPr lang="en-US" smtClean="0"/>
              <a:pPr/>
              <a:t>7</a:t>
            </a:fld>
            <a:endParaRPr lang="en-US" dirty="0"/>
          </a:p>
        </p:txBody>
      </p:sp>
    </p:spTree>
    <p:extLst>
      <p:ext uri="{BB962C8B-B14F-4D97-AF65-F5344CB8AC3E}">
        <p14:creationId xmlns:p14="http://schemas.microsoft.com/office/powerpoint/2010/main" val="38810743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DE122F-3E89-759F-201E-E792093C182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B7B348C-402C-2553-F488-8E25F959B87E}"/>
              </a:ext>
            </a:extLst>
          </p:cNvPr>
          <p:cNvSpPr>
            <a:spLocks noGrp="1"/>
          </p:cNvSpPr>
          <p:nvPr>
            <p:ph type="title"/>
          </p:nvPr>
        </p:nvSpPr>
        <p:spPr>
          <a:xfrm>
            <a:off x="2095491" y="147337"/>
            <a:ext cx="9368920" cy="1280890"/>
          </a:xfrm>
        </p:spPr>
        <p:txBody>
          <a:bodyPr/>
          <a:lstStyle/>
          <a:p>
            <a:r>
              <a:rPr lang="en-US" dirty="0"/>
              <a:t>Professional development is broader than skills alone</a:t>
            </a:r>
          </a:p>
        </p:txBody>
      </p:sp>
      <p:sp>
        <p:nvSpPr>
          <p:cNvPr id="3" name="Content Placeholder 2">
            <a:extLst>
              <a:ext uri="{FF2B5EF4-FFF2-40B4-BE49-F238E27FC236}">
                <a16:creationId xmlns:a16="http://schemas.microsoft.com/office/drawing/2014/main" id="{55CBEDB2-F121-8D76-B224-BF21C9840E7F}"/>
              </a:ext>
            </a:extLst>
          </p:cNvPr>
          <p:cNvSpPr>
            <a:spLocks noGrp="1"/>
          </p:cNvSpPr>
          <p:nvPr>
            <p:ph idx="1"/>
          </p:nvPr>
        </p:nvSpPr>
        <p:spPr>
          <a:xfrm>
            <a:off x="2095491" y="1363673"/>
            <a:ext cx="10096509" cy="5187087"/>
          </a:xfrm>
        </p:spPr>
        <p:txBody>
          <a:bodyPr>
            <a:noAutofit/>
          </a:bodyPr>
          <a:lstStyle/>
          <a:p>
            <a:pPr marL="0" indent="0">
              <a:buNone/>
            </a:pPr>
            <a:r>
              <a:rPr lang="en-US" sz="2200" dirty="0"/>
              <a:t>Professional development in doctoral education also includes how doctoral candidates grow into confident and connected professionals who can navigate opportunities, relationships, and future career pathways. </a:t>
            </a:r>
          </a:p>
          <a:p>
            <a:pPr marL="0" indent="0">
              <a:buNone/>
            </a:pPr>
            <a:r>
              <a:rPr lang="en-US" sz="2200" dirty="0"/>
              <a:t>It may include:</a:t>
            </a:r>
          </a:p>
          <a:p>
            <a:r>
              <a:rPr lang="en-US" sz="2200" b="1" dirty="0"/>
              <a:t>skills and competencies</a:t>
            </a:r>
            <a:r>
              <a:rPr lang="en-US" sz="2200" dirty="0"/>
              <a:t> needed for research, communication, teaching, and collaboration </a:t>
            </a:r>
          </a:p>
          <a:p>
            <a:r>
              <a:rPr lang="en-US" sz="2200" b="1" dirty="0"/>
              <a:t>professional networks</a:t>
            </a:r>
            <a:r>
              <a:rPr lang="en-US" sz="2200" dirty="0"/>
              <a:t> and access to scholarly communities </a:t>
            </a:r>
          </a:p>
          <a:p>
            <a:r>
              <a:rPr lang="en-US" sz="2200" b="1" dirty="0"/>
              <a:t>visibility and participation</a:t>
            </a:r>
            <a:r>
              <a:rPr lang="en-US" sz="2200" dirty="0"/>
              <a:t>, for example through conferences, presentations, and publications </a:t>
            </a:r>
          </a:p>
          <a:p>
            <a:r>
              <a:rPr lang="en-US" sz="2200" b="1" dirty="0"/>
              <a:t>career reflection and planning</a:t>
            </a:r>
            <a:r>
              <a:rPr lang="en-US" sz="2200" dirty="0"/>
              <a:t>, including awareness of different pathways after the PhD </a:t>
            </a:r>
          </a:p>
          <a:p>
            <a:r>
              <a:rPr lang="en-US" sz="2200" b="1" dirty="0"/>
              <a:t>confidence, independence, and professional identity</a:t>
            </a:r>
            <a:r>
              <a:rPr lang="en-US" sz="2200" dirty="0"/>
              <a:t> as an emerging researcher or expert.</a:t>
            </a:r>
            <a:endParaRPr lang="en-US" sz="2200" b="1" dirty="0"/>
          </a:p>
        </p:txBody>
      </p:sp>
      <p:sp>
        <p:nvSpPr>
          <p:cNvPr id="4" name="Foliennummernplatzhalter 3">
            <a:extLst>
              <a:ext uri="{FF2B5EF4-FFF2-40B4-BE49-F238E27FC236}">
                <a16:creationId xmlns:a16="http://schemas.microsoft.com/office/drawing/2014/main" id="{DF9069A8-20AA-DD4C-83B4-D546B8432778}"/>
              </a:ext>
            </a:extLst>
          </p:cNvPr>
          <p:cNvSpPr>
            <a:spLocks noGrp="1"/>
          </p:cNvSpPr>
          <p:nvPr>
            <p:ph type="sldNum" sz="quarter" idx="12"/>
          </p:nvPr>
        </p:nvSpPr>
        <p:spPr/>
        <p:txBody>
          <a:bodyPr/>
          <a:lstStyle/>
          <a:p>
            <a:fld id="{D57F1E4F-1CFF-5643-939E-217C01CDF565}" type="slidenum">
              <a:rPr lang="en-US" smtClean="0"/>
              <a:pPr/>
              <a:t>8</a:t>
            </a:fld>
            <a:endParaRPr lang="en-US" dirty="0"/>
          </a:p>
        </p:txBody>
      </p:sp>
    </p:spTree>
    <p:extLst>
      <p:ext uri="{BB962C8B-B14F-4D97-AF65-F5344CB8AC3E}">
        <p14:creationId xmlns:p14="http://schemas.microsoft.com/office/powerpoint/2010/main" val="42645533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58719" y="624110"/>
            <a:ext cx="8849747" cy="788001"/>
          </a:xfrm>
        </p:spPr>
        <p:txBody>
          <a:bodyPr/>
          <a:lstStyle/>
          <a:p>
            <a:r>
              <a:rPr lang="en-US" dirty="0"/>
              <a:t>Would you like to delve deeper? </a:t>
            </a:r>
          </a:p>
        </p:txBody>
      </p:sp>
      <p:sp>
        <p:nvSpPr>
          <p:cNvPr id="5" name="Inhaltsplatzhalter 4">
            <a:extLst>
              <a:ext uri="{FF2B5EF4-FFF2-40B4-BE49-F238E27FC236}">
                <a16:creationId xmlns:a16="http://schemas.microsoft.com/office/drawing/2014/main" id="{1CB8BC4B-4907-EE8B-3535-CAA8E3D1A17E}"/>
              </a:ext>
            </a:extLst>
          </p:cNvPr>
          <p:cNvSpPr>
            <a:spLocks noGrp="1"/>
          </p:cNvSpPr>
          <p:nvPr>
            <p:ph idx="1"/>
          </p:nvPr>
        </p:nvSpPr>
        <p:spPr>
          <a:xfrm>
            <a:off x="2324516" y="1694448"/>
            <a:ext cx="9180095" cy="4949420"/>
          </a:xfrm>
        </p:spPr>
        <p:txBody>
          <a:bodyPr>
            <a:noAutofit/>
          </a:bodyPr>
          <a:lstStyle/>
          <a:p>
            <a:pPr marL="0" indent="0">
              <a:buNone/>
            </a:pPr>
            <a:r>
              <a:rPr lang="en-US" sz="2400" dirty="0"/>
              <a:t>For participants who would like to explore researcher development in greater depth, there are broader frameworks that can support further reflection beyond the core content of this module.</a:t>
            </a:r>
          </a:p>
          <a:p>
            <a:r>
              <a:rPr lang="en-US" sz="2400" dirty="0"/>
              <a:t>The European Competence Framework for Researchers (</a:t>
            </a:r>
            <a:r>
              <a:rPr lang="en-US" sz="2400" dirty="0" err="1"/>
              <a:t>ResearchComp</a:t>
            </a:r>
            <a:r>
              <a:rPr lang="en-US" sz="2400" dirty="0"/>
              <a:t>) is a comprehensive tool designed to enhance research careers in Europe.</a:t>
            </a:r>
          </a:p>
          <a:p>
            <a:r>
              <a:rPr lang="en-US" sz="2400" dirty="0"/>
              <a:t>The framework serves as a standardized approach to developing and assessing researchers' competencies, supporting career development, improving research quality, and promoting mobility and collaboration across European research institution.</a:t>
            </a:r>
            <a:endParaRPr lang="de-AT" sz="2400" dirty="0"/>
          </a:p>
        </p:txBody>
      </p:sp>
      <p:sp>
        <p:nvSpPr>
          <p:cNvPr id="3" name="Foliennummernplatzhalter 2">
            <a:extLst>
              <a:ext uri="{FF2B5EF4-FFF2-40B4-BE49-F238E27FC236}">
                <a16:creationId xmlns:a16="http://schemas.microsoft.com/office/drawing/2014/main" id="{51404F39-35B8-EC4C-E065-D1AB0491DB3A}"/>
              </a:ext>
            </a:extLst>
          </p:cNvPr>
          <p:cNvSpPr>
            <a:spLocks noGrp="1"/>
          </p:cNvSpPr>
          <p:nvPr>
            <p:ph type="sldNum" sz="quarter" idx="12"/>
          </p:nvPr>
        </p:nvSpPr>
        <p:spPr/>
        <p:txBody>
          <a:bodyPr/>
          <a:lstStyle/>
          <a:p>
            <a:fld id="{D57F1E4F-1CFF-5643-939E-217C01CDF565}" type="slidenum">
              <a:rPr lang="en-US" smtClean="0"/>
              <a:pPr/>
              <a:t>9</a:t>
            </a:fld>
            <a:endParaRPr lang="en-US" dirty="0"/>
          </a:p>
        </p:txBody>
      </p:sp>
      <p:sp>
        <p:nvSpPr>
          <p:cNvPr id="6" name="TextBox 5">
            <a:extLst>
              <a:ext uri="{FF2B5EF4-FFF2-40B4-BE49-F238E27FC236}">
                <a16:creationId xmlns:a16="http://schemas.microsoft.com/office/drawing/2014/main" id="{1BC4BB4E-80C7-CF71-9EDB-94CAE6CD96BF}"/>
              </a:ext>
            </a:extLst>
          </p:cNvPr>
          <p:cNvSpPr txBox="1"/>
          <p:nvPr/>
        </p:nvSpPr>
        <p:spPr>
          <a:xfrm rot="21026172">
            <a:off x="304615" y="158583"/>
            <a:ext cx="2268570" cy="369332"/>
          </a:xfrm>
          <a:prstGeom prst="rect">
            <a:avLst/>
          </a:prstGeom>
          <a:noFill/>
        </p:spPr>
        <p:txBody>
          <a:bodyPr wrap="none" rtlCol="0">
            <a:spAutoFit/>
          </a:bodyPr>
          <a:lstStyle/>
          <a:p>
            <a:r>
              <a:rPr lang="de-AT" b="1" dirty="0">
                <a:solidFill>
                  <a:schemeClr val="accent2"/>
                </a:solidFill>
              </a:rPr>
              <a:t>Further </a:t>
            </a:r>
            <a:r>
              <a:rPr lang="de-AT" b="1" dirty="0" err="1">
                <a:solidFill>
                  <a:schemeClr val="accent2"/>
                </a:solidFill>
              </a:rPr>
              <a:t>exploration</a:t>
            </a:r>
            <a:endParaRPr lang="de-AT" b="1" dirty="0">
              <a:solidFill>
                <a:schemeClr val="accent2"/>
              </a:solidFill>
            </a:endParaRPr>
          </a:p>
        </p:txBody>
      </p:sp>
    </p:spTree>
    <p:extLst>
      <p:ext uri="{BB962C8B-B14F-4D97-AF65-F5344CB8AC3E}">
        <p14:creationId xmlns:p14="http://schemas.microsoft.com/office/powerpoint/2010/main" val="420175260"/>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db2fd845-fe18-4158-b167-9e7d573efa4a"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kument" ma:contentTypeID="0x0101006043C5F68DD74F4F85CE375AC52B32D2" ma:contentTypeVersion="14" ma:contentTypeDescription="Ein neues Dokument erstellen." ma:contentTypeScope="" ma:versionID="574de9ecdc9e8f59f89e3d10a3c24bdb">
  <xsd:schema xmlns:xsd="http://www.w3.org/2001/XMLSchema" xmlns:xs="http://www.w3.org/2001/XMLSchema" xmlns:p="http://schemas.microsoft.com/office/2006/metadata/properties" xmlns:ns3="db2fd845-fe18-4158-b167-9e7d573efa4a" xmlns:ns4="10641806-eea2-42b9-b77c-207e89808980" targetNamespace="http://schemas.microsoft.com/office/2006/metadata/properties" ma:root="true" ma:fieldsID="a255fb3edb177b49b6bf21afb25f36e0" ns3:_="" ns4:_="">
    <xsd:import namespace="db2fd845-fe18-4158-b167-9e7d573efa4a"/>
    <xsd:import namespace="10641806-eea2-42b9-b77c-207e89808980"/>
    <xsd:element name="properties">
      <xsd:complexType>
        <xsd:sequence>
          <xsd:element name="documentManagement">
            <xsd:complexType>
              <xsd:all>
                <xsd:element ref="ns3:MediaServiceMetadata" minOccurs="0"/>
                <xsd:element ref="ns3:MediaServiceFastMetadata" minOccurs="0"/>
                <xsd:element ref="ns3:_activity" minOccurs="0"/>
                <xsd:element ref="ns4:SharedWithUsers" minOccurs="0"/>
                <xsd:element ref="ns4:SharedWithDetails" minOccurs="0"/>
                <xsd:element ref="ns4:SharingHintHash" minOccurs="0"/>
                <xsd:element ref="ns3:MediaServiceDateTaken" minOccurs="0"/>
                <xsd:element ref="ns3:MediaServiceObjectDetectorVersions" minOccurs="0"/>
                <xsd:element ref="ns3:MediaServiceAutoTags" minOccurs="0"/>
                <xsd:element ref="ns3:MediaServiceOCR" minOccurs="0"/>
                <xsd:element ref="ns3:MediaServiceGenerationTime" minOccurs="0"/>
                <xsd:element ref="ns3:MediaServiceEventHashCode" minOccurs="0"/>
                <xsd:element ref="ns3:MediaServiceSearchProperties" minOccurs="0"/>
                <xsd:element ref="ns3: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2fd845-fe18-4158-b167-9e7d573efa4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activity" ma:index="10" nillable="true" ma:displayName="_activity" ma:hidden="true" ma:internalName="_activity">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AutoTags" ma:index="16" nillable="true" ma:displayName="Tags" ma:internalName="MediaServiceAutoTags"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element name="MediaServiceSystemTags" ma:index="21"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0641806-eea2-42b9-b77c-207e89808980" elementFormDefault="qualified">
    <xsd:import namespace="http://schemas.microsoft.com/office/2006/documentManagement/types"/>
    <xsd:import namespace="http://schemas.microsoft.com/office/infopath/2007/PartnerControls"/>
    <xsd:element name="SharedWithUsers" ma:index="11"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Freigegeben für - Details" ma:internalName="SharedWithDetails" ma:readOnly="true">
      <xsd:simpleType>
        <xsd:restriction base="dms:Note">
          <xsd:maxLength value="255"/>
        </xsd:restriction>
      </xsd:simpleType>
    </xsd:element>
    <xsd:element name="SharingHintHash" ma:index="13" nillable="true" ma:displayName="Freigabehinweis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CEB4036-DBF4-401D-85BA-4F29C1DC0B81}">
  <ds:schemaRefs>
    <ds:schemaRef ds:uri="http://www.w3.org/XML/1998/namespace"/>
    <ds:schemaRef ds:uri="http://purl.org/dc/terms/"/>
    <ds:schemaRef ds:uri="http://schemas.microsoft.com/office/2006/metadata/properties"/>
    <ds:schemaRef ds:uri="http://purl.org/dc/dcmitype/"/>
    <ds:schemaRef ds:uri="http://schemas.microsoft.com/office/2006/documentManagement/types"/>
    <ds:schemaRef ds:uri="http://schemas.openxmlformats.org/package/2006/metadata/core-properties"/>
    <ds:schemaRef ds:uri="10641806-eea2-42b9-b77c-207e89808980"/>
    <ds:schemaRef ds:uri="http://schemas.microsoft.com/office/infopath/2007/PartnerControls"/>
    <ds:schemaRef ds:uri="db2fd845-fe18-4158-b167-9e7d573efa4a"/>
    <ds:schemaRef ds:uri="http://purl.org/dc/elements/1.1/"/>
  </ds:schemaRefs>
</ds:datastoreItem>
</file>

<file path=customXml/itemProps2.xml><?xml version="1.0" encoding="utf-8"?>
<ds:datastoreItem xmlns:ds="http://schemas.openxmlformats.org/officeDocument/2006/customXml" ds:itemID="{8B27490B-94F9-4172-B000-D4E546B8CD69}">
  <ds:schemaRefs>
    <ds:schemaRef ds:uri="http://schemas.microsoft.com/sharepoint/v3/contenttype/forms"/>
  </ds:schemaRefs>
</ds:datastoreItem>
</file>

<file path=customXml/itemProps3.xml><?xml version="1.0" encoding="utf-8"?>
<ds:datastoreItem xmlns:ds="http://schemas.openxmlformats.org/officeDocument/2006/customXml" ds:itemID="{04F6D6C2-F7C7-456A-8B34-42B1686B671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b2fd845-fe18-4158-b167-9e7d573efa4a"/>
    <ds:schemaRef ds:uri="10641806-eea2-42b9-b77c-207e8980898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Wisp</Template>
  <TotalTime>0</TotalTime>
  <Words>3177</Words>
  <Application>Microsoft Office PowerPoint</Application>
  <PresentationFormat>Widescreen</PresentationFormat>
  <Paragraphs>349</Paragraphs>
  <Slides>43</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43</vt:i4>
      </vt:variant>
    </vt:vector>
  </HeadingPairs>
  <TitlesOfParts>
    <vt:vector size="48" baseType="lpstr">
      <vt:lpstr>Aptos</vt:lpstr>
      <vt:lpstr>Arial</vt:lpstr>
      <vt:lpstr>Century Gothic</vt:lpstr>
      <vt:lpstr>Wingdings 3</vt:lpstr>
      <vt:lpstr>Wisp</vt:lpstr>
      <vt:lpstr>Module 8 Professional Career Development, Networking, and Job Placement</vt:lpstr>
      <vt:lpstr>Aim and Expected Outcomes</vt:lpstr>
      <vt:lpstr>Building professional and personal skills Why does it matter?</vt:lpstr>
      <vt:lpstr>Introduction</vt:lpstr>
      <vt:lpstr>Building professional and personal skills</vt:lpstr>
      <vt:lpstr>Essential skills required for professional and personal growth by PhD students</vt:lpstr>
      <vt:lpstr>Essential skills required for professional and personal growth by PhD students</vt:lpstr>
      <vt:lpstr>Professional development is broader than skills alone</vt:lpstr>
      <vt:lpstr>Would you like to delve deeper? </vt:lpstr>
      <vt:lpstr>ResearchComp: an optional framework for further reflection</vt:lpstr>
      <vt:lpstr>What is the supervisor’s role in professional development?</vt:lpstr>
      <vt:lpstr>What is the supervisor’s role in professional development?</vt:lpstr>
      <vt:lpstr>What is the supervisor’s role in professional development?</vt:lpstr>
      <vt:lpstr>PowerPoint Presentation</vt:lpstr>
      <vt:lpstr>Encourage conference participation and networking</vt:lpstr>
      <vt:lpstr>Conference preparation </vt:lpstr>
      <vt:lpstr>Post-conference follow-up</vt:lpstr>
      <vt:lpstr>Opening access is not only about conferences</vt:lpstr>
      <vt:lpstr>Who is in the candidate’s professional world?</vt:lpstr>
      <vt:lpstr>Promote collaborations and partnerships</vt:lpstr>
      <vt:lpstr>PowerPoint Presentation</vt:lpstr>
      <vt:lpstr>Why discuss future pathways during the PhD?</vt:lpstr>
      <vt:lpstr>What can supervisors do to support reflection on future pathways?</vt:lpstr>
      <vt:lpstr>Career conversation in practice</vt:lpstr>
      <vt:lpstr>Using career questions as a conversation guide</vt:lpstr>
      <vt:lpstr>Academic and non-academic pathways: opportunities and constraints</vt:lpstr>
      <vt:lpstr>Academic and non-academic pathways: opportunities and constraints</vt:lpstr>
      <vt:lpstr>PowerPoint Presentation</vt:lpstr>
      <vt:lpstr>From doctoral candidate to independent professional</vt:lpstr>
      <vt:lpstr>What does growing independence look like?</vt:lpstr>
      <vt:lpstr>What are challenges for the supervisors in the transition of the supervisee to an independent researcher? </vt:lpstr>
      <vt:lpstr>What are challenges for the supervisors in the transition of the supervisee to an independent researcher?</vt:lpstr>
      <vt:lpstr>How can we overcome these challenges?</vt:lpstr>
      <vt:lpstr>Key questions…</vt:lpstr>
      <vt:lpstr>Key questions</vt:lpstr>
      <vt:lpstr>Doctoral Student Career Planning - from PhD student to post doc and beyond </vt:lpstr>
      <vt:lpstr>What can the PhD student do for him- or herself?</vt:lpstr>
      <vt:lpstr>What can you do as a supervisor? </vt:lpstr>
      <vt:lpstr>What can you do as a supervisor? </vt:lpstr>
      <vt:lpstr>What can your university do?</vt:lpstr>
      <vt:lpstr>What can your department do?</vt:lpstr>
      <vt:lpstr>Key takeaways of Module 8</vt:lpstr>
      <vt:lpstr>Disclaimer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NEED FOR DOCTORAL QUALIFICATIONS IN SUB-SAHARA AFRICA</dc:title>
  <dc:creator>Windows User</dc:creator>
  <cp:lastModifiedBy>Lucas Zinner</cp:lastModifiedBy>
  <cp:revision>171</cp:revision>
  <dcterms:created xsi:type="dcterms:W3CDTF">2024-10-01T08:04:27Z</dcterms:created>
  <dcterms:modified xsi:type="dcterms:W3CDTF">2026-04-02T07:37:52Z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0x0101006043C5F68DD74F4F85CE375AC52B32D2</vt:lpwstr>
  </property>
</Properties>
</file>