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3"/>
  </p:notesMasterIdLst>
  <p:sldIdLst>
    <p:sldId id="292" r:id="rId2"/>
    <p:sldId id="701" r:id="rId3"/>
    <p:sldId id="713" r:id="rId4"/>
    <p:sldId id="707" r:id="rId5"/>
    <p:sldId id="715" r:id="rId6"/>
    <p:sldId id="712" r:id="rId7"/>
    <p:sldId id="711" r:id="rId8"/>
    <p:sldId id="708" r:id="rId9"/>
    <p:sldId id="284" r:id="rId10"/>
    <p:sldId id="285" r:id="rId11"/>
    <p:sldId id="287" r:id="rId12"/>
    <p:sldId id="709" r:id="rId13"/>
    <p:sldId id="705" r:id="rId14"/>
    <p:sldId id="714" r:id="rId15"/>
    <p:sldId id="703" r:id="rId16"/>
    <p:sldId id="702" r:id="rId17"/>
    <p:sldId id="710" r:id="rId18"/>
    <p:sldId id="283" r:id="rId19"/>
    <p:sldId id="706" r:id="rId20"/>
    <p:sldId id="323" r:id="rId21"/>
    <p:sldId id="291" r:id="rId22"/>
    <p:sldId id="259" r:id="rId23"/>
    <p:sldId id="324" r:id="rId24"/>
    <p:sldId id="257" r:id="rId25"/>
    <p:sldId id="290" r:id="rId26"/>
    <p:sldId id="261" r:id="rId27"/>
    <p:sldId id="267" r:id="rId28"/>
    <p:sldId id="268" r:id="rId29"/>
    <p:sldId id="696" r:id="rId30"/>
    <p:sldId id="278" r:id="rId31"/>
    <p:sldId id="288"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840" y="30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2B93D4-7E3C-42A5-B0F2-AFB7EB875A1E}" type="doc">
      <dgm:prSet loTypeId="urn:microsoft.com/office/officeart/2005/8/layout/process1" loCatId="process" qsTypeId="urn:microsoft.com/office/officeart/2005/8/quickstyle/simple1" qsCatId="simple" csTypeId="urn:microsoft.com/office/officeart/2005/8/colors/colorful3" csCatId="colorful" phldr="1"/>
      <dgm:spPr/>
      <dgm:t>
        <a:bodyPr/>
        <a:lstStyle/>
        <a:p>
          <a:endParaRPr lang="de-AT"/>
        </a:p>
      </dgm:t>
    </dgm:pt>
    <dgm:pt modelId="{9650D40C-867E-412B-A76F-1CD8862EB026}">
      <dgm:prSet phldrT="[Text]"/>
      <dgm:spPr/>
      <dgm:t>
        <a:bodyPr/>
        <a:lstStyle/>
        <a:p>
          <a:pPr>
            <a:buNone/>
          </a:pPr>
          <a:r>
            <a:rPr lang="en-US" b="1" dirty="0"/>
            <a:t>research completion</a:t>
          </a:r>
          <a:br>
            <a:rPr lang="en-US" dirty="0"/>
          </a:br>
          <a:r>
            <a:rPr lang="en-US" dirty="0"/>
            <a:t>bringing the project to a clear and realistic point of closure</a:t>
          </a:r>
          <a:endParaRPr lang="de-AT" dirty="0"/>
        </a:p>
      </dgm:t>
    </dgm:pt>
    <dgm:pt modelId="{BC80796F-34CA-4B1E-8087-5BCB309C0B36}" type="parTrans" cxnId="{5C707A03-A73F-4357-8DD8-408906D0E9C9}">
      <dgm:prSet/>
      <dgm:spPr/>
      <dgm:t>
        <a:bodyPr/>
        <a:lstStyle/>
        <a:p>
          <a:endParaRPr lang="de-AT"/>
        </a:p>
      </dgm:t>
    </dgm:pt>
    <dgm:pt modelId="{FE5F19C9-7AE4-49D8-BCA9-1D7C8C598136}" type="sibTrans" cxnId="{5C707A03-A73F-4357-8DD8-408906D0E9C9}">
      <dgm:prSet/>
      <dgm:spPr/>
      <dgm:t>
        <a:bodyPr/>
        <a:lstStyle/>
        <a:p>
          <a:endParaRPr lang="de-AT"/>
        </a:p>
      </dgm:t>
    </dgm:pt>
    <dgm:pt modelId="{A0C64069-01A5-4156-908A-99BA15352D66}">
      <dgm:prSet phldrT="[Text]"/>
      <dgm:spPr/>
      <dgm:t>
        <a:bodyPr/>
        <a:lstStyle/>
        <a:p>
          <a:pPr>
            <a:buNone/>
          </a:pPr>
          <a:r>
            <a:rPr lang="en-US" b="1" dirty="0"/>
            <a:t>thesis/dissertation completion</a:t>
          </a:r>
          <a:br>
            <a:rPr lang="en-US" dirty="0"/>
          </a:br>
          <a:r>
            <a:rPr lang="en-US" dirty="0"/>
            <a:t>shaping the work into a coherent and defensible document</a:t>
          </a:r>
          <a:endParaRPr lang="de-AT" dirty="0"/>
        </a:p>
      </dgm:t>
    </dgm:pt>
    <dgm:pt modelId="{2C927E9D-B942-45A6-9AA5-169B3988A5FF}" type="parTrans" cxnId="{2CCFA9A9-58D7-4815-81AE-EC45C15F636E}">
      <dgm:prSet/>
      <dgm:spPr/>
      <dgm:t>
        <a:bodyPr/>
        <a:lstStyle/>
        <a:p>
          <a:endParaRPr lang="de-AT"/>
        </a:p>
      </dgm:t>
    </dgm:pt>
    <dgm:pt modelId="{A82599E9-101F-4CBB-BF08-DFACC7CF0B47}" type="sibTrans" cxnId="{2CCFA9A9-58D7-4815-81AE-EC45C15F636E}">
      <dgm:prSet/>
      <dgm:spPr/>
      <dgm:t>
        <a:bodyPr/>
        <a:lstStyle/>
        <a:p>
          <a:endParaRPr lang="de-AT"/>
        </a:p>
      </dgm:t>
    </dgm:pt>
    <dgm:pt modelId="{9BF58797-0E51-48FA-8F4D-D508864152C0}">
      <dgm:prSet phldrT="[Text]"/>
      <dgm:spPr/>
      <dgm:t>
        <a:bodyPr/>
        <a:lstStyle/>
        <a:p>
          <a:pPr>
            <a:buNone/>
          </a:pPr>
          <a:r>
            <a:rPr lang="en-US" b="1" dirty="0"/>
            <a:t>examination readiness</a:t>
          </a:r>
          <a:br>
            <a:rPr lang="en-US" dirty="0"/>
          </a:br>
          <a:r>
            <a:rPr lang="en-US" dirty="0"/>
            <a:t>ensuring the thesis is ready for submission and that procedures are understood</a:t>
          </a:r>
          <a:endParaRPr lang="de-AT" dirty="0"/>
        </a:p>
      </dgm:t>
    </dgm:pt>
    <dgm:pt modelId="{430ACCC2-77E8-4D1D-9970-59C6035FBE05}" type="parTrans" cxnId="{FF7F72A6-7A2E-46DA-9DC0-CD8BB8822E12}">
      <dgm:prSet/>
      <dgm:spPr/>
      <dgm:t>
        <a:bodyPr/>
        <a:lstStyle/>
        <a:p>
          <a:endParaRPr lang="de-AT"/>
        </a:p>
      </dgm:t>
    </dgm:pt>
    <dgm:pt modelId="{A529ED71-34D4-4A45-BD05-A94E0140148F}" type="sibTrans" cxnId="{FF7F72A6-7A2E-46DA-9DC0-CD8BB8822E12}">
      <dgm:prSet/>
      <dgm:spPr/>
      <dgm:t>
        <a:bodyPr/>
        <a:lstStyle/>
        <a:p>
          <a:endParaRPr lang="de-AT"/>
        </a:p>
      </dgm:t>
    </dgm:pt>
    <dgm:pt modelId="{2064C686-264C-4590-9DEC-AD13610D2204}">
      <dgm:prSet phldrT="[Text]"/>
      <dgm:spPr/>
      <dgm:t>
        <a:bodyPr/>
        <a:lstStyle/>
        <a:p>
          <a:pPr>
            <a:buNone/>
          </a:pPr>
          <a:r>
            <a:rPr lang="en-US" b="1" dirty="0"/>
            <a:t>defense performance</a:t>
          </a:r>
          <a:br>
            <a:rPr lang="en-US" dirty="0"/>
          </a:br>
          <a:r>
            <a:rPr lang="en-US" dirty="0"/>
            <a:t>preparing the candidate to present, explain, and defend the work confidently</a:t>
          </a:r>
          <a:endParaRPr lang="de-AT" dirty="0"/>
        </a:p>
      </dgm:t>
    </dgm:pt>
    <dgm:pt modelId="{FB49043C-796D-45BB-9F0D-9C0C1E829DAD}" type="parTrans" cxnId="{EAFFDC8F-F947-47EF-93F4-05701D120A48}">
      <dgm:prSet/>
      <dgm:spPr/>
      <dgm:t>
        <a:bodyPr/>
        <a:lstStyle/>
        <a:p>
          <a:endParaRPr lang="de-AT"/>
        </a:p>
      </dgm:t>
    </dgm:pt>
    <dgm:pt modelId="{05D973E3-34B3-4762-BA91-EE7C3F619A09}" type="sibTrans" cxnId="{EAFFDC8F-F947-47EF-93F4-05701D120A48}">
      <dgm:prSet/>
      <dgm:spPr/>
      <dgm:t>
        <a:bodyPr/>
        <a:lstStyle/>
        <a:p>
          <a:endParaRPr lang="de-AT"/>
        </a:p>
      </dgm:t>
    </dgm:pt>
    <dgm:pt modelId="{F18CCC22-D123-46F2-8EFC-9A1BB5E5CA8C}" type="pres">
      <dgm:prSet presAssocID="{492B93D4-7E3C-42A5-B0F2-AFB7EB875A1E}" presName="Name0" presStyleCnt="0">
        <dgm:presLayoutVars>
          <dgm:dir/>
          <dgm:resizeHandles val="exact"/>
        </dgm:presLayoutVars>
      </dgm:prSet>
      <dgm:spPr/>
    </dgm:pt>
    <dgm:pt modelId="{452BCD15-C85B-4356-9D6A-D3F1D59BD6ED}" type="pres">
      <dgm:prSet presAssocID="{9650D40C-867E-412B-A76F-1CD8862EB026}" presName="node" presStyleLbl="node1" presStyleIdx="0" presStyleCnt="4">
        <dgm:presLayoutVars>
          <dgm:bulletEnabled val="1"/>
        </dgm:presLayoutVars>
      </dgm:prSet>
      <dgm:spPr/>
    </dgm:pt>
    <dgm:pt modelId="{D50540CD-FA39-449C-82CD-292D1A8CF0C2}" type="pres">
      <dgm:prSet presAssocID="{FE5F19C9-7AE4-49D8-BCA9-1D7C8C598136}" presName="sibTrans" presStyleLbl="sibTrans2D1" presStyleIdx="0" presStyleCnt="3"/>
      <dgm:spPr/>
    </dgm:pt>
    <dgm:pt modelId="{19492C75-2F83-4696-9ED4-81F1FB2BAAEE}" type="pres">
      <dgm:prSet presAssocID="{FE5F19C9-7AE4-49D8-BCA9-1D7C8C598136}" presName="connectorText" presStyleLbl="sibTrans2D1" presStyleIdx="0" presStyleCnt="3"/>
      <dgm:spPr/>
    </dgm:pt>
    <dgm:pt modelId="{AA837397-E679-4DAD-B91B-BB9E9E37B2D3}" type="pres">
      <dgm:prSet presAssocID="{A0C64069-01A5-4156-908A-99BA15352D66}" presName="node" presStyleLbl="node1" presStyleIdx="1" presStyleCnt="4">
        <dgm:presLayoutVars>
          <dgm:bulletEnabled val="1"/>
        </dgm:presLayoutVars>
      </dgm:prSet>
      <dgm:spPr/>
    </dgm:pt>
    <dgm:pt modelId="{1F61037D-7F5A-4FF7-BF8A-83DF86809B5D}" type="pres">
      <dgm:prSet presAssocID="{A82599E9-101F-4CBB-BF08-DFACC7CF0B47}" presName="sibTrans" presStyleLbl="sibTrans2D1" presStyleIdx="1" presStyleCnt="3"/>
      <dgm:spPr/>
    </dgm:pt>
    <dgm:pt modelId="{59915845-7B31-44DF-8504-70CB66093F51}" type="pres">
      <dgm:prSet presAssocID="{A82599E9-101F-4CBB-BF08-DFACC7CF0B47}" presName="connectorText" presStyleLbl="sibTrans2D1" presStyleIdx="1" presStyleCnt="3"/>
      <dgm:spPr/>
    </dgm:pt>
    <dgm:pt modelId="{FC18407C-85EA-47ED-B9E3-FC6C32C33D29}" type="pres">
      <dgm:prSet presAssocID="{9BF58797-0E51-48FA-8F4D-D508864152C0}" presName="node" presStyleLbl="node1" presStyleIdx="2" presStyleCnt="4">
        <dgm:presLayoutVars>
          <dgm:bulletEnabled val="1"/>
        </dgm:presLayoutVars>
      </dgm:prSet>
      <dgm:spPr/>
    </dgm:pt>
    <dgm:pt modelId="{4F966F29-9A9F-413A-8279-896CC383FDD8}" type="pres">
      <dgm:prSet presAssocID="{A529ED71-34D4-4A45-BD05-A94E0140148F}" presName="sibTrans" presStyleLbl="sibTrans2D1" presStyleIdx="2" presStyleCnt="3"/>
      <dgm:spPr/>
    </dgm:pt>
    <dgm:pt modelId="{A5C5DDB6-EEE3-4320-BAEC-4631D05F7DDB}" type="pres">
      <dgm:prSet presAssocID="{A529ED71-34D4-4A45-BD05-A94E0140148F}" presName="connectorText" presStyleLbl="sibTrans2D1" presStyleIdx="2" presStyleCnt="3"/>
      <dgm:spPr/>
    </dgm:pt>
    <dgm:pt modelId="{008A99C1-6620-4018-8AC9-AF9A411CD84B}" type="pres">
      <dgm:prSet presAssocID="{2064C686-264C-4590-9DEC-AD13610D2204}" presName="node" presStyleLbl="node1" presStyleIdx="3" presStyleCnt="4">
        <dgm:presLayoutVars>
          <dgm:bulletEnabled val="1"/>
        </dgm:presLayoutVars>
      </dgm:prSet>
      <dgm:spPr/>
    </dgm:pt>
  </dgm:ptLst>
  <dgm:cxnLst>
    <dgm:cxn modelId="{C2DFAA01-4760-4C16-83F1-E0AC4733C9CE}" type="presOf" srcId="{FE5F19C9-7AE4-49D8-BCA9-1D7C8C598136}" destId="{19492C75-2F83-4696-9ED4-81F1FB2BAAEE}" srcOrd="1" destOrd="0" presId="urn:microsoft.com/office/officeart/2005/8/layout/process1"/>
    <dgm:cxn modelId="{5C707A03-A73F-4357-8DD8-408906D0E9C9}" srcId="{492B93D4-7E3C-42A5-B0F2-AFB7EB875A1E}" destId="{9650D40C-867E-412B-A76F-1CD8862EB026}" srcOrd="0" destOrd="0" parTransId="{BC80796F-34CA-4B1E-8087-5BCB309C0B36}" sibTransId="{FE5F19C9-7AE4-49D8-BCA9-1D7C8C598136}"/>
    <dgm:cxn modelId="{A15EBF0C-D7CF-4E5D-9842-ABB4EA248A83}" type="presOf" srcId="{A529ED71-34D4-4A45-BD05-A94E0140148F}" destId="{4F966F29-9A9F-413A-8279-896CC383FDD8}" srcOrd="0" destOrd="0" presId="urn:microsoft.com/office/officeart/2005/8/layout/process1"/>
    <dgm:cxn modelId="{5BE04D3E-3488-4CCD-89B4-518F2F148233}" type="presOf" srcId="{9650D40C-867E-412B-A76F-1CD8862EB026}" destId="{452BCD15-C85B-4356-9D6A-D3F1D59BD6ED}" srcOrd="0" destOrd="0" presId="urn:microsoft.com/office/officeart/2005/8/layout/process1"/>
    <dgm:cxn modelId="{C8E3A95D-C950-46B8-8550-8819E8C9EAE4}" type="presOf" srcId="{2064C686-264C-4590-9DEC-AD13610D2204}" destId="{008A99C1-6620-4018-8AC9-AF9A411CD84B}" srcOrd="0" destOrd="0" presId="urn:microsoft.com/office/officeart/2005/8/layout/process1"/>
    <dgm:cxn modelId="{1827F364-A8E0-45AF-97D5-CED9942915AE}" type="presOf" srcId="{A82599E9-101F-4CBB-BF08-DFACC7CF0B47}" destId="{1F61037D-7F5A-4FF7-BF8A-83DF86809B5D}" srcOrd="0" destOrd="0" presId="urn:microsoft.com/office/officeart/2005/8/layout/process1"/>
    <dgm:cxn modelId="{09405D57-57F6-440F-B8D8-52B2F46C67D9}" type="presOf" srcId="{FE5F19C9-7AE4-49D8-BCA9-1D7C8C598136}" destId="{D50540CD-FA39-449C-82CD-292D1A8CF0C2}" srcOrd="0" destOrd="0" presId="urn:microsoft.com/office/officeart/2005/8/layout/process1"/>
    <dgm:cxn modelId="{1CDE258A-41CD-4F30-8A45-41BADBF00C54}" type="presOf" srcId="{A82599E9-101F-4CBB-BF08-DFACC7CF0B47}" destId="{59915845-7B31-44DF-8504-70CB66093F51}" srcOrd="1" destOrd="0" presId="urn:microsoft.com/office/officeart/2005/8/layout/process1"/>
    <dgm:cxn modelId="{EAFFDC8F-F947-47EF-93F4-05701D120A48}" srcId="{492B93D4-7E3C-42A5-B0F2-AFB7EB875A1E}" destId="{2064C686-264C-4590-9DEC-AD13610D2204}" srcOrd="3" destOrd="0" parTransId="{FB49043C-796D-45BB-9F0D-9C0C1E829DAD}" sibTransId="{05D973E3-34B3-4762-BA91-EE7C3F619A09}"/>
    <dgm:cxn modelId="{FF7F72A6-7A2E-46DA-9DC0-CD8BB8822E12}" srcId="{492B93D4-7E3C-42A5-B0F2-AFB7EB875A1E}" destId="{9BF58797-0E51-48FA-8F4D-D508864152C0}" srcOrd="2" destOrd="0" parTransId="{430ACCC2-77E8-4D1D-9970-59C6035FBE05}" sibTransId="{A529ED71-34D4-4A45-BD05-A94E0140148F}"/>
    <dgm:cxn modelId="{2CCFA9A9-58D7-4815-81AE-EC45C15F636E}" srcId="{492B93D4-7E3C-42A5-B0F2-AFB7EB875A1E}" destId="{A0C64069-01A5-4156-908A-99BA15352D66}" srcOrd="1" destOrd="0" parTransId="{2C927E9D-B942-45A6-9AA5-169B3988A5FF}" sibTransId="{A82599E9-101F-4CBB-BF08-DFACC7CF0B47}"/>
    <dgm:cxn modelId="{F17B6AEB-24D6-4CE6-A24D-2373DB3EA58F}" type="presOf" srcId="{A529ED71-34D4-4A45-BD05-A94E0140148F}" destId="{A5C5DDB6-EEE3-4320-BAEC-4631D05F7DDB}" srcOrd="1" destOrd="0" presId="urn:microsoft.com/office/officeart/2005/8/layout/process1"/>
    <dgm:cxn modelId="{7D1A6BF1-B1D2-4680-AD77-188876CE927F}" type="presOf" srcId="{492B93D4-7E3C-42A5-B0F2-AFB7EB875A1E}" destId="{F18CCC22-D123-46F2-8EFC-9A1BB5E5CA8C}" srcOrd="0" destOrd="0" presId="urn:microsoft.com/office/officeart/2005/8/layout/process1"/>
    <dgm:cxn modelId="{C7C859FE-37FB-471B-9F93-296D958B6796}" type="presOf" srcId="{9BF58797-0E51-48FA-8F4D-D508864152C0}" destId="{FC18407C-85EA-47ED-B9E3-FC6C32C33D29}" srcOrd="0" destOrd="0" presId="urn:microsoft.com/office/officeart/2005/8/layout/process1"/>
    <dgm:cxn modelId="{4960FFFF-C202-4BDA-8EEF-2C085BA3A326}" type="presOf" srcId="{A0C64069-01A5-4156-908A-99BA15352D66}" destId="{AA837397-E679-4DAD-B91B-BB9E9E37B2D3}" srcOrd="0" destOrd="0" presId="urn:microsoft.com/office/officeart/2005/8/layout/process1"/>
    <dgm:cxn modelId="{D3C86655-0754-47C0-88D0-971D7B3051D7}" type="presParOf" srcId="{F18CCC22-D123-46F2-8EFC-9A1BB5E5CA8C}" destId="{452BCD15-C85B-4356-9D6A-D3F1D59BD6ED}" srcOrd="0" destOrd="0" presId="urn:microsoft.com/office/officeart/2005/8/layout/process1"/>
    <dgm:cxn modelId="{16DD1360-129C-44C7-9086-220177B95FA3}" type="presParOf" srcId="{F18CCC22-D123-46F2-8EFC-9A1BB5E5CA8C}" destId="{D50540CD-FA39-449C-82CD-292D1A8CF0C2}" srcOrd="1" destOrd="0" presId="urn:microsoft.com/office/officeart/2005/8/layout/process1"/>
    <dgm:cxn modelId="{42298E8A-F11C-40F5-9810-F693AEB281B4}" type="presParOf" srcId="{D50540CD-FA39-449C-82CD-292D1A8CF0C2}" destId="{19492C75-2F83-4696-9ED4-81F1FB2BAAEE}" srcOrd="0" destOrd="0" presId="urn:microsoft.com/office/officeart/2005/8/layout/process1"/>
    <dgm:cxn modelId="{16C1F2F3-0908-4D89-8EF0-F0A9202EDE3F}" type="presParOf" srcId="{F18CCC22-D123-46F2-8EFC-9A1BB5E5CA8C}" destId="{AA837397-E679-4DAD-B91B-BB9E9E37B2D3}" srcOrd="2" destOrd="0" presId="urn:microsoft.com/office/officeart/2005/8/layout/process1"/>
    <dgm:cxn modelId="{E9588426-C57B-4B3A-BA9F-69DE6638657C}" type="presParOf" srcId="{F18CCC22-D123-46F2-8EFC-9A1BB5E5CA8C}" destId="{1F61037D-7F5A-4FF7-BF8A-83DF86809B5D}" srcOrd="3" destOrd="0" presId="urn:microsoft.com/office/officeart/2005/8/layout/process1"/>
    <dgm:cxn modelId="{ECE7FE2D-46E0-4769-9AF6-3F276986ED94}" type="presParOf" srcId="{1F61037D-7F5A-4FF7-BF8A-83DF86809B5D}" destId="{59915845-7B31-44DF-8504-70CB66093F51}" srcOrd="0" destOrd="0" presId="urn:microsoft.com/office/officeart/2005/8/layout/process1"/>
    <dgm:cxn modelId="{FACE493A-7A1F-4ED7-9F5B-C9625092E86E}" type="presParOf" srcId="{F18CCC22-D123-46F2-8EFC-9A1BB5E5CA8C}" destId="{FC18407C-85EA-47ED-B9E3-FC6C32C33D29}" srcOrd="4" destOrd="0" presId="urn:microsoft.com/office/officeart/2005/8/layout/process1"/>
    <dgm:cxn modelId="{9783A943-1B0C-4D71-ABD9-16E5E8679BD3}" type="presParOf" srcId="{F18CCC22-D123-46F2-8EFC-9A1BB5E5CA8C}" destId="{4F966F29-9A9F-413A-8279-896CC383FDD8}" srcOrd="5" destOrd="0" presId="urn:microsoft.com/office/officeart/2005/8/layout/process1"/>
    <dgm:cxn modelId="{AFB8274A-2A54-4AE5-96D7-4BFBD255D068}" type="presParOf" srcId="{4F966F29-9A9F-413A-8279-896CC383FDD8}" destId="{A5C5DDB6-EEE3-4320-BAEC-4631D05F7DDB}" srcOrd="0" destOrd="0" presId="urn:microsoft.com/office/officeart/2005/8/layout/process1"/>
    <dgm:cxn modelId="{8C3AA4AB-8C53-4A92-AC57-04BB3F49066C}" type="presParOf" srcId="{F18CCC22-D123-46F2-8EFC-9A1BB5E5CA8C}" destId="{008A99C1-6620-4018-8AC9-AF9A411CD84B}"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01752F-3940-4068-A14E-62D695B4CBA9}"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40AABF7D-E872-4114-B228-8F25A329EEB8}">
      <dgm:prSet/>
      <dgm:spPr/>
      <dgm:t>
        <a:bodyPr/>
        <a:lstStyle/>
        <a:p>
          <a:pPr rtl="0"/>
          <a:r>
            <a:rPr lang="en-US" b="1" dirty="0"/>
            <a:t>Preparation</a:t>
          </a:r>
          <a:endParaRPr lang="en-US" dirty="0"/>
        </a:p>
      </dgm:t>
    </dgm:pt>
    <dgm:pt modelId="{2022B233-7C5B-4EF3-A513-BF9FD8D549F8}" type="parTrans" cxnId="{C1C9EFA8-DC05-4024-A7F4-5CEE0176904E}">
      <dgm:prSet/>
      <dgm:spPr/>
      <dgm:t>
        <a:bodyPr/>
        <a:lstStyle/>
        <a:p>
          <a:endParaRPr lang="en-US"/>
        </a:p>
      </dgm:t>
    </dgm:pt>
    <dgm:pt modelId="{6A4562F0-8197-4B48-9C77-2B692205E184}" type="sibTrans" cxnId="{C1C9EFA8-DC05-4024-A7F4-5CEE0176904E}">
      <dgm:prSet/>
      <dgm:spPr/>
      <dgm:t>
        <a:bodyPr/>
        <a:lstStyle/>
        <a:p>
          <a:endParaRPr lang="en-US"/>
        </a:p>
      </dgm:t>
    </dgm:pt>
    <dgm:pt modelId="{0765BD56-A8B0-4B83-A598-85A339A87CD8}">
      <dgm:prSet custT="1"/>
      <dgm:spPr/>
      <dgm:t>
        <a:bodyPr/>
        <a:lstStyle/>
        <a:p>
          <a:pPr rtl="0"/>
          <a:r>
            <a:rPr lang="en-US" sz="1200" dirty="0"/>
            <a:t>Assisting the student in preparing for the defense by practicing mock vitas, reviewing the thesis draft, and addressing any concerns they may have. </a:t>
          </a:r>
        </a:p>
      </dgm:t>
    </dgm:pt>
    <dgm:pt modelId="{94280093-4656-4A73-A56E-2E8FDFFB44AD}" type="parTrans" cxnId="{5A687EFB-4D84-4FC0-94ED-BA844F46A4B0}">
      <dgm:prSet/>
      <dgm:spPr/>
      <dgm:t>
        <a:bodyPr/>
        <a:lstStyle/>
        <a:p>
          <a:endParaRPr lang="en-US"/>
        </a:p>
      </dgm:t>
    </dgm:pt>
    <dgm:pt modelId="{55F6CBC7-9E1E-4C03-988C-56F881D7DB05}" type="sibTrans" cxnId="{5A687EFB-4D84-4FC0-94ED-BA844F46A4B0}">
      <dgm:prSet/>
      <dgm:spPr/>
      <dgm:t>
        <a:bodyPr/>
        <a:lstStyle/>
        <a:p>
          <a:endParaRPr lang="en-US"/>
        </a:p>
      </dgm:t>
    </dgm:pt>
    <dgm:pt modelId="{32FAFC9D-7755-465F-8A63-35D99DE85889}">
      <dgm:prSet custT="1"/>
      <dgm:spPr/>
      <dgm:t>
        <a:bodyPr/>
        <a:lstStyle/>
        <a:p>
          <a:pPr rtl="0"/>
          <a:r>
            <a:rPr lang="en-US" sz="1200" dirty="0"/>
            <a:t>Ensuring the student understands the defense process and procedures. </a:t>
          </a:r>
        </a:p>
      </dgm:t>
    </dgm:pt>
    <dgm:pt modelId="{BB69D5AB-5CFD-40E5-ACB1-95ED16DF4CA2}" type="parTrans" cxnId="{5DEE5B3F-AC6B-4B00-A02A-1674FD3392AC}">
      <dgm:prSet/>
      <dgm:spPr/>
      <dgm:t>
        <a:bodyPr/>
        <a:lstStyle/>
        <a:p>
          <a:endParaRPr lang="en-US"/>
        </a:p>
      </dgm:t>
    </dgm:pt>
    <dgm:pt modelId="{5F68E2A6-2100-4A51-AFD2-C0BD1AEFFF77}" type="sibTrans" cxnId="{5DEE5B3F-AC6B-4B00-A02A-1674FD3392AC}">
      <dgm:prSet/>
      <dgm:spPr/>
      <dgm:t>
        <a:bodyPr/>
        <a:lstStyle/>
        <a:p>
          <a:endParaRPr lang="en-US"/>
        </a:p>
      </dgm:t>
    </dgm:pt>
    <dgm:pt modelId="{AA3152C9-3E09-467C-9CD0-06E1D02C0F83}">
      <dgm:prSet/>
      <dgm:spPr/>
      <dgm:t>
        <a:bodyPr/>
        <a:lstStyle/>
        <a:p>
          <a:pPr rtl="0"/>
          <a:r>
            <a:rPr lang="en-US" b="1" dirty="0"/>
            <a:t>During the defense</a:t>
          </a:r>
          <a:endParaRPr lang="en-US" dirty="0"/>
        </a:p>
      </dgm:t>
    </dgm:pt>
    <dgm:pt modelId="{9C576EE4-AFE5-4D30-B7FC-BA517808E422}" type="parTrans" cxnId="{9A21DD52-19A9-4861-9748-DFD65C91F6F1}">
      <dgm:prSet/>
      <dgm:spPr/>
      <dgm:t>
        <a:bodyPr/>
        <a:lstStyle/>
        <a:p>
          <a:endParaRPr lang="en-US"/>
        </a:p>
      </dgm:t>
    </dgm:pt>
    <dgm:pt modelId="{9BE7E51B-B6D7-4359-A670-6E6AC13D2003}" type="sibTrans" cxnId="{9A21DD52-19A9-4861-9748-DFD65C91F6F1}">
      <dgm:prSet/>
      <dgm:spPr/>
      <dgm:t>
        <a:bodyPr/>
        <a:lstStyle/>
        <a:p>
          <a:endParaRPr lang="en-US"/>
        </a:p>
      </dgm:t>
    </dgm:pt>
    <dgm:pt modelId="{D098EA4F-0FAF-4CE2-907F-53DAC4062CCE}">
      <dgm:prSet custT="1"/>
      <dgm:spPr/>
      <dgm:t>
        <a:bodyPr/>
        <a:lstStyle/>
        <a:p>
          <a:pPr rtl="0"/>
          <a:r>
            <a:rPr lang="en-US" sz="1200" dirty="0"/>
            <a:t>Actively listening to the student's presentation and the examiners' questions. </a:t>
          </a:r>
        </a:p>
      </dgm:t>
    </dgm:pt>
    <dgm:pt modelId="{5A46C332-3A08-4B03-B194-3D7F8E0093D1}" type="parTrans" cxnId="{015BF578-62B3-4C90-B11F-52F988B92D83}">
      <dgm:prSet/>
      <dgm:spPr/>
      <dgm:t>
        <a:bodyPr/>
        <a:lstStyle/>
        <a:p>
          <a:endParaRPr lang="en-US"/>
        </a:p>
      </dgm:t>
    </dgm:pt>
    <dgm:pt modelId="{A8B37F3B-E92A-48B2-A734-24359244EF24}" type="sibTrans" cxnId="{015BF578-62B3-4C90-B11F-52F988B92D83}">
      <dgm:prSet/>
      <dgm:spPr/>
      <dgm:t>
        <a:bodyPr/>
        <a:lstStyle/>
        <a:p>
          <a:endParaRPr lang="en-US"/>
        </a:p>
      </dgm:t>
    </dgm:pt>
    <dgm:pt modelId="{948D37E3-EC93-4573-A8AF-F11A285D01DD}">
      <dgm:prSet custT="1"/>
      <dgm:spPr/>
      <dgm:t>
        <a:bodyPr/>
        <a:lstStyle/>
        <a:p>
          <a:pPr rtl="0"/>
          <a:r>
            <a:rPr lang="en-US" sz="1200" dirty="0"/>
            <a:t>Taking notes to record key points and feedback from the examiners. </a:t>
          </a:r>
        </a:p>
      </dgm:t>
    </dgm:pt>
    <dgm:pt modelId="{8A2A5E04-D428-4754-9841-0CE2D106FC61}" type="parTrans" cxnId="{1A5E0218-C90D-44AA-ACB6-9DF02543A56A}">
      <dgm:prSet/>
      <dgm:spPr/>
      <dgm:t>
        <a:bodyPr/>
        <a:lstStyle/>
        <a:p>
          <a:endParaRPr lang="en-US"/>
        </a:p>
      </dgm:t>
    </dgm:pt>
    <dgm:pt modelId="{240CD832-7C99-42FA-BE93-501A9834C298}" type="sibTrans" cxnId="{1A5E0218-C90D-44AA-ACB6-9DF02543A56A}">
      <dgm:prSet/>
      <dgm:spPr/>
      <dgm:t>
        <a:bodyPr/>
        <a:lstStyle/>
        <a:p>
          <a:endParaRPr lang="en-US"/>
        </a:p>
      </dgm:t>
    </dgm:pt>
    <dgm:pt modelId="{D411575D-815C-4CA2-8117-642A3F834CF7}">
      <dgm:prSet custT="1"/>
      <dgm:spPr/>
      <dgm:t>
        <a:bodyPr/>
        <a:lstStyle/>
        <a:p>
          <a:pPr rtl="0"/>
          <a:r>
            <a:rPr lang="en-US" sz="1200" dirty="0"/>
            <a:t>Providing subtle support to the student if needed, within the appropriate boundaries </a:t>
          </a:r>
          <a:r>
            <a:rPr lang="de-DE" sz="1200" dirty="0"/>
            <a:t>in </a:t>
          </a:r>
          <a:r>
            <a:rPr lang="de-DE" sz="1200" dirty="0" err="1"/>
            <a:t>line</a:t>
          </a:r>
          <a:r>
            <a:rPr lang="de-DE" sz="1200" dirty="0"/>
            <a:t> </a:t>
          </a:r>
          <a:r>
            <a:rPr lang="de-DE" sz="1200" dirty="0" err="1"/>
            <a:t>with</a:t>
          </a:r>
          <a:r>
            <a:rPr lang="de-DE" sz="1200" dirty="0"/>
            <a:t> </a:t>
          </a:r>
          <a:r>
            <a:rPr lang="de-DE" sz="1200" dirty="0" err="1"/>
            <a:t>the</a:t>
          </a:r>
          <a:r>
            <a:rPr lang="de-DE" sz="1200" dirty="0"/>
            <a:t> </a:t>
          </a:r>
          <a:r>
            <a:rPr lang="de-DE" sz="1200" dirty="0" err="1"/>
            <a:t>institutional</a:t>
          </a:r>
          <a:r>
            <a:rPr lang="de-DE" sz="1200" dirty="0"/>
            <a:t> </a:t>
          </a:r>
          <a:r>
            <a:rPr lang="de-DE" sz="1200" dirty="0" err="1"/>
            <a:t>rules</a:t>
          </a:r>
          <a:r>
            <a:rPr lang="de-DE" sz="1200" dirty="0"/>
            <a:t> and </a:t>
          </a:r>
          <a:r>
            <a:rPr lang="de-DE" sz="1200" dirty="0" err="1"/>
            <a:t>regulations</a:t>
          </a:r>
          <a:r>
            <a:rPr lang="de-DE" sz="1200" dirty="0"/>
            <a:t> </a:t>
          </a:r>
          <a:endParaRPr lang="en-US" sz="1200" dirty="0"/>
        </a:p>
      </dgm:t>
    </dgm:pt>
    <dgm:pt modelId="{30469B1B-6F18-4B09-B838-C6C6347BAEE7}" type="parTrans" cxnId="{6E75A180-4D7D-4A02-AAED-AEF61B9175D6}">
      <dgm:prSet/>
      <dgm:spPr/>
      <dgm:t>
        <a:bodyPr/>
        <a:lstStyle/>
        <a:p>
          <a:endParaRPr lang="en-US"/>
        </a:p>
      </dgm:t>
    </dgm:pt>
    <dgm:pt modelId="{0CEE2901-1061-44CD-8CD7-0CCD5C26E5E8}" type="sibTrans" cxnId="{6E75A180-4D7D-4A02-AAED-AEF61B9175D6}">
      <dgm:prSet/>
      <dgm:spPr/>
      <dgm:t>
        <a:bodyPr/>
        <a:lstStyle/>
        <a:p>
          <a:endParaRPr lang="en-US"/>
        </a:p>
      </dgm:t>
    </dgm:pt>
    <dgm:pt modelId="{6C8FDEC8-5DBC-4CC1-AB05-99AF84FB910B}">
      <dgm:prSet/>
      <dgm:spPr/>
      <dgm:t>
        <a:bodyPr/>
        <a:lstStyle/>
        <a:p>
          <a:pPr rtl="0"/>
          <a:r>
            <a:rPr lang="en-US" b="1" dirty="0"/>
            <a:t>Post-defense</a:t>
          </a:r>
          <a:endParaRPr lang="en-US" dirty="0"/>
        </a:p>
      </dgm:t>
    </dgm:pt>
    <dgm:pt modelId="{A777470B-2192-4273-8778-7BD18F30DF57}" type="parTrans" cxnId="{28770D78-0530-4950-ABC7-E6D83E242EEF}">
      <dgm:prSet/>
      <dgm:spPr/>
      <dgm:t>
        <a:bodyPr/>
        <a:lstStyle/>
        <a:p>
          <a:endParaRPr lang="en-US"/>
        </a:p>
      </dgm:t>
    </dgm:pt>
    <dgm:pt modelId="{12D68047-C66E-4739-8DB9-D9BB949A1204}" type="sibTrans" cxnId="{28770D78-0530-4950-ABC7-E6D83E242EEF}">
      <dgm:prSet/>
      <dgm:spPr/>
      <dgm:t>
        <a:bodyPr/>
        <a:lstStyle/>
        <a:p>
          <a:endParaRPr lang="en-US"/>
        </a:p>
      </dgm:t>
    </dgm:pt>
    <dgm:pt modelId="{506C495E-37D6-4CCD-8F11-D9A79355F2C3}">
      <dgm:prSet custT="1"/>
      <dgm:spPr/>
      <dgm:t>
        <a:bodyPr/>
        <a:lstStyle/>
        <a:p>
          <a:pPr rtl="0"/>
          <a:r>
            <a:rPr lang="en-US" sz="1200" dirty="0"/>
            <a:t>Discussing the feedback received from examiners with the student </a:t>
          </a:r>
        </a:p>
      </dgm:t>
    </dgm:pt>
    <dgm:pt modelId="{E2608066-6C75-4D11-B244-62455ED24D12}" type="parTrans" cxnId="{63C109E5-3B1F-4159-BA34-1F52D943DD0D}">
      <dgm:prSet/>
      <dgm:spPr/>
      <dgm:t>
        <a:bodyPr/>
        <a:lstStyle/>
        <a:p>
          <a:endParaRPr lang="en-US"/>
        </a:p>
      </dgm:t>
    </dgm:pt>
    <dgm:pt modelId="{0AEFC819-2DA1-4702-B3BA-2BFD6CF8CCAE}" type="sibTrans" cxnId="{63C109E5-3B1F-4159-BA34-1F52D943DD0D}">
      <dgm:prSet/>
      <dgm:spPr/>
      <dgm:t>
        <a:bodyPr/>
        <a:lstStyle/>
        <a:p>
          <a:endParaRPr lang="en-US"/>
        </a:p>
      </dgm:t>
    </dgm:pt>
    <dgm:pt modelId="{1EF3EF97-4C5C-418A-B39F-27C2FA2113DF}">
      <dgm:prSet custT="1"/>
      <dgm:spPr/>
      <dgm:t>
        <a:bodyPr/>
        <a:lstStyle/>
        <a:p>
          <a:pPr rtl="0"/>
          <a:r>
            <a:rPr lang="en-US" sz="1200" dirty="0"/>
            <a:t>Helping the student understand the necessary revisions to their thesis </a:t>
          </a:r>
        </a:p>
      </dgm:t>
    </dgm:pt>
    <dgm:pt modelId="{EF1AEEB4-C0BE-4C21-909C-1DD523F4E52E}" type="parTrans" cxnId="{A68CC35C-FA07-411C-AA8E-9C626B400435}">
      <dgm:prSet/>
      <dgm:spPr/>
      <dgm:t>
        <a:bodyPr/>
        <a:lstStyle/>
        <a:p>
          <a:endParaRPr lang="en-US"/>
        </a:p>
      </dgm:t>
    </dgm:pt>
    <dgm:pt modelId="{DB9734DE-CD7B-45F0-ADA0-D50AA660CEC7}" type="sibTrans" cxnId="{A68CC35C-FA07-411C-AA8E-9C626B400435}">
      <dgm:prSet/>
      <dgm:spPr/>
      <dgm:t>
        <a:bodyPr/>
        <a:lstStyle/>
        <a:p>
          <a:endParaRPr lang="en-US"/>
        </a:p>
      </dgm:t>
    </dgm:pt>
    <dgm:pt modelId="{152A2C5B-4B6A-4495-AED2-B0159D4A1548}">
      <dgm:prSet custT="1"/>
      <dgm:spPr/>
      <dgm:t>
        <a:bodyPr/>
        <a:lstStyle/>
        <a:p>
          <a:pPr rtl="0"/>
          <a:r>
            <a:rPr lang="en-US" sz="1200" dirty="0"/>
            <a:t>Offering encouragement and support as the student completes any required amendments </a:t>
          </a:r>
        </a:p>
      </dgm:t>
    </dgm:pt>
    <dgm:pt modelId="{8998F662-0561-4CB0-9D38-4DDE6F298159}" type="parTrans" cxnId="{E03EE37B-3E4F-4E38-B4DB-F53FD5D47185}">
      <dgm:prSet/>
      <dgm:spPr/>
      <dgm:t>
        <a:bodyPr/>
        <a:lstStyle/>
        <a:p>
          <a:endParaRPr lang="en-US"/>
        </a:p>
      </dgm:t>
    </dgm:pt>
    <dgm:pt modelId="{CBC71498-D4E6-4050-A07C-71AFE0F30D0D}" type="sibTrans" cxnId="{E03EE37B-3E4F-4E38-B4DB-F53FD5D47185}">
      <dgm:prSet/>
      <dgm:spPr/>
      <dgm:t>
        <a:bodyPr/>
        <a:lstStyle/>
        <a:p>
          <a:endParaRPr lang="en-US"/>
        </a:p>
      </dgm:t>
    </dgm:pt>
    <dgm:pt modelId="{C235A249-B437-4B05-A9AF-D4F7D63DB05D}">
      <dgm:prSet custT="1"/>
      <dgm:spPr>
        <a:solidFill>
          <a:schemeClr val="accent1">
            <a:lumMod val="20000"/>
            <a:lumOff val="80000"/>
            <a:alpha val="90000"/>
          </a:schemeClr>
        </a:solidFill>
      </dgm:spPr>
      <dgm:t>
        <a:bodyPr/>
        <a:lstStyle/>
        <a:p>
          <a:pPr rtl="0"/>
          <a:r>
            <a:rPr lang="en-US" sz="1200" b="0" dirty="0"/>
            <a:t>…and celebrate a successful defense with your team</a:t>
          </a:r>
        </a:p>
      </dgm:t>
    </dgm:pt>
    <dgm:pt modelId="{D41CE7C0-A4AB-4970-A1D3-CF8C5C4330C8}" type="parTrans" cxnId="{35B7B71D-5620-4782-B6A4-F89873D992C4}">
      <dgm:prSet/>
      <dgm:spPr/>
      <dgm:t>
        <a:bodyPr/>
        <a:lstStyle/>
        <a:p>
          <a:endParaRPr lang="de-DE"/>
        </a:p>
      </dgm:t>
    </dgm:pt>
    <dgm:pt modelId="{9CA4B815-EF58-4899-8D9E-43E6A6C0ED7D}" type="sibTrans" cxnId="{35B7B71D-5620-4782-B6A4-F89873D992C4}">
      <dgm:prSet/>
      <dgm:spPr/>
      <dgm:t>
        <a:bodyPr/>
        <a:lstStyle/>
        <a:p>
          <a:endParaRPr lang="de-DE"/>
        </a:p>
      </dgm:t>
    </dgm:pt>
    <dgm:pt modelId="{7EDA3C6A-FAED-4DCE-AC90-DF1606127792}" type="pres">
      <dgm:prSet presAssocID="{8101752F-3940-4068-A14E-62D695B4CBA9}" presName="diagram" presStyleCnt="0">
        <dgm:presLayoutVars>
          <dgm:chPref val="1"/>
          <dgm:dir/>
          <dgm:animOne val="branch"/>
          <dgm:animLvl val="lvl"/>
          <dgm:resizeHandles/>
        </dgm:presLayoutVars>
      </dgm:prSet>
      <dgm:spPr/>
    </dgm:pt>
    <dgm:pt modelId="{12BAC12A-CE84-4C30-9F85-CADD8C9A9EF7}" type="pres">
      <dgm:prSet presAssocID="{40AABF7D-E872-4114-B228-8F25A329EEB8}" presName="root" presStyleCnt="0"/>
      <dgm:spPr/>
    </dgm:pt>
    <dgm:pt modelId="{F4942F0E-8460-4D2F-BC91-71B1BC2B3C9A}" type="pres">
      <dgm:prSet presAssocID="{40AABF7D-E872-4114-B228-8F25A329EEB8}" presName="rootComposite" presStyleCnt="0"/>
      <dgm:spPr/>
    </dgm:pt>
    <dgm:pt modelId="{BB120626-0C67-4C0C-9228-32287C458FE6}" type="pres">
      <dgm:prSet presAssocID="{40AABF7D-E872-4114-B228-8F25A329EEB8}" presName="rootText" presStyleLbl="node1" presStyleIdx="0" presStyleCnt="3"/>
      <dgm:spPr/>
    </dgm:pt>
    <dgm:pt modelId="{4B5D562F-6931-4DB1-B14E-36A28117326F}" type="pres">
      <dgm:prSet presAssocID="{40AABF7D-E872-4114-B228-8F25A329EEB8}" presName="rootConnector" presStyleLbl="node1" presStyleIdx="0" presStyleCnt="3"/>
      <dgm:spPr/>
    </dgm:pt>
    <dgm:pt modelId="{14495BD9-9DC0-4F9E-A70A-2174E122FA49}" type="pres">
      <dgm:prSet presAssocID="{40AABF7D-E872-4114-B228-8F25A329EEB8}" presName="childShape" presStyleCnt="0"/>
      <dgm:spPr/>
    </dgm:pt>
    <dgm:pt modelId="{278DD24D-8EF8-40EA-952F-78E441CA1CBF}" type="pres">
      <dgm:prSet presAssocID="{94280093-4656-4A73-A56E-2E8FDFFB44AD}" presName="Name13" presStyleLbl="parChTrans1D2" presStyleIdx="0" presStyleCnt="9"/>
      <dgm:spPr/>
    </dgm:pt>
    <dgm:pt modelId="{7692FE4D-4C50-46ED-87DD-F6B4810519CD}" type="pres">
      <dgm:prSet presAssocID="{0765BD56-A8B0-4B83-A598-85A339A87CD8}" presName="childText" presStyleLbl="bgAcc1" presStyleIdx="0" presStyleCnt="9" custScaleX="140567" custScaleY="144822">
        <dgm:presLayoutVars>
          <dgm:bulletEnabled val="1"/>
        </dgm:presLayoutVars>
      </dgm:prSet>
      <dgm:spPr/>
    </dgm:pt>
    <dgm:pt modelId="{B3787C83-5A00-44A9-A842-5862E38058DC}" type="pres">
      <dgm:prSet presAssocID="{BB69D5AB-5CFD-40E5-ACB1-95ED16DF4CA2}" presName="Name13" presStyleLbl="parChTrans1D2" presStyleIdx="1" presStyleCnt="9"/>
      <dgm:spPr/>
    </dgm:pt>
    <dgm:pt modelId="{A09A6A12-7EE4-4CBC-9526-42A3429F1F4A}" type="pres">
      <dgm:prSet presAssocID="{32FAFC9D-7755-465F-8A63-35D99DE85889}" presName="childText" presStyleLbl="bgAcc1" presStyleIdx="1" presStyleCnt="9" custScaleX="136363" custScaleY="135118">
        <dgm:presLayoutVars>
          <dgm:bulletEnabled val="1"/>
        </dgm:presLayoutVars>
      </dgm:prSet>
      <dgm:spPr/>
    </dgm:pt>
    <dgm:pt modelId="{168394FF-17A0-4E0C-82CF-6B39D49ADD9C}" type="pres">
      <dgm:prSet presAssocID="{AA3152C9-3E09-467C-9CD0-06E1D02C0F83}" presName="root" presStyleCnt="0"/>
      <dgm:spPr/>
    </dgm:pt>
    <dgm:pt modelId="{C19E5335-EA2B-456C-BF06-475A571AF918}" type="pres">
      <dgm:prSet presAssocID="{AA3152C9-3E09-467C-9CD0-06E1D02C0F83}" presName="rootComposite" presStyleCnt="0"/>
      <dgm:spPr/>
    </dgm:pt>
    <dgm:pt modelId="{2A697CA6-6B0C-42B3-A471-B5A1E58CDA38}" type="pres">
      <dgm:prSet presAssocID="{AA3152C9-3E09-467C-9CD0-06E1D02C0F83}" presName="rootText" presStyleLbl="node1" presStyleIdx="1" presStyleCnt="3"/>
      <dgm:spPr/>
    </dgm:pt>
    <dgm:pt modelId="{F988F944-D0AB-43C7-9092-3804D784D534}" type="pres">
      <dgm:prSet presAssocID="{AA3152C9-3E09-467C-9CD0-06E1D02C0F83}" presName="rootConnector" presStyleLbl="node1" presStyleIdx="1" presStyleCnt="3"/>
      <dgm:spPr/>
    </dgm:pt>
    <dgm:pt modelId="{5BE267F6-F856-4E4A-88EA-F2651ABE03AC}" type="pres">
      <dgm:prSet presAssocID="{AA3152C9-3E09-467C-9CD0-06E1D02C0F83}" presName="childShape" presStyleCnt="0"/>
      <dgm:spPr/>
    </dgm:pt>
    <dgm:pt modelId="{8C5DC25D-A52B-48FF-B77E-EA1E664FF1D9}" type="pres">
      <dgm:prSet presAssocID="{5A46C332-3A08-4B03-B194-3D7F8E0093D1}" presName="Name13" presStyleLbl="parChTrans1D2" presStyleIdx="2" presStyleCnt="9"/>
      <dgm:spPr/>
    </dgm:pt>
    <dgm:pt modelId="{474D4F21-D6C5-4BCD-8A00-59577D75D2BC}" type="pres">
      <dgm:prSet presAssocID="{D098EA4F-0FAF-4CE2-907F-53DAC4062CCE}" presName="childText" presStyleLbl="bgAcc1" presStyleIdx="2" presStyleCnt="9" custScaleX="124089">
        <dgm:presLayoutVars>
          <dgm:bulletEnabled val="1"/>
        </dgm:presLayoutVars>
      </dgm:prSet>
      <dgm:spPr/>
    </dgm:pt>
    <dgm:pt modelId="{07EA4311-DE0D-4DBC-A88D-81B1D775E493}" type="pres">
      <dgm:prSet presAssocID="{8A2A5E04-D428-4754-9841-0CE2D106FC61}" presName="Name13" presStyleLbl="parChTrans1D2" presStyleIdx="3" presStyleCnt="9"/>
      <dgm:spPr/>
    </dgm:pt>
    <dgm:pt modelId="{CEE092C3-D6D2-4981-9054-1BB0FB187D64}" type="pres">
      <dgm:prSet presAssocID="{948D37E3-EC93-4573-A8AF-F11A285D01DD}" presName="childText" presStyleLbl="bgAcc1" presStyleIdx="3" presStyleCnt="9" custScaleX="124739" custScaleY="99763">
        <dgm:presLayoutVars>
          <dgm:bulletEnabled val="1"/>
        </dgm:presLayoutVars>
      </dgm:prSet>
      <dgm:spPr/>
    </dgm:pt>
    <dgm:pt modelId="{9703AF17-246D-4CE7-A651-98BE433134E6}" type="pres">
      <dgm:prSet presAssocID="{30469B1B-6F18-4B09-B838-C6C6347BAEE7}" presName="Name13" presStyleLbl="parChTrans1D2" presStyleIdx="4" presStyleCnt="9"/>
      <dgm:spPr/>
    </dgm:pt>
    <dgm:pt modelId="{D309D6D0-7322-40CA-89CA-30F09A2B9724}" type="pres">
      <dgm:prSet presAssocID="{D411575D-815C-4CA2-8117-642A3F834CF7}" presName="childText" presStyleLbl="bgAcc1" presStyleIdx="4" presStyleCnt="9" custScaleX="128731" custScaleY="115105">
        <dgm:presLayoutVars>
          <dgm:bulletEnabled val="1"/>
        </dgm:presLayoutVars>
      </dgm:prSet>
      <dgm:spPr/>
    </dgm:pt>
    <dgm:pt modelId="{CE47EFFD-A21E-40D9-8BD9-43884A6C91BA}" type="pres">
      <dgm:prSet presAssocID="{6C8FDEC8-5DBC-4CC1-AB05-99AF84FB910B}" presName="root" presStyleCnt="0"/>
      <dgm:spPr/>
    </dgm:pt>
    <dgm:pt modelId="{47A97781-061A-4745-BE5F-CD3C7415D401}" type="pres">
      <dgm:prSet presAssocID="{6C8FDEC8-5DBC-4CC1-AB05-99AF84FB910B}" presName="rootComposite" presStyleCnt="0"/>
      <dgm:spPr/>
    </dgm:pt>
    <dgm:pt modelId="{567972D3-B238-4D29-84A5-2EEBA8F38F97}" type="pres">
      <dgm:prSet presAssocID="{6C8FDEC8-5DBC-4CC1-AB05-99AF84FB910B}" presName="rootText" presStyleLbl="node1" presStyleIdx="2" presStyleCnt="3"/>
      <dgm:spPr/>
    </dgm:pt>
    <dgm:pt modelId="{A80809CF-C4A4-4238-A22D-274E82B712C7}" type="pres">
      <dgm:prSet presAssocID="{6C8FDEC8-5DBC-4CC1-AB05-99AF84FB910B}" presName="rootConnector" presStyleLbl="node1" presStyleIdx="2" presStyleCnt="3"/>
      <dgm:spPr/>
    </dgm:pt>
    <dgm:pt modelId="{48703E0B-1104-4259-9A2A-0F1418E6D134}" type="pres">
      <dgm:prSet presAssocID="{6C8FDEC8-5DBC-4CC1-AB05-99AF84FB910B}" presName="childShape" presStyleCnt="0"/>
      <dgm:spPr/>
    </dgm:pt>
    <dgm:pt modelId="{8ABE6115-631F-4C60-ADAF-E5BBEC481E64}" type="pres">
      <dgm:prSet presAssocID="{E2608066-6C75-4D11-B244-62455ED24D12}" presName="Name13" presStyleLbl="parChTrans1D2" presStyleIdx="5" presStyleCnt="9"/>
      <dgm:spPr/>
    </dgm:pt>
    <dgm:pt modelId="{B1707903-9BBC-4F80-949A-D3A3E7D12D52}" type="pres">
      <dgm:prSet presAssocID="{506C495E-37D6-4CCD-8F11-D9A79355F2C3}" presName="childText" presStyleLbl="bgAcc1" presStyleIdx="5" presStyleCnt="9" custScaleY="72188">
        <dgm:presLayoutVars>
          <dgm:bulletEnabled val="1"/>
        </dgm:presLayoutVars>
      </dgm:prSet>
      <dgm:spPr/>
    </dgm:pt>
    <dgm:pt modelId="{AF1C65DE-43C1-4448-9A04-0C3139BF23FA}" type="pres">
      <dgm:prSet presAssocID="{EF1AEEB4-C0BE-4C21-909C-1DD523F4E52E}" presName="Name13" presStyleLbl="parChTrans1D2" presStyleIdx="6" presStyleCnt="9"/>
      <dgm:spPr/>
    </dgm:pt>
    <dgm:pt modelId="{A7637BC0-4429-4540-8CAF-0941030CE49A}" type="pres">
      <dgm:prSet presAssocID="{1EF3EF97-4C5C-418A-B39F-27C2FA2113DF}" presName="childText" presStyleLbl="bgAcc1" presStyleIdx="6" presStyleCnt="9" custScaleY="69785">
        <dgm:presLayoutVars>
          <dgm:bulletEnabled val="1"/>
        </dgm:presLayoutVars>
      </dgm:prSet>
      <dgm:spPr/>
    </dgm:pt>
    <dgm:pt modelId="{10E692F3-C615-4171-9814-5C44A52D2EF8}" type="pres">
      <dgm:prSet presAssocID="{8998F662-0561-4CB0-9D38-4DDE6F298159}" presName="Name13" presStyleLbl="parChTrans1D2" presStyleIdx="7" presStyleCnt="9"/>
      <dgm:spPr/>
    </dgm:pt>
    <dgm:pt modelId="{CC6B680A-5321-49ED-A647-95731CCC19D6}" type="pres">
      <dgm:prSet presAssocID="{152A2C5B-4B6A-4495-AED2-B0159D4A1548}" presName="childText" presStyleLbl="bgAcc1" presStyleIdx="7" presStyleCnt="9" custScaleX="120783" custScaleY="90639">
        <dgm:presLayoutVars>
          <dgm:bulletEnabled val="1"/>
        </dgm:presLayoutVars>
      </dgm:prSet>
      <dgm:spPr/>
    </dgm:pt>
    <dgm:pt modelId="{AC4D1067-BCB0-4E78-862B-8643F6D1D52D}" type="pres">
      <dgm:prSet presAssocID="{D41CE7C0-A4AB-4970-A1D3-CF8C5C4330C8}" presName="Name13" presStyleLbl="parChTrans1D2" presStyleIdx="8" presStyleCnt="9"/>
      <dgm:spPr/>
    </dgm:pt>
    <dgm:pt modelId="{E4F02E3D-F934-4328-822F-606A8B4FF55D}" type="pres">
      <dgm:prSet presAssocID="{C235A249-B437-4B05-A9AF-D4F7D63DB05D}" presName="childText" presStyleLbl="bgAcc1" presStyleIdx="8" presStyleCnt="9" custScaleX="124182" custScaleY="52532" custLinFactNeighborY="706">
        <dgm:presLayoutVars>
          <dgm:bulletEnabled val="1"/>
        </dgm:presLayoutVars>
      </dgm:prSet>
      <dgm:spPr/>
    </dgm:pt>
  </dgm:ptLst>
  <dgm:cxnLst>
    <dgm:cxn modelId="{BCE9F913-1E47-4579-ABDC-2FDBAA974611}" type="presOf" srcId="{30469B1B-6F18-4B09-B838-C6C6347BAEE7}" destId="{9703AF17-246D-4CE7-A651-98BE433134E6}" srcOrd="0" destOrd="0" presId="urn:microsoft.com/office/officeart/2005/8/layout/hierarchy3"/>
    <dgm:cxn modelId="{1A5E0218-C90D-44AA-ACB6-9DF02543A56A}" srcId="{AA3152C9-3E09-467C-9CD0-06E1D02C0F83}" destId="{948D37E3-EC93-4573-A8AF-F11A285D01DD}" srcOrd="1" destOrd="0" parTransId="{8A2A5E04-D428-4754-9841-0CE2D106FC61}" sibTransId="{240CD832-7C99-42FA-BE93-501A9834C298}"/>
    <dgm:cxn modelId="{27C1491B-18E4-406A-AB55-3705867CFC14}" type="presOf" srcId="{948D37E3-EC93-4573-A8AF-F11A285D01DD}" destId="{CEE092C3-D6D2-4981-9054-1BB0FB187D64}" srcOrd="0" destOrd="0" presId="urn:microsoft.com/office/officeart/2005/8/layout/hierarchy3"/>
    <dgm:cxn modelId="{35B7B71D-5620-4782-B6A4-F89873D992C4}" srcId="{6C8FDEC8-5DBC-4CC1-AB05-99AF84FB910B}" destId="{C235A249-B437-4B05-A9AF-D4F7D63DB05D}" srcOrd="3" destOrd="0" parTransId="{D41CE7C0-A4AB-4970-A1D3-CF8C5C4330C8}" sibTransId="{9CA4B815-EF58-4899-8D9E-43E6A6C0ED7D}"/>
    <dgm:cxn modelId="{1F92361F-CBCB-4866-B9A2-4D91FD1B9104}" type="presOf" srcId="{8A2A5E04-D428-4754-9841-0CE2D106FC61}" destId="{07EA4311-DE0D-4DBC-A88D-81B1D775E493}" srcOrd="0" destOrd="0" presId="urn:microsoft.com/office/officeart/2005/8/layout/hierarchy3"/>
    <dgm:cxn modelId="{B6EA0720-9448-4F5C-91B3-2681C6798896}" type="presOf" srcId="{D411575D-815C-4CA2-8117-642A3F834CF7}" destId="{D309D6D0-7322-40CA-89CA-30F09A2B9724}" srcOrd="0" destOrd="0" presId="urn:microsoft.com/office/officeart/2005/8/layout/hierarchy3"/>
    <dgm:cxn modelId="{42327B31-9853-4BFB-BC72-61806A07EB24}" type="presOf" srcId="{40AABF7D-E872-4114-B228-8F25A329EEB8}" destId="{4B5D562F-6931-4DB1-B14E-36A28117326F}" srcOrd="1" destOrd="0" presId="urn:microsoft.com/office/officeart/2005/8/layout/hierarchy3"/>
    <dgm:cxn modelId="{5DEE5B3F-AC6B-4B00-A02A-1674FD3392AC}" srcId="{40AABF7D-E872-4114-B228-8F25A329EEB8}" destId="{32FAFC9D-7755-465F-8A63-35D99DE85889}" srcOrd="1" destOrd="0" parTransId="{BB69D5AB-5CFD-40E5-ACB1-95ED16DF4CA2}" sibTransId="{5F68E2A6-2100-4A51-AFD2-C0BD1AEFFF77}"/>
    <dgm:cxn modelId="{E96AF05B-18C0-4D09-8A08-20A05C178D81}" type="presOf" srcId="{AA3152C9-3E09-467C-9CD0-06E1D02C0F83}" destId="{2A697CA6-6B0C-42B3-A471-B5A1E58CDA38}" srcOrd="0" destOrd="0" presId="urn:microsoft.com/office/officeart/2005/8/layout/hierarchy3"/>
    <dgm:cxn modelId="{A68CC35C-FA07-411C-AA8E-9C626B400435}" srcId="{6C8FDEC8-5DBC-4CC1-AB05-99AF84FB910B}" destId="{1EF3EF97-4C5C-418A-B39F-27C2FA2113DF}" srcOrd="1" destOrd="0" parTransId="{EF1AEEB4-C0BE-4C21-909C-1DD523F4E52E}" sibTransId="{DB9734DE-CD7B-45F0-ADA0-D50AA660CEC7}"/>
    <dgm:cxn modelId="{315ABE41-D857-4AAF-860B-8C8916D947A9}" type="presOf" srcId="{C235A249-B437-4B05-A9AF-D4F7D63DB05D}" destId="{E4F02E3D-F934-4328-822F-606A8B4FF55D}" srcOrd="0" destOrd="0" presId="urn:microsoft.com/office/officeart/2005/8/layout/hierarchy3"/>
    <dgm:cxn modelId="{85F9B564-4B76-4317-A886-85F56C27AD5F}" type="presOf" srcId="{94280093-4656-4A73-A56E-2E8FDFFB44AD}" destId="{278DD24D-8EF8-40EA-952F-78E441CA1CBF}" srcOrd="0" destOrd="0" presId="urn:microsoft.com/office/officeart/2005/8/layout/hierarchy3"/>
    <dgm:cxn modelId="{95CAF064-50D4-4B1A-9F28-2E36B00C858B}" type="presOf" srcId="{32FAFC9D-7755-465F-8A63-35D99DE85889}" destId="{A09A6A12-7EE4-4CBC-9526-42A3429F1F4A}" srcOrd="0" destOrd="0" presId="urn:microsoft.com/office/officeart/2005/8/layout/hierarchy3"/>
    <dgm:cxn modelId="{386EBE4D-D07E-4306-B749-A45FDEB4B403}" type="presOf" srcId="{6C8FDEC8-5DBC-4CC1-AB05-99AF84FB910B}" destId="{567972D3-B238-4D29-84A5-2EEBA8F38F97}" srcOrd="0" destOrd="0" presId="urn:microsoft.com/office/officeart/2005/8/layout/hierarchy3"/>
    <dgm:cxn modelId="{997A806F-B9AC-4964-963F-0B2D2EBB0933}" type="presOf" srcId="{0765BD56-A8B0-4B83-A598-85A339A87CD8}" destId="{7692FE4D-4C50-46ED-87DD-F6B4810519CD}" srcOrd="0" destOrd="0" presId="urn:microsoft.com/office/officeart/2005/8/layout/hierarchy3"/>
    <dgm:cxn modelId="{43E3CD72-61A4-4CDE-870D-D919B8433FB2}" type="presOf" srcId="{6C8FDEC8-5DBC-4CC1-AB05-99AF84FB910B}" destId="{A80809CF-C4A4-4238-A22D-274E82B712C7}" srcOrd="1" destOrd="0" presId="urn:microsoft.com/office/officeart/2005/8/layout/hierarchy3"/>
    <dgm:cxn modelId="{9A21DD52-19A9-4861-9748-DFD65C91F6F1}" srcId="{8101752F-3940-4068-A14E-62D695B4CBA9}" destId="{AA3152C9-3E09-467C-9CD0-06E1D02C0F83}" srcOrd="1" destOrd="0" parTransId="{9C576EE4-AFE5-4D30-B7FC-BA517808E422}" sibTransId="{9BE7E51B-B6D7-4359-A670-6E6AC13D2003}"/>
    <dgm:cxn modelId="{3BD63856-A73C-4430-BA18-F209EBE733D6}" type="presOf" srcId="{5A46C332-3A08-4B03-B194-3D7F8E0093D1}" destId="{8C5DC25D-A52B-48FF-B77E-EA1E664FF1D9}" srcOrd="0" destOrd="0" presId="urn:microsoft.com/office/officeart/2005/8/layout/hierarchy3"/>
    <dgm:cxn modelId="{28770D78-0530-4950-ABC7-E6D83E242EEF}" srcId="{8101752F-3940-4068-A14E-62D695B4CBA9}" destId="{6C8FDEC8-5DBC-4CC1-AB05-99AF84FB910B}" srcOrd="2" destOrd="0" parTransId="{A777470B-2192-4273-8778-7BD18F30DF57}" sibTransId="{12D68047-C66E-4739-8DB9-D9BB949A1204}"/>
    <dgm:cxn modelId="{015BF578-62B3-4C90-B11F-52F988B92D83}" srcId="{AA3152C9-3E09-467C-9CD0-06E1D02C0F83}" destId="{D098EA4F-0FAF-4CE2-907F-53DAC4062CCE}" srcOrd="0" destOrd="0" parTransId="{5A46C332-3A08-4B03-B194-3D7F8E0093D1}" sibTransId="{A8B37F3B-E92A-48B2-A734-24359244EF24}"/>
    <dgm:cxn modelId="{E03EE37B-3E4F-4E38-B4DB-F53FD5D47185}" srcId="{6C8FDEC8-5DBC-4CC1-AB05-99AF84FB910B}" destId="{152A2C5B-4B6A-4495-AED2-B0159D4A1548}" srcOrd="2" destOrd="0" parTransId="{8998F662-0561-4CB0-9D38-4DDE6F298159}" sibTransId="{CBC71498-D4E6-4050-A07C-71AFE0F30D0D}"/>
    <dgm:cxn modelId="{6E75A180-4D7D-4A02-AAED-AEF61B9175D6}" srcId="{AA3152C9-3E09-467C-9CD0-06E1D02C0F83}" destId="{D411575D-815C-4CA2-8117-642A3F834CF7}" srcOrd="2" destOrd="0" parTransId="{30469B1B-6F18-4B09-B838-C6C6347BAEE7}" sibTransId="{0CEE2901-1061-44CD-8CD7-0CCD5C26E5E8}"/>
    <dgm:cxn modelId="{DCBF0384-6322-44A8-8EB1-402D350C10BB}" type="presOf" srcId="{BB69D5AB-5CFD-40E5-ACB1-95ED16DF4CA2}" destId="{B3787C83-5A00-44A9-A842-5862E38058DC}" srcOrd="0" destOrd="0" presId="urn:microsoft.com/office/officeart/2005/8/layout/hierarchy3"/>
    <dgm:cxn modelId="{C6242189-56B6-44FE-B16F-3538F835F40F}" type="presOf" srcId="{152A2C5B-4B6A-4495-AED2-B0159D4A1548}" destId="{CC6B680A-5321-49ED-A647-95731CCC19D6}" srcOrd="0" destOrd="0" presId="urn:microsoft.com/office/officeart/2005/8/layout/hierarchy3"/>
    <dgm:cxn modelId="{995B8589-71E0-4476-BE34-8F2697DE6759}" type="presOf" srcId="{1EF3EF97-4C5C-418A-B39F-27C2FA2113DF}" destId="{A7637BC0-4429-4540-8CAF-0941030CE49A}" srcOrd="0" destOrd="0" presId="urn:microsoft.com/office/officeart/2005/8/layout/hierarchy3"/>
    <dgm:cxn modelId="{5C5AFB89-E24F-4922-B5CA-C59A23D306D9}" type="presOf" srcId="{AA3152C9-3E09-467C-9CD0-06E1D02C0F83}" destId="{F988F944-D0AB-43C7-9092-3804D784D534}" srcOrd="1" destOrd="0" presId="urn:microsoft.com/office/officeart/2005/8/layout/hierarchy3"/>
    <dgm:cxn modelId="{BA0CCDA0-3439-4D0E-811E-E9951277C15F}" type="presOf" srcId="{506C495E-37D6-4CCD-8F11-D9A79355F2C3}" destId="{B1707903-9BBC-4F80-949A-D3A3E7D12D52}" srcOrd="0" destOrd="0" presId="urn:microsoft.com/office/officeart/2005/8/layout/hierarchy3"/>
    <dgm:cxn modelId="{C1C9EFA8-DC05-4024-A7F4-5CEE0176904E}" srcId="{8101752F-3940-4068-A14E-62D695B4CBA9}" destId="{40AABF7D-E872-4114-B228-8F25A329EEB8}" srcOrd="0" destOrd="0" parTransId="{2022B233-7C5B-4EF3-A513-BF9FD8D549F8}" sibTransId="{6A4562F0-8197-4B48-9C77-2B692205E184}"/>
    <dgm:cxn modelId="{56BA23B0-DF30-4D37-810C-6FCFD361916B}" type="presOf" srcId="{8101752F-3940-4068-A14E-62D695B4CBA9}" destId="{7EDA3C6A-FAED-4DCE-AC90-DF1606127792}" srcOrd="0" destOrd="0" presId="urn:microsoft.com/office/officeart/2005/8/layout/hierarchy3"/>
    <dgm:cxn modelId="{832CCFB2-8C85-48B1-8361-CF9044F8DA38}" type="presOf" srcId="{E2608066-6C75-4D11-B244-62455ED24D12}" destId="{8ABE6115-631F-4C60-ADAF-E5BBEC481E64}" srcOrd="0" destOrd="0" presId="urn:microsoft.com/office/officeart/2005/8/layout/hierarchy3"/>
    <dgm:cxn modelId="{A2DCB9DC-B73C-4984-9509-B7B63B0A9FF6}" type="presOf" srcId="{8998F662-0561-4CB0-9D38-4DDE6F298159}" destId="{10E692F3-C615-4171-9814-5C44A52D2EF8}" srcOrd="0" destOrd="0" presId="urn:microsoft.com/office/officeart/2005/8/layout/hierarchy3"/>
    <dgm:cxn modelId="{63C109E5-3B1F-4159-BA34-1F52D943DD0D}" srcId="{6C8FDEC8-5DBC-4CC1-AB05-99AF84FB910B}" destId="{506C495E-37D6-4CCD-8F11-D9A79355F2C3}" srcOrd="0" destOrd="0" parTransId="{E2608066-6C75-4D11-B244-62455ED24D12}" sibTransId="{0AEFC819-2DA1-4702-B3BA-2BFD6CF8CCAE}"/>
    <dgm:cxn modelId="{7D4E85E8-AB5B-4152-9AB6-F880056BC75A}" type="presOf" srcId="{EF1AEEB4-C0BE-4C21-909C-1DD523F4E52E}" destId="{AF1C65DE-43C1-4448-9A04-0C3139BF23FA}" srcOrd="0" destOrd="0" presId="urn:microsoft.com/office/officeart/2005/8/layout/hierarchy3"/>
    <dgm:cxn modelId="{04C944F7-C0A7-4A8F-9D5F-6EF00EB346CA}" type="presOf" srcId="{D098EA4F-0FAF-4CE2-907F-53DAC4062CCE}" destId="{474D4F21-D6C5-4BCD-8A00-59577D75D2BC}" srcOrd="0" destOrd="0" presId="urn:microsoft.com/office/officeart/2005/8/layout/hierarchy3"/>
    <dgm:cxn modelId="{5A687EFB-4D84-4FC0-94ED-BA844F46A4B0}" srcId="{40AABF7D-E872-4114-B228-8F25A329EEB8}" destId="{0765BD56-A8B0-4B83-A598-85A339A87CD8}" srcOrd="0" destOrd="0" parTransId="{94280093-4656-4A73-A56E-2E8FDFFB44AD}" sibTransId="{55F6CBC7-9E1E-4C03-988C-56F881D7DB05}"/>
    <dgm:cxn modelId="{8F6050FD-35B0-4977-9DBC-F8C8FC8DBEA9}" type="presOf" srcId="{D41CE7C0-A4AB-4970-A1D3-CF8C5C4330C8}" destId="{AC4D1067-BCB0-4E78-862B-8643F6D1D52D}" srcOrd="0" destOrd="0" presId="urn:microsoft.com/office/officeart/2005/8/layout/hierarchy3"/>
    <dgm:cxn modelId="{E27579FE-504E-49C2-9F99-8E2F4502317D}" type="presOf" srcId="{40AABF7D-E872-4114-B228-8F25A329EEB8}" destId="{BB120626-0C67-4C0C-9228-32287C458FE6}" srcOrd="0" destOrd="0" presId="urn:microsoft.com/office/officeart/2005/8/layout/hierarchy3"/>
    <dgm:cxn modelId="{5B46FEB4-5FA5-48B6-B199-A66AF44247AE}" type="presParOf" srcId="{7EDA3C6A-FAED-4DCE-AC90-DF1606127792}" destId="{12BAC12A-CE84-4C30-9F85-CADD8C9A9EF7}" srcOrd="0" destOrd="0" presId="urn:microsoft.com/office/officeart/2005/8/layout/hierarchy3"/>
    <dgm:cxn modelId="{E37662F2-073F-4A2D-96A3-E5B84FCF6F78}" type="presParOf" srcId="{12BAC12A-CE84-4C30-9F85-CADD8C9A9EF7}" destId="{F4942F0E-8460-4D2F-BC91-71B1BC2B3C9A}" srcOrd="0" destOrd="0" presId="urn:microsoft.com/office/officeart/2005/8/layout/hierarchy3"/>
    <dgm:cxn modelId="{DA8A34D1-071B-416E-857D-4CDE9F05D74C}" type="presParOf" srcId="{F4942F0E-8460-4D2F-BC91-71B1BC2B3C9A}" destId="{BB120626-0C67-4C0C-9228-32287C458FE6}" srcOrd="0" destOrd="0" presId="urn:microsoft.com/office/officeart/2005/8/layout/hierarchy3"/>
    <dgm:cxn modelId="{43B42E2D-8D52-44F0-BBC9-D5E8763FB3FF}" type="presParOf" srcId="{F4942F0E-8460-4D2F-BC91-71B1BC2B3C9A}" destId="{4B5D562F-6931-4DB1-B14E-36A28117326F}" srcOrd="1" destOrd="0" presId="urn:microsoft.com/office/officeart/2005/8/layout/hierarchy3"/>
    <dgm:cxn modelId="{ECC89808-F249-46BA-9221-5CCB463D33A3}" type="presParOf" srcId="{12BAC12A-CE84-4C30-9F85-CADD8C9A9EF7}" destId="{14495BD9-9DC0-4F9E-A70A-2174E122FA49}" srcOrd="1" destOrd="0" presId="urn:microsoft.com/office/officeart/2005/8/layout/hierarchy3"/>
    <dgm:cxn modelId="{4FAF98B8-C117-4D36-8115-08FE59FDFCE6}" type="presParOf" srcId="{14495BD9-9DC0-4F9E-A70A-2174E122FA49}" destId="{278DD24D-8EF8-40EA-952F-78E441CA1CBF}" srcOrd="0" destOrd="0" presId="urn:microsoft.com/office/officeart/2005/8/layout/hierarchy3"/>
    <dgm:cxn modelId="{661CED41-D30D-473D-9D96-D4F62935733B}" type="presParOf" srcId="{14495BD9-9DC0-4F9E-A70A-2174E122FA49}" destId="{7692FE4D-4C50-46ED-87DD-F6B4810519CD}" srcOrd="1" destOrd="0" presId="urn:microsoft.com/office/officeart/2005/8/layout/hierarchy3"/>
    <dgm:cxn modelId="{DD1FC1C7-E8AA-4B50-BBEB-DBBE7F0F6AB1}" type="presParOf" srcId="{14495BD9-9DC0-4F9E-A70A-2174E122FA49}" destId="{B3787C83-5A00-44A9-A842-5862E38058DC}" srcOrd="2" destOrd="0" presId="urn:microsoft.com/office/officeart/2005/8/layout/hierarchy3"/>
    <dgm:cxn modelId="{2E3E76BF-672F-44DD-A1E4-5CA1145B1A6B}" type="presParOf" srcId="{14495BD9-9DC0-4F9E-A70A-2174E122FA49}" destId="{A09A6A12-7EE4-4CBC-9526-42A3429F1F4A}" srcOrd="3" destOrd="0" presId="urn:microsoft.com/office/officeart/2005/8/layout/hierarchy3"/>
    <dgm:cxn modelId="{F2AC6DDE-8D43-484B-AB4C-C04F18EC45EC}" type="presParOf" srcId="{7EDA3C6A-FAED-4DCE-AC90-DF1606127792}" destId="{168394FF-17A0-4E0C-82CF-6B39D49ADD9C}" srcOrd="1" destOrd="0" presId="urn:microsoft.com/office/officeart/2005/8/layout/hierarchy3"/>
    <dgm:cxn modelId="{84D4FE03-713A-4CBD-B088-EF6E0E0947DE}" type="presParOf" srcId="{168394FF-17A0-4E0C-82CF-6B39D49ADD9C}" destId="{C19E5335-EA2B-456C-BF06-475A571AF918}" srcOrd="0" destOrd="0" presId="urn:microsoft.com/office/officeart/2005/8/layout/hierarchy3"/>
    <dgm:cxn modelId="{5DEB15A4-B9A7-46C1-BBFA-773E173F40BD}" type="presParOf" srcId="{C19E5335-EA2B-456C-BF06-475A571AF918}" destId="{2A697CA6-6B0C-42B3-A471-B5A1E58CDA38}" srcOrd="0" destOrd="0" presId="urn:microsoft.com/office/officeart/2005/8/layout/hierarchy3"/>
    <dgm:cxn modelId="{4878AEAC-75B4-4438-8E77-75409F0DC1CB}" type="presParOf" srcId="{C19E5335-EA2B-456C-BF06-475A571AF918}" destId="{F988F944-D0AB-43C7-9092-3804D784D534}" srcOrd="1" destOrd="0" presId="urn:microsoft.com/office/officeart/2005/8/layout/hierarchy3"/>
    <dgm:cxn modelId="{BD93731D-097B-41B7-B5BA-453085323ED4}" type="presParOf" srcId="{168394FF-17A0-4E0C-82CF-6B39D49ADD9C}" destId="{5BE267F6-F856-4E4A-88EA-F2651ABE03AC}" srcOrd="1" destOrd="0" presId="urn:microsoft.com/office/officeart/2005/8/layout/hierarchy3"/>
    <dgm:cxn modelId="{312D67C3-82AC-4153-8744-49B1BA718979}" type="presParOf" srcId="{5BE267F6-F856-4E4A-88EA-F2651ABE03AC}" destId="{8C5DC25D-A52B-48FF-B77E-EA1E664FF1D9}" srcOrd="0" destOrd="0" presId="urn:microsoft.com/office/officeart/2005/8/layout/hierarchy3"/>
    <dgm:cxn modelId="{464EFDD4-8F16-44E4-97C8-4CA9E09A4C6B}" type="presParOf" srcId="{5BE267F6-F856-4E4A-88EA-F2651ABE03AC}" destId="{474D4F21-D6C5-4BCD-8A00-59577D75D2BC}" srcOrd="1" destOrd="0" presId="urn:microsoft.com/office/officeart/2005/8/layout/hierarchy3"/>
    <dgm:cxn modelId="{F21080DB-C151-415C-91C5-3B5A8EF53B33}" type="presParOf" srcId="{5BE267F6-F856-4E4A-88EA-F2651ABE03AC}" destId="{07EA4311-DE0D-4DBC-A88D-81B1D775E493}" srcOrd="2" destOrd="0" presId="urn:microsoft.com/office/officeart/2005/8/layout/hierarchy3"/>
    <dgm:cxn modelId="{214AC2D6-05A1-4A2F-AB8C-7132368D3650}" type="presParOf" srcId="{5BE267F6-F856-4E4A-88EA-F2651ABE03AC}" destId="{CEE092C3-D6D2-4981-9054-1BB0FB187D64}" srcOrd="3" destOrd="0" presId="urn:microsoft.com/office/officeart/2005/8/layout/hierarchy3"/>
    <dgm:cxn modelId="{B3BAB73F-7FFE-47BE-BA1A-3615BBA52311}" type="presParOf" srcId="{5BE267F6-F856-4E4A-88EA-F2651ABE03AC}" destId="{9703AF17-246D-4CE7-A651-98BE433134E6}" srcOrd="4" destOrd="0" presId="urn:microsoft.com/office/officeart/2005/8/layout/hierarchy3"/>
    <dgm:cxn modelId="{4D7EE974-D1BD-4F10-9D00-FFA95E413D56}" type="presParOf" srcId="{5BE267F6-F856-4E4A-88EA-F2651ABE03AC}" destId="{D309D6D0-7322-40CA-89CA-30F09A2B9724}" srcOrd="5" destOrd="0" presId="urn:microsoft.com/office/officeart/2005/8/layout/hierarchy3"/>
    <dgm:cxn modelId="{3095C052-E976-45A6-BD0E-C8D89F2B9A18}" type="presParOf" srcId="{7EDA3C6A-FAED-4DCE-AC90-DF1606127792}" destId="{CE47EFFD-A21E-40D9-8BD9-43884A6C91BA}" srcOrd="2" destOrd="0" presId="urn:microsoft.com/office/officeart/2005/8/layout/hierarchy3"/>
    <dgm:cxn modelId="{A85FCAAE-2E5C-4959-BAE9-4DC271F5776B}" type="presParOf" srcId="{CE47EFFD-A21E-40D9-8BD9-43884A6C91BA}" destId="{47A97781-061A-4745-BE5F-CD3C7415D401}" srcOrd="0" destOrd="0" presId="urn:microsoft.com/office/officeart/2005/8/layout/hierarchy3"/>
    <dgm:cxn modelId="{629B91D7-D13D-4CB5-8E0E-9AAB9BF493FC}" type="presParOf" srcId="{47A97781-061A-4745-BE5F-CD3C7415D401}" destId="{567972D3-B238-4D29-84A5-2EEBA8F38F97}" srcOrd="0" destOrd="0" presId="urn:microsoft.com/office/officeart/2005/8/layout/hierarchy3"/>
    <dgm:cxn modelId="{5C97543C-CCE1-4249-B7E8-F87F3C43DEDC}" type="presParOf" srcId="{47A97781-061A-4745-BE5F-CD3C7415D401}" destId="{A80809CF-C4A4-4238-A22D-274E82B712C7}" srcOrd="1" destOrd="0" presId="urn:microsoft.com/office/officeart/2005/8/layout/hierarchy3"/>
    <dgm:cxn modelId="{93B0089F-D2E1-40B8-9A4F-1E5B654FBC17}" type="presParOf" srcId="{CE47EFFD-A21E-40D9-8BD9-43884A6C91BA}" destId="{48703E0B-1104-4259-9A2A-0F1418E6D134}" srcOrd="1" destOrd="0" presId="urn:microsoft.com/office/officeart/2005/8/layout/hierarchy3"/>
    <dgm:cxn modelId="{74AC4505-C54A-4E2B-99E9-A1671E295253}" type="presParOf" srcId="{48703E0B-1104-4259-9A2A-0F1418E6D134}" destId="{8ABE6115-631F-4C60-ADAF-E5BBEC481E64}" srcOrd="0" destOrd="0" presId="urn:microsoft.com/office/officeart/2005/8/layout/hierarchy3"/>
    <dgm:cxn modelId="{456C2D0C-7D75-4296-89DD-F9E110A5A4ED}" type="presParOf" srcId="{48703E0B-1104-4259-9A2A-0F1418E6D134}" destId="{B1707903-9BBC-4F80-949A-D3A3E7D12D52}" srcOrd="1" destOrd="0" presId="urn:microsoft.com/office/officeart/2005/8/layout/hierarchy3"/>
    <dgm:cxn modelId="{D5E0FF4D-697B-44C7-B499-FFF5F6869924}" type="presParOf" srcId="{48703E0B-1104-4259-9A2A-0F1418E6D134}" destId="{AF1C65DE-43C1-4448-9A04-0C3139BF23FA}" srcOrd="2" destOrd="0" presId="urn:microsoft.com/office/officeart/2005/8/layout/hierarchy3"/>
    <dgm:cxn modelId="{1437E29B-1339-463E-BB71-B7E21F1C012B}" type="presParOf" srcId="{48703E0B-1104-4259-9A2A-0F1418E6D134}" destId="{A7637BC0-4429-4540-8CAF-0941030CE49A}" srcOrd="3" destOrd="0" presId="urn:microsoft.com/office/officeart/2005/8/layout/hierarchy3"/>
    <dgm:cxn modelId="{0FDC458C-DED5-480A-827C-9537242A942D}" type="presParOf" srcId="{48703E0B-1104-4259-9A2A-0F1418E6D134}" destId="{10E692F3-C615-4171-9814-5C44A52D2EF8}" srcOrd="4" destOrd="0" presId="urn:microsoft.com/office/officeart/2005/8/layout/hierarchy3"/>
    <dgm:cxn modelId="{9C9411E7-50A6-4B8B-A447-E5AD45F425E1}" type="presParOf" srcId="{48703E0B-1104-4259-9A2A-0F1418E6D134}" destId="{CC6B680A-5321-49ED-A647-95731CCC19D6}" srcOrd="5" destOrd="0" presId="urn:microsoft.com/office/officeart/2005/8/layout/hierarchy3"/>
    <dgm:cxn modelId="{6DA69245-EA80-483B-AA15-E9FCA7C131B8}" type="presParOf" srcId="{48703E0B-1104-4259-9A2A-0F1418E6D134}" destId="{AC4D1067-BCB0-4E78-862B-8643F6D1D52D}" srcOrd="6" destOrd="0" presId="urn:microsoft.com/office/officeart/2005/8/layout/hierarchy3"/>
    <dgm:cxn modelId="{F04B5330-D91D-4D64-BC16-B31DBC6D51DB}" type="presParOf" srcId="{48703E0B-1104-4259-9A2A-0F1418E6D134}" destId="{E4F02E3D-F934-4328-822F-606A8B4FF55D}"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2BCD15-C85B-4356-9D6A-D3F1D59BD6ED}">
      <dsp:nvSpPr>
        <dsp:cNvPr id="0" name=""/>
        <dsp:cNvSpPr/>
      </dsp:nvSpPr>
      <dsp:spPr>
        <a:xfrm>
          <a:off x="5191" y="605828"/>
          <a:ext cx="2269935" cy="2058237"/>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research completion</a:t>
          </a:r>
          <a:br>
            <a:rPr lang="en-US" sz="1800" kern="1200" dirty="0"/>
          </a:br>
          <a:r>
            <a:rPr lang="en-US" sz="1800" kern="1200" dirty="0"/>
            <a:t>bringing the project to a clear and realistic point of closure</a:t>
          </a:r>
          <a:endParaRPr lang="de-AT" sz="1800" kern="1200" dirty="0"/>
        </a:p>
      </dsp:txBody>
      <dsp:txXfrm>
        <a:off x="65475" y="666112"/>
        <a:ext cx="2149367" cy="1937669"/>
      </dsp:txXfrm>
    </dsp:sp>
    <dsp:sp modelId="{D50540CD-FA39-449C-82CD-292D1A8CF0C2}">
      <dsp:nvSpPr>
        <dsp:cNvPr id="0" name=""/>
        <dsp:cNvSpPr/>
      </dsp:nvSpPr>
      <dsp:spPr>
        <a:xfrm>
          <a:off x="2502120" y="1353475"/>
          <a:ext cx="481226" cy="562944"/>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de-AT" sz="1400" kern="1200"/>
        </a:p>
      </dsp:txBody>
      <dsp:txXfrm>
        <a:off x="2502120" y="1466064"/>
        <a:ext cx="336858" cy="337766"/>
      </dsp:txXfrm>
    </dsp:sp>
    <dsp:sp modelId="{AA837397-E679-4DAD-B91B-BB9E9E37B2D3}">
      <dsp:nvSpPr>
        <dsp:cNvPr id="0" name=""/>
        <dsp:cNvSpPr/>
      </dsp:nvSpPr>
      <dsp:spPr>
        <a:xfrm>
          <a:off x="3183101" y="605828"/>
          <a:ext cx="2269935" cy="2058237"/>
        </a:xfrm>
        <a:prstGeom prst="roundRect">
          <a:avLst>
            <a:gd name="adj" fmla="val 10000"/>
          </a:avLst>
        </a:prstGeom>
        <a:solidFill>
          <a:schemeClr val="accent3">
            <a:hueOff val="901328"/>
            <a:satOff val="-2999"/>
            <a:lumOff val="-1503"/>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thesis/dissertation completion</a:t>
          </a:r>
          <a:br>
            <a:rPr lang="en-US" sz="1800" kern="1200" dirty="0"/>
          </a:br>
          <a:r>
            <a:rPr lang="en-US" sz="1800" kern="1200" dirty="0"/>
            <a:t>shaping the work into a coherent and defensible document</a:t>
          </a:r>
          <a:endParaRPr lang="de-AT" sz="1800" kern="1200" dirty="0"/>
        </a:p>
      </dsp:txBody>
      <dsp:txXfrm>
        <a:off x="3243385" y="666112"/>
        <a:ext cx="2149367" cy="1937669"/>
      </dsp:txXfrm>
    </dsp:sp>
    <dsp:sp modelId="{1F61037D-7F5A-4FF7-BF8A-83DF86809B5D}">
      <dsp:nvSpPr>
        <dsp:cNvPr id="0" name=""/>
        <dsp:cNvSpPr/>
      </dsp:nvSpPr>
      <dsp:spPr>
        <a:xfrm>
          <a:off x="5680030" y="1353475"/>
          <a:ext cx="481226" cy="562944"/>
        </a:xfrm>
        <a:prstGeom prst="rightArrow">
          <a:avLst>
            <a:gd name="adj1" fmla="val 60000"/>
            <a:gd name="adj2" fmla="val 50000"/>
          </a:avLst>
        </a:prstGeom>
        <a:solidFill>
          <a:schemeClr val="accent3">
            <a:hueOff val="1351992"/>
            <a:satOff val="-4498"/>
            <a:lumOff val="-225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de-AT" sz="1400" kern="1200"/>
        </a:p>
      </dsp:txBody>
      <dsp:txXfrm>
        <a:off x="5680030" y="1466064"/>
        <a:ext cx="336858" cy="337766"/>
      </dsp:txXfrm>
    </dsp:sp>
    <dsp:sp modelId="{FC18407C-85EA-47ED-B9E3-FC6C32C33D29}">
      <dsp:nvSpPr>
        <dsp:cNvPr id="0" name=""/>
        <dsp:cNvSpPr/>
      </dsp:nvSpPr>
      <dsp:spPr>
        <a:xfrm>
          <a:off x="6361011" y="605828"/>
          <a:ext cx="2269935" cy="2058237"/>
        </a:xfrm>
        <a:prstGeom prst="roundRect">
          <a:avLst>
            <a:gd name="adj" fmla="val 10000"/>
          </a:avLst>
        </a:prstGeom>
        <a:solidFill>
          <a:schemeClr val="accent3">
            <a:hueOff val="1802655"/>
            <a:satOff val="-5998"/>
            <a:lumOff val="-3006"/>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examination readiness</a:t>
          </a:r>
          <a:br>
            <a:rPr lang="en-US" sz="1800" kern="1200" dirty="0"/>
          </a:br>
          <a:r>
            <a:rPr lang="en-US" sz="1800" kern="1200" dirty="0"/>
            <a:t>ensuring the thesis is ready for submission and that procedures are understood</a:t>
          </a:r>
          <a:endParaRPr lang="de-AT" sz="1800" kern="1200" dirty="0"/>
        </a:p>
      </dsp:txBody>
      <dsp:txXfrm>
        <a:off x="6421295" y="666112"/>
        <a:ext cx="2149367" cy="1937669"/>
      </dsp:txXfrm>
    </dsp:sp>
    <dsp:sp modelId="{4F966F29-9A9F-413A-8279-896CC383FDD8}">
      <dsp:nvSpPr>
        <dsp:cNvPr id="0" name=""/>
        <dsp:cNvSpPr/>
      </dsp:nvSpPr>
      <dsp:spPr>
        <a:xfrm>
          <a:off x="8857940" y="1353475"/>
          <a:ext cx="481226" cy="562944"/>
        </a:xfrm>
        <a:prstGeom prst="rightArrow">
          <a:avLst>
            <a:gd name="adj1" fmla="val 60000"/>
            <a:gd name="adj2" fmla="val 50000"/>
          </a:avLst>
        </a:prstGeom>
        <a:solidFill>
          <a:schemeClr val="accent3">
            <a:hueOff val="2703983"/>
            <a:satOff val="-8997"/>
            <a:lumOff val="-450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de-AT" sz="1400" kern="1200"/>
        </a:p>
      </dsp:txBody>
      <dsp:txXfrm>
        <a:off x="8857940" y="1466064"/>
        <a:ext cx="336858" cy="337766"/>
      </dsp:txXfrm>
    </dsp:sp>
    <dsp:sp modelId="{008A99C1-6620-4018-8AC9-AF9A411CD84B}">
      <dsp:nvSpPr>
        <dsp:cNvPr id="0" name=""/>
        <dsp:cNvSpPr/>
      </dsp:nvSpPr>
      <dsp:spPr>
        <a:xfrm>
          <a:off x="9538920" y="605828"/>
          <a:ext cx="2269935" cy="2058237"/>
        </a:xfrm>
        <a:prstGeom prst="roundRect">
          <a:avLst>
            <a:gd name="adj" fmla="val 10000"/>
          </a:avLst>
        </a:prstGeom>
        <a:solidFill>
          <a:schemeClr val="accent3">
            <a:hueOff val="2703983"/>
            <a:satOff val="-8997"/>
            <a:lumOff val="-4509"/>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defense performance</a:t>
          </a:r>
          <a:br>
            <a:rPr lang="en-US" sz="1800" kern="1200" dirty="0"/>
          </a:br>
          <a:r>
            <a:rPr lang="en-US" sz="1800" kern="1200" dirty="0"/>
            <a:t>preparing the candidate to present, explain, and defend the work confidently</a:t>
          </a:r>
          <a:endParaRPr lang="de-AT" sz="1800" kern="1200" dirty="0"/>
        </a:p>
      </dsp:txBody>
      <dsp:txXfrm>
        <a:off x="9599204" y="666112"/>
        <a:ext cx="2149367" cy="19376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120626-0C67-4C0C-9228-32287C458FE6}">
      <dsp:nvSpPr>
        <dsp:cNvPr id="0" name=""/>
        <dsp:cNvSpPr/>
      </dsp:nvSpPr>
      <dsp:spPr>
        <a:xfrm>
          <a:off x="1325543" y="2780"/>
          <a:ext cx="2073480" cy="103674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rtl="0">
            <a:lnSpc>
              <a:spcPct val="90000"/>
            </a:lnSpc>
            <a:spcBef>
              <a:spcPct val="0"/>
            </a:spcBef>
            <a:spcAft>
              <a:spcPct val="35000"/>
            </a:spcAft>
            <a:buNone/>
          </a:pPr>
          <a:r>
            <a:rPr lang="en-US" sz="2600" b="1" kern="1200" dirty="0"/>
            <a:t>Preparation</a:t>
          </a:r>
          <a:endParaRPr lang="en-US" sz="2600" kern="1200" dirty="0"/>
        </a:p>
      </dsp:txBody>
      <dsp:txXfrm>
        <a:off x="1355908" y="33145"/>
        <a:ext cx="2012750" cy="976010"/>
      </dsp:txXfrm>
    </dsp:sp>
    <dsp:sp modelId="{278DD24D-8EF8-40EA-952F-78E441CA1CBF}">
      <dsp:nvSpPr>
        <dsp:cNvPr id="0" name=""/>
        <dsp:cNvSpPr/>
      </dsp:nvSpPr>
      <dsp:spPr>
        <a:xfrm>
          <a:off x="1532891" y="1039521"/>
          <a:ext cx="207348" cy="1009899"/>
        </a:xfrm>
        <a:custGeom>
          <a:avLst/>
          <a:gdLst/>
          <a:ahLst/>
          <a:cxnLst/>
          <a:rect l="0" t="0" r="0" b="0"/>
          <a:pathLst>
            <a:path>
              <a:moveTo>
                <a:pt x="0" y="0"/>
              </a:moveTo>
              <a:lnTo>
                <a:pt x="0" y="1009899"/>
              </a:lnTo>
              <a:lnTo>
                <a:pt x="207348" y="1009899"/>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92FE4D-4C50-46ED-87DD-F6B4810519CD}">
      <dsp:nvSpPr>
        <dsp:cNvPr id="0" name=""/>
        <dsp:cNvSpPr/>
      </dsp:nvSpPr>
      <dsp:spPr>
        <a:xfrm>
          <a:off x="1740239" y="1298706"/>
          <a:ext cx="2331703" cy="1501428"/>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Assisting the student in preparing for the defense by practicing mock vitas, reviewing the thesis draft, and addressing any concerns they may have. </a:t>
          </a:r>
        </a:p>
      </dsp:txBody>
      <dsp:txXfrm>
        <a:off x="1784214" y="1342681"/>
        <a:ext cx="2243753" cy="1413478"/>
      </dsp:txXfrm>
    </dsp:sp>
    <dsp:sp modelId="{B3787C83-5A00-44A9-A842-5862E38058DC}">
      <dsp:nvSpPr>
        <dsp:cNvPr id="0" name=""/>
        <dsp:cNvSpPr/>
      </dsp:nvSpPr>
      <dsp:spPr>
        <a:xfrm>
          <a:off x="1532891" y="1039521"/>
          <a:ext cx="207348" cy="2720209"/>
        </a:xfrm>
        <a:custGeom>
          <a:avLst/>
          <a:gdLst/>
          <a:ahLst/>
          <a:cxnLst/>
          <a:rect l="0" t="0" r="0" b="0"/>
          <a:pathLst>
            <a:path>
              <a:moveTo>
                <a:pt x="0" y="0"/>
              </a:moveTo>
              <a:lnTo>
                <a:pt x="0" y="2720209"/>
              </a:lnTo>
              <a:lnTo>
                <a:pt x="207348" y="2720209"/>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9A6A12-7EE4-4CBC-9526-42A3429F1F4A}">
      <dsp:nvSpPr>
        <dsp:cNvPr id="0" name=""/>
        <dsp:cNvSpPr/>
      </dsp:nvSpPr>
      <dsp:spPr>
        <a:xfrm>
          <a:off x="1740239" y="3059319"/>
          <a:ext cx="2261968" cy="1400822"/>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Ensuring the student understands the defense process and procedures. </a:t>
          </a:r>
        </a:p>
      </dsp:txBody>
      <dsp:txXfrm>
        <a:off x="1781268" y="3100348"/>
        <a:ext cx="2179910" cy="1318764"/>
      </dsp:txXfrm>
    </dsp:sp>
    <dsp:sp modelId="{2A697CA6-6B0C-42B3-A471-B5A1E58CDA38}">
      <dsp:nvSpPr>
        <dsp:cNvPr id="0" name=""/>
        <dsp:cNvSpPr/>
      </dsp:nvSpPr>
      <dsp:spPr>
        <a:xfrm>
          <a:off x="4175616" y="2780"/>
          <a:ext cx="2073480" cy="103674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rtl="0">
            <a:lnSpc>
              <a:spcPct val="90000"/>
            </a:lnSpc>
            <a:spcBef>
              <a:spcPct val="0"/>
            </a:spcBef>
            <a:spcAft>
              <a:spcPct val="35000"/>
            </a:spcAft>
            <a:buNone/>
          </a:pPr>
          <a:r>
            <a:rPr lang="en-US" sz="2600" b="1" kern="1200" dirty="0"/>
            <a:t>During the defense</a:t>
          </a:r>
          <a:endParaRPr lang="en-US" sz="2600" kern="1200" dirty="0"/>
        </a:p>
      </dsp:txBody>
      <dsp:txXfrm>
        <a:off x="4205981" y="33145"/>
        <a:ext cx="2012750" cy="976010"/>
      </dsp:txXfrm>
    </dsp:sp>
    <dsp:sp modelId="{8C5DC25D-A52B-48FF-B77E-EA1E664FF1D9}">
      <dsp:nvSpPr>
        <dsp:cNvPr id="0" name=""/>
        <dsp:cNvSpPr/>
      </dsp:nvSpPr>
      <dsp:spPr>
        <a:xfrm>
          <a:off x="4382964" y="1039521"/>
          <a:ext cx="207348" cy="777555"/>
        </a:xfrm>
        <a:custGeom>
          <a:avLst/>
          <a:gdLst/>
          <a:ahLst/>
          <a:cxnLst/>
          <a:rect l="0" t="0" r="0" b="0"/>
          <a:pathLst>
            <a:path>
              <a:moveTo>
                <a:pt x="0" y="0"/>
              </a:moveTo>
              <a:lnTo>
                <a:pt x="0" y="777555"/>
              </a:lnTo>
              <a:lnTo>
                <a:pt x="207348" y="777555"/>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4D4F21-D6C5-4BCD-8A00-59577D75D2BC}">
      <dsp:nvSpPr>
        <dsp:cNvPr id="0" name=""/>
        <dsp:cNvSpPr/>
      </dsp:nvSpPr>
      <dsp:spPr>
        <a:xfrm>
          <a:off x="4590313" y="1298706"/>
          <a:ext cx="2058369" cy="103674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Actively listening to the student's presentation and the examiners' questions. </a:t>
          </a:r>
        </a:p>
      </dsp:txBody>
      <dsp:txXfrm>
        <a:off x="4620678" y="1329071"/>
        <a:ext cx="1997639" cy="976010"/>
      </dsp:txXfrm>
    </dsp:sp>
    <dsp:sp modelId="{07EA4311-DE0D-4DBC-A88D-81B1D775E493}">
      <dsp:nvSpPr>
        <dsp:cNvPr id="0" name=""/>
        <dsp:cNvSpPr/>
      </dsp:nvSpPr>
      <dsp:spPr>
        <a:xfrm>
          <a:off x="4382964" y="1039521"/>
          <a:ext cx="207348" cy="2072252"/>
        </a:xfrm>
        <a:custGeom>
          <a:avLst/>
          <a:gdLst/>
          <a:ahLst/>
          <a:cxnLst/>
          <a:rect l="0" t="0" r="0" b="0"/>
          <a:pathLst>
            <a:path>
              <a:moveTo>
                <a:pt x="0" y="0"/>
              </a:moveTo>
              <a:lnTo>
                <a:pt x="0" y="2072252"/>
              </a:lnTo>
              <a:lnTo>
                <a:pt x="207348" y="207225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E092C3-D6D2-4981-9054-1BB0FB187D64}">
      <dsp:nvSpPr>
        <dsp:cNvPr id="0" name=""/>
        <dsp:cNvSpPr/>
      </dsp:nvSpPr>
      <dsp:spPr>
        <a:xfrm>
          <a:off x="4590313" y="2594631"/>
          <a:ext cx="2069151" cy="1034283"/>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Taking notes to record key points and feedback from the examiners. </a:t>
          </a:r>
        </a:p>
      </dsp:txBody>
      <dsp:txXfrm>
        <a:off x="4620606" y="2624924"/>
        <a:ext cx="2008565" cy="973697"/>
      </dsp:txXfrm>
    </dsp:sp>
    <dsp:sp modelId="{9703AF17-246D-4CE7-A651-98BE433134E6}">
      <dsp:nvSpPr>
        <dsp:cNvPr id="0" name=""/>
        <dsp:cNvSpPr/>
      </dsp:nvSpPr>
      <dsp:spPr>
        <a:xfrm>
          <a:off x="4382964" y="1039521"/>
          <a:ext cx="207348" cy="3445248"/>
        </a:xfrm>
        <a:custGeom>
          <a:avLst/>
          <a:gdLst/>
          <a:ahLst/>
          <a:cxnLst/>
          <a:rect l="0" t="0" r="0" b="0"/>
          <a:pathLst>
            <a:path>
              <a:moveTo>
                <a:pt x="0" y="0"/>
              </a:moveTo>
              <a:lnTo>
                <a:pt x="0" y="3445248"/>
              </a:lnTo>
              <a:lnTo>
                <a:pt x="207348" y="3445248"/>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09D6D0-7322-40CA-89CA-30F09A2B9724}">
      <dsp:nvSpPr>
        <dsp:cNvPr id="0" name=""/>
        <dsp:cNvSpPr/>
      </dsp:nvSpPr>
      <dsp:spPr>
        <a:xfrm>
          <a:off x="4590313" y="3888100"/>
          <a:ext cx="2135369" cy="1193339"/>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Providing subtle support to the student if needed, within the appropriate boundaries </a:t>
          </a:r>
          <a:r>
            <a:rPr lang="de-DE" sz="1200" kern="1200" dirty="0"/>
            <a:t>in </a:t>
          </a:r>
          <a:r>
            <a:rPr lang="de-DE" sz="1200" kern="1200" dirty="0" err="1"/>
            <a:t>line</a:t>
          </a:r>
          <a:r>
            <a:rPr lang="de-DE" sz="1200" kern="1200" dirty="0"/>
            <a:t> </a:t>
          </a:r>
          <a:r>
            <a:rPr lang="de-DE" sz="1200" kern="1200" dirty="0" err="1"/>
            <a:t>with</a:t>
          </a:r>
          <a:r>
            <a:rPr lang="de-DE" sz="1200" kern="1200" dirty="0"/>
            <a:t> </a:t>
          </a:r>
          <a:r>
            <a:rPr lang="de-DE" sz="1200" kern="1200" dirty="0" err="1"/>
            <a:t>the</a:t>
          </a:r>
          <a:r>
            <a:rPr lang="de-DE" sz="1200" kern="1200" dirty="0"/>
            <a:t> </a:t>
          </a:r>
          <a:r>
            <a:rPr lang="de-DE" sz="1200" kern="1200" dirty="0" err="1"/>
            <a:t>institutional</a:t>
          </a:r>
          <a:r>
            <a:rPr lang="de-DE" sz="1200" kern="1200" dirty="0"/>
            <a:t> </a:t>
          </a:r>
          <a:r>
            <a:rPr lang="de-DE" sz="1200" kern="1200" dirty="0" err="1"/>
            <a:t>rules</a:t>
          </a:r>
          <a:r>
            <a:rPr lang="de-DE" sz="1200" kern="1200" dirty="0"/>
            <a:t> and </a:t>
          </a:r>
          <a:r>
            <a:rPr lang="de-DE" sz="1200" kern="1200" dirty="0" err="1"/>
            <a:t>regulations</a:t>
          </a:r>
          <a:r>
            <a:rPr lang="de-DE" sz="1200" kern="1200" dirty="0"/>
            <a:t> </a:t>
          </a:r>
          <a:endParaRPr lang="en-US" sz="1200" kern="1200" dirty="0"/>
        </a:p>
      </dsp:txBody>
      <dsp:txXfrm>
        <a:off x="4625265" y="3923052"/>
        <a:ext cx="2065465" cy="1123435"/>
      </dsp:txXfrm>
    </dsp:sp>
    <dsp:sp modelId="{567972D3-B238-4D29-84A5-2EEBA8F38F97}">
      <dsp:nvSpPr>
        <dsp:cNvPr id="0" name=""/>
        <dsp:cNvSpPr/>
      </dsp:nvSpPr>
      <dsp:spPr>
        <a:xfrm>
          <a:off x="6829356" y="2780"/>
          <a:ext cx="2073480" cy="1036740"/>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rtl="0">
            <a:lnSpc>
              <a:spcPct val="90000"/>
            </a:lnSpc>
            <a:spcBef>
              <a:spcPct val="0"/>
            </a:spcBef>
            <a:spcAft>
              <a:spcPct val="35000"/>
            </a:spcAft>
            <a:buNone/>
          </a:pPr>
          <a:r>
            <a:rPr lang="en-US" sz="2600" b="1" kern="1200" dirty="0"/>
            <a:t>Post-defense</a:t>
          </a:r>
          <a:endParaRPr lang="en-US" sz="2600" kern="1200" dirty="0"/>
        </a:p>
      </dsp:txBody>
      <dsp:txXfrm>
        <a:off x="6859721" y="33145"/>
        <a:ext cx="2012750" cy="976010"/>
      </dsp:txXfrm>
    </dsp:sp>
    <dsp:sp modelId="{8ABE6115-631F-4C60-ADAF-E5BBEC481E64}">
      <dsp:nvSpPr>
        <dsp:cNvPr id="0" name=""/>
        <dsp:cNvSpPr/>
      </dsp:nvSpPr>
      <dsp:spPr>
        <a:xfrm>
          <a:off x="7036705" y="1039521"/>
          <a:ext cx="207348" cy="633386"/>
        </a:xfrm>
        <a:custGeom>
          <a:avLst/>
          <a:gdLst/>
          <a:ahLst/>
          <a:cxnLst/>
          <a:rect l="0" t="0" r="0" b="0"/>
          <a:pathLst>
            <a:path>
              <a:moveTo>
                <a:pt x="0" y="0"/>
              </a:moveTo>
              <a:lnTo>
                <a:pt x="0" y="633386"/>
              </a:lnTo>
              <a:lnTo>
                <a:pt x="207348" y="633386"/>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07903-9BBC-4F80-949A-D3A3E7D12D52}">
      <dsp:nvSpPr>
        <dsp:cNvPr id="0" name=""/>
        <dsp:cNvSpPr/>
      </dsp:nvSpPr>
      <dsp:spPr>
        <a:xfrm>
          <a:off x="7244053" y="1298706"/>
          <a:ext cx="1658784" cy="748402"/>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Discussing the feedback received from examiners with the student </a:t>
          </a:r>
        </a:p>
      </dsp:txBody>
      <dsp:txXfrm>
        <a:off x="7265973" y="1320626"/>
        <a:ext cx="1614944" cy="704562"/>
      </dsp:txXfrm>
    </dsp:sp>
    <dsp:sp modelId="{AF1C65DE-43C1-4448-9A04-0C3139BF23FA}">
      <dsp:nvSpPr>
        <dsp:cNvPr id="0" name=""/>
        <dsp:cNvSpPr/>
      </dsp:nvSpPr>
      <dsp:spPr>
        <a:xfrm>
          <a:off x="7036705" y="1039521"/>
          <a:ext cx="207348" cy="1628516"/>
        </a:xfrm>
        <a:custGeom>
          <a:avLst/>
          <a:gdLst/>
          <a:ahLst/>
          <a:cxnLst/>
          <a:rect l="0" t="0" r="0" b="0"/>
          <a:pathLst>
            <a:path>
              <a:moveTo>
                <a:pt x="0" y="0"/>
              </a:moveTo>
              <a:lnTo>
                <a:pt x="0" y="1628516"/>
              </a:lnTo>
              <a:lnTo>
                <a:pt x="207348" y="1628516"/>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637BC0-4429-4540-8CAF-0941030CE49A}">
      <dsp:nvSpPr>
        <dsp:cNvPr id="0" name=""/>
        <dsp:cNvSpPr/>
      </dsp:nvSpPr>
      <dsp:spPr>
        <a:xfrm>
          <a:off x="7244053" y="2306293"/>
          <a:ext cx="1658784" cy="723489"/>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Helping the student understand the necessary revisions to their thesis </a:t>
          </a:r>
        </a:p>
      </dsp:txBody>
      <dsp:txXfrm>
        <a:off x="7265243" y="2327483"/>
        <a:ext cx="1616404" cy="681109"/>
      </dsp:txXfrm>
    </dsp:sp>
    <dsp:sp modelId="{10E692F3-C615-4171-9814-5C44A52D2EF8}">
      <dsp:nvSpPr>
        <dsp:cNvPr id="0" name=""/>
        <dsp:cNvSpPr/>
      </dsp:nvSpPr>
      <dsp:spPr>
        <a:xfrm>
          <a:off x="7036705" y="1039521"/>
          <a:ext cx="207348" cy="2719292"/>
        </a:xfrm>
        <a:custGeom>
          <a:avLst/>
          <a:gdLst/>
          <a:ahLst/>
          <a:cxnLst/>
          <a:rect l="0" t="0" r="0" b="0"/>
          <a:pathLst>
            <a:path>
              <a:moveTo>
                <a:pt x="0" y="0"/>
              </a:moveTo>
              <a:lnTo>
                <a:pt x="0" y="2719292"/>
              </a:lnTo>
              <a:lnTo>
                <a:pt x="207348" y="271929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6B680A-5321-49ED-A647-95731CCC19D6}">
      <dsp:nvSpPr>
        <dsp:cNvPr id="0" name=""/>
        <dsp:cNvSpPr/>
      </dsp:nvSpPr>
      <dsp:spPr>
        <a:xfrm>
          <a:off x="7244053" y="3288967"/>
          <a:ext cx="2003529" cy="939691"/>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kern="1200" dirty="0"/>
            <a:t>Offering encouragement and support as the student completes any required amendments </a:t>
          </a:r>
        </a:p>
      </dsp:txBody>
      <dsp:txXfrm>
        <a:off x="7271576" y="3316490"/>
        <a:ext cx="1948483" cy="884645"/>
      </dsp:txXfrm>
    </dsp:sp>
    <dsp:sp modelId="{AC4D1067-BCB0-4E78-862B-8643F6D1D52D}">
      <dsp:nvSpPr>
        <dsp:cNvPr id="0" name=""/>
        <dsp:cNvSpPr/>
      </dsp:nvSpPr>
      <dsp:spPr>
        <a:xfrm>
          <a:off x="7036705" y="1039521"/>
          <a:ext cx="207348" cy="3727952"/>
        </a:xfrm>
        <a:custGeom>
          <a:avLst/>
          <a:gdLst/>
          <a:ahLst/>
          <a:cxnLst/>
          <a:rect l="0" t="0" r="0" b="0"/>
          <a:pathLst>
            <a:path>
              <a:moveTo>
                <a:pt x="0" y="0"/>
              </a:moveTo>
              <a:lnTo>
                <a:pt x="0" y="3727952"/>
              </a:lnTo>
              <a:lnTo>
                <a:pt x="207348" y="372795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F02E3D-F934-4328-822F-606A8B4FF55D}">
      <dsp:nvSpPr>
        <dsp:cNvPr id="0" name=""/>
        <dsp:cNvSpPr/>
      </dsp:nvSpPr>
      <dsp:spPr>
        <a:xfrm>
          <a:off x="7244053" y="4495163"/>
          <a:ext cx="2059911" cy="544620"/>
        </a:xfrm>
        <a:prstGeom prst="roundRect">
          <a:avLst>
            <a:gd name="adj" fmla="val 10000"/>
          </a:avLst>
        </a:prstGeom>
        <a:solidFill>
          <a:schemeClr val="accent1">
            <a:lumMod val="20000"/>
            <a:lumOff val="80000"/>
            <a:alpha val="9000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rtl="0">
            <a:lnSpc>
              <a:spcPct val="90000"/>
            </a:lnSpc>
            <a:spcBef>
              <a:spcPct val="0"/>
            </a:spcBef>
            <a:spcAft>
              <a:spcPct val="35000"/>
            </a:spcAft>
            <a:buNone/>
          </a:pPr>
          <a:r>
            <a:rPr lang="en-US" sz="1200" b="0" kern="1200" dirty="0"/>
            <a:t>…and celebrate a successful defense with your team</a:t>
          </a:r>
        </a:p>
      </dsp:txBody>
      <dsp:txXfrm>
        <a:off x="7260004" y="4511114"/>
        <a:ext cx="2028009" cy="51271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DCA59E-D332-4E03-B5DF-68A028A0C296}" type="datetimeFigureOut">
              <a:rPr lang="en-US" smtClean="0"/>
              <a:t>4/1/2026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93A239-2566-415A-B6E7-174D370338F6}" type="slidenum">
              <a:rPr lang="en-US" smtClean="0"/>
              <a:t>‹#›</a:t>
            </a:fld>
            <a:endParaRPr lang="en-US"/>
          </a:p>
        </p:txBody>
      </p:sp>
    </p:spTree>
    <p:extLst>
      <p:ext uri="{BB962C8B-B14F-4D97-AF65-F5344CB8AC3E}">
        <p14:creationId xmlns:p14="http://schemas.microsoft.com/office/powerpoint/2010/main" val="3704141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240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D2BD73FA-CBC3-4E8E-AB7E-D17E626C479F}" type="slidenum">
              <a:rPr lang="en-GB" smtClean="0"/>
              <a:t>9</a:t>
            </a:fld>
            <a:endParaRPr lang="en-GB"/>
          </a:p>
        </p:txBody>
      </p:sp>
    </p:spTree>
    <p:extLst>
      <p:ext uri="{BB962C8B-B14F-4D97-AF65-F5344CB8AC3E}">
        <p14:creationId xmlns:p14="http://schemas.microsoft.com/office/powerpoint/2010/main" val="3707422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F9B875-8FEF-43D9-B05C-988593FF68B8}"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B3CC0C15-BF04-E648-0570-6FF2C18A8903}"/>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5A1864-5292-4DA3-8C10-F056167DB46C}"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E5F30730-B545-BB19-F364-02D4502B2309}"/>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1BAF9DD-4D84-4E5B-941D-712E76FAFFCA}"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3577DF08-CCAA-9044-B492-61E500947A5B}"/>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321B06-1535-48DD-9345-430EC95835D2}"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ACE29428-328A-B037-CB2D-8435F72F2EA7}"/>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11A9A4-2C09-4B13-AFB8-E329BE5E759E}" type="datetime1">
              <a:rPr lang="en-US" smtClean="0"/>
              <a:t>4/1/2026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2" name="Textfeld 1">
            <a:extLst>
              <a:ext uri="{FF2B5EF4-FFF2-40B4-BE49-F238E27FC236}">
                <a16:creationId xmlns:a16="http://schemas.microsoft.com/office/drawing/2014/main" id="{8F41363A-CF84-3876-5BA1-FACBA06DE6BD}"/>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B5D78E3-8FF7-42E9-840A-3EFA9963B564}" type="datetime1">
              <a:rPr lang="en-US" smtClean="0"/>
              <a:t>4/1/2026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3A2DB6CB-40F5-F717-97D2-25D477732D76}"/>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AD9907-4E48-455D-A553-9C1CFE1B3353}" type="datetime1">
              <a:rPr lang="en-US" smtClean="0"/>
              <a:t>4/1/2026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Textfeld 4">
            <a:extLst>
              <a:ext uri="{FF2B5EF4-FFF2-40B4-BE49-F238E27FC236}">
                <a16:creationId xmlns:a16="http://schemas.microsoft.com/office/drawing/2014/main" id="{C647F366-0E68-157C-16E5-978F46D824DC}"/>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C660A96-E591-4AA9-879B-CE14948EC42D}"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6">
            <a:extLst>
              <a:ext uri="{FF2B5EF4-FFF2-40B4-BE49-F238E27FC236}">
                <a16:creationId xmlns:a16="http://schemas.microsoft.com/office/drawing/2014/main" id="{D9191CA1-C811-F628-D01B-A3B6E122DAEB}"/>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9</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07884E89-425B-4CC2-9FAF-67D39C2F3BAC}" type="datetime1">
              <a:rPr lang="en-US" smtClean="0"/>
              <a:t>4/1/2026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6.sv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80/13562517.2014.974025" TargetMode="External"/><Relationship Id="rId2" Type="http://schemas.openxmlformats.org/officeDocument/2006/relationships/hyperlink" Target="https://doi.org/10.28945/4168"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5294" y="2502405"/>
            <a:ext cx="8915399" cy="2262781"/>
          </a:xfrm>
        </p:spPr>
        <p:txBody>
          <a:bodyPr>
            <a:normAutofit fontScale="90000"/>
          </a:bodyPr>
          <a:lstStyle/>
          <a:p>
            <a:r>
              <a:rPr lang="en-US" b="1" dirty="0"/>
              <a:t>Module 9</a:t>
            </a:r>
            <a:br>
              <a:rPr lang="en-US" dirty="0"/>
            </a:br>
            <a:r>
              <a:rPr lang="en-US" dirty="0"/>
              <a:t>Preparing for Thesis/ Dissertation and Defense</a:t>
            </a:r>
          </a:p>
        </p:txBody>
      </p:sp>
      <p:pic>
        <p:nvPicPr>
          <p:cNvPr id="4" name="Grafik 3">
            <a:extLst>
              <a:ext uri="{FF2B5EF4-FFF2-40B4-BE49-F238E27FC236}">
                <a16:creationId xmlns:a16="http://schemas.microsoft.com/office/drawing/2014/main" id="{7DC4E055-214C-243A-D8CE-CC505D5B58BC}"/>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D223D2A9-076A-AD00-7F78-210ABD06DAC9}"/>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09DB3867-C95D-3A6C-6858-A8744A08FA75}"/>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Foliennummernplatzhalter 2">
            <a:extLst>
              <a:ext uri="{FF2B5EF4-FFF2-40B4-BE49-F238E27FC236}">
                <a16:creationId xmlns:a16="http://schemas.microsoft.com/office/drawing/2014/main" id="{F12A1218-9921-15EC-2851-62D4AFCFE58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089D048D-9B94-4631-DC71-1DCEE61F3E3F}"/>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1681" y="632424"/>
            <a:ext cx="8911687" cy="1280890"/>
          </a:xfrm>
        </p:spPr>
        <p:txBody>
          <a:bodyPr/>
          <a:lstStyle/>
          <a:p>
            <a:r>
              <a:rPr lang="en-US" dirty="0"/>
              <a:t>Writing Skills and Process</a:t>
            </a:r>
          </a:p>
        </p:txBody>
      </p:sp>
      <p:sp>
        <p:nvSpPr>
          <p:cNvPr id="3" name="Content Placeholder 2"/>
          <p:cNvSpPr>
            <a:spLocks noGrp="1"/>
          </p:cNvSpPr>
          <p:nvPr>
            <p:ph idx="1"/>
          </p:nvPr>
        </p:nvSpPr>
        <p:spPr>
          <a:xfrm>
            <a:off x="2315224" y="1617123"/>
            <a:ext cx="9876776" cy="4471720"/>
          </a:xfrm>
        </p:spPr>
        <p:txBody>
          <a:bodyPr>
            <a:noAutofit/>
          </a:bodyPr>
          <a:lstStyle/>
          <a:p>
            <a:pPr marL="0" indent="0">
              <a:buNone/>
            </a:pPr>
            <a:r>
              <a:rPr lang="en-US" sz="2400" b="1" dirty="0"/>
              <a:t>Writing skills</a:t>
            </a:r>
          </a:p>
          <a:p>
            <a:r>
              <a:rPr lang="en-US" sz="2400" dirty="0"/>
              <a:t>As a supervisor, it is critical to ensure that the supervisee is well groomed in terms of academic writing.</a:t>
            </a:r>
          </a:p>
          <a:p>
            <a:r>
              <a:rPr lang="en-US" sz="2400" dirty="0"/>
              <a:t>As the more experienced person, assist the student in meeting the specific university’s document guidelines</a:t>
            </a:r>
          </a:p>
          <a:p>
            <a:pPr marL="0" indent="0">
              <a:buNone/>
            </a:pPr>
            <a:r>
              <a:rPr lang="en-US" sz="2400" b="1" dirty="0"/>
              <a:t>The writing process</a:t>
            </a:r>
          </a:p>
          <a:p>
            <a:r>
              <a:rPr lang="en-US" sz="2400" dirty="0"/>
              <a:t>Establishing the mindset</a:t>
            </a:r>
          </a:p>
          <a:p>
            <a:r>
              <a:rPr lang="en-US" sz="2400" dirty="0"/>
              <a:t>Preparing to write</a:t>
            </a:r>
          </a:p>
          <a:p>
            <a:r>
              <a:rPr lang="en-US" sz="2400" dirty="0"/>
              <a:t>Drafting the thesis</a:t>
            </a:r>
          </a:p>
          <a:p>
            <a:r>
              <a:rPr lang="en-US" sz="2400" dirty="0"/>
              <a:t>Revising the thesis</a:t>
            </a:r>
          </a:p>
          <a:p>
            <a:pPr marL="0" indent="0">
              <a:buNone/>
            </a:pPr>
            <a:endParaRPr lang="en-US" sz="2400" dirty="0"/>
          </a:p>
        </p:txBody>
      </p:sp>
      <p:sp>
        <p:nvSpPr>
          <p:cNvPr id="4" name="Foliennummernplatzhalter 3">
            <a:extLst>
              <a:ext uri="{FF2B5EF4-FFF2-40B4-BE49-F238E27FC236}">
                <a16:creationId xmlns:a16="http://schemas.microsoft.com/office/drawing/2014/main" id="{0B12C993-2551-1053-DA99-727D5093022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676911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876" y="231692"/>
            <a:ext cx="9739186" cy="1280890"/>
          </a:xfrm>
        </p:spPr>
        <p:txBody>
          <a:bodyPr/>
          <a:lstStyle/>
          <a:p>
            <a:r>
              <a:rPr lang="en-US" dirty="0">
                <a:solidFill>
                  <a:srgbClr val="C00000"/>
                </a:solidFill>
              </a:rPr>
              <a:t>Roles of a supervisor in thesis writing process</a:t>
            </a:r>
          </a:p>
        </p:txBody>
      </p:sp>
      <p:sp>
        <p:nvSpPr>
          <p:cNvPr id="3" name="Content Placeholder 2"/>
          <p:cNvSpPr>
            <a:spLocks noGrp="1"/>
          </p:cNvSpPr>
          <p:nvPr>
            <p:ph idx="1"/>
          </p:nvPr>
        </p:nvSpPr>
        <p:spPr>
          <a:xfrm>
            <a:off x="2418859" y="1512582"/>
            <a:ext cx="8915400" cy="3777622"/>
          </a:xfrm>
        </p:spPr>
        <p:txBody>
          <a:bodyPr/>
          <a:lstStyle/>
          <a:p>
            <a:r>
              <a:rPr lang="en-US" sz="2000" dirty="0"/>
              <a:t>Brainstorm in groups of 3-4</a:t>
            </a:r>
          </a:p>
          <a:p>
            <a:r>
              <a:rPr lang="en-US" sz="2000" dirty="0"/>
              <a:t>For each of the 4 steps in the writing process above, </a:t>
            </a:r>
          </a:p>
          <a:p>
            <a:pPr lvl="1"/>
            <a:r>
              <a:rPr lang="en-US" sz="2000" dirty="0"/>
              <a:t>outline the roles of the supervisor that are relevant to each of them and </a:t>
            </a:r>
          </a:p>
          <a:p>
            <a:pPr lvl="1"/>
            <a:r>
              <a:rPr lang="en-US" sz="2000" dirty="0"/>
              <a:t>share your practice with the group.</a:t>
            </a:r>
          </a:p>
          <a:p>
            <a:pPr marL="0" indent="0">
              <a:buNone/>
            </a:pPr>
            <a:endParaRPr lang="en-US" dirty="0"/>
          </a:p>
          <a:p>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30663032"/>
              </p:ext>
            </p:extLst>
          </p:nvPr>
        </p:nvGraphicFramePr>
        <p:xfrm>
          <a:off x="2418859" y="3562632"/>
          <a:ext cx="8128000" cy="3188342"/>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628022">
                <a:tc>
                  <a:txBody>
                    <a:bodyPr/>
                    <a:lstStyle/>
                    <a:p>
                      <a:r>
                        <a:rPr lang="en-US" sz="2000" dirty="0">
                          <a:solidFill>
                            <a:schemeClr val="bg1"/>
                          </a:solidFill>
                        </a:rPr>
                        <a:t>Writing step</a:t>
                      </a:r>
                    </a:p>
                  </a:txBody>
                  <a:tcPr/>
                </a:tc>
                <a:tc>
                  <a:txBody>
                    <a:bodyPr/>
                    <a:lstStyle/>
                    <a:p>
                      <a:r>
                        <a:rPr lang="en-US" sz="2000" dirty="0">
                          <a:solidFill>
                            <a:schemeClr val="bg1"/>
                          </a:solidFill>
                        </a:rPr>
                        <a:t>Supervisor</a:t>
                      </a:r>
                      <a:r>
                        <a:rPr lang="en-US" sz="2000" baseline="0" dirty="0">
                          <a:solidFill>
                            <a:schemeClr val="bg1"/>
                          </a:solidFill>
                        </a:rPr>
                        <a:t> activities</a:t>
                      </a:r>
                      <a:endParaRPr lang="en-US" sz="2000" dirty="0">
                        <a:solidFill>
                          <a:schemeClr val="bg1"/>
                        </a:solidFill>
                      </a:endParaRPr>
                    </a:p>
                  </a:txBody>
                  <a:tcPr/>
                </a:tc>
                <a:extLst>
                  <a:ext uri="{0D108BD9-81ED-4DB2-BD59-A6C34878D82A}">
                    <a16:rowId xmlns:a16="http://schemas.microsoft.com/office/drawing/2014/main" val="10000"/>
                  </a:ext>
                </a:extLst>
              </a:tr>
              <a:tr h="4040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Establishing the mindset</a:t>
                      </a:r>
                    </a:p>
                    <a:p>
                      <a:endParaRPr lang="en-US" dirty="0"/>
                    </a:p>
                  </a:txBody>
                  <a:tcPr/>
                </a:tc>
                <a:tc>
                  <a:txBody>
                    <a:bodyPr/>
                    <a:lstStyle/>
                    <a:p>
                      <a:endParaRPr lang="en-US" dirty="0"/>
                    </a:p>
                  </a:txBody>
                  <a:tcPr/>
                </a:tc>
                <a:extLst>
                  <a:ext uri="{0D108BD9-81ED-4DB2-BD59-A6C34878D82A}">
                    <a16:rowId xmlns:a16="http://schemas.microsoft.com/office/drawing/2014/main" val="10001"/>
                  </a:ext>
                </a:extLst>
              </a:tr>
              <a:tr h="35246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Preparing to write</a:t>
                      </a:r>
                    </a:p>
                    <a:p>
                      <a:endParaRPr lang="en-US" dirty="0"/>
                    </a:p>
                  </a:txBody>
                  <a:tcPr/>
                </a:tc>
                <a:tc>
                  <a:txBody>
                    <a:bodyPr/>
                    <a:lstStyle/>
                    <a:p>
                      <a:endParaRPr lang="en-US" dirty="0"/>
                    </a:p>
                  </a:txBody>
                  <a:tcPr/>
                </a:tc>
                <a:extLst>
                  <a:ext uri="{0D108BD9-81ED-4DB2-BD59-A6C34878D82A}">
                    <a16:rowId xmlns:a16="http://schemas.microsoft.com/office/drawing/2014/main" val="10002"/>
                  </a:ext>
                </a:extLst>
              </a:tr>
              <a:tr h="39139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Drafting the thesis</a:t>
                      </a:r>
                    </a:p>
                    <a:p>
                      <a:endParaRPr lang="en-US" dirty="0"/>
                    </a:p>
                  </a:txBody>
                  <a:tcPr/>
                </a:tc>
                <a:tc>
                  <a:txBody>
                    <a:bodyPr/>
                    <a:lstStyle/>
                    <a:p>
                      <a:endParaRPr lang="en-US" dirty="0"/>
                    </a:p>
                  </a:txBody>
                  <a:tcPr/>
                </a:tc>
                <a:extLst>
                  <a:ext uri="{0D108BD9-81ED-4DB2-BD59-A6C34878D82A}">
                    <a16:rowId xmlns:a16="http://schemas.microsoft.com/office/drawing/2014/main" val="10003"/>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Revising the thesis</a:t>
                      </a:r>
                    </a:p>
                    <a:p>
                      <a:endParaRPr lang="en-US" dirty="0"/>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
        <p:nvSpPr>
          <p:cNvPr id="5" name="Foliennummernplatzhalter 4">
            <a:extLst>
              <a:ext uri="{FF2B5EF4-FFF2-40B4-BE49-F238E27FC236}">
                <a16:creationId xmlns:a16="http://schemas.microsoft.com/office/drawing/2014/main" id="{5E34DAC0-F144-7045-10ED-CB8B3B6042E2}"/>
              </a:ext>
            </a:extLst>
          </p:cNvPr>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6" name="Grafik 5" descr="Sanduhr 30% mit einfarbiger Füllung">
            <a:extLst>
              <a:ext uri="{FF2B5EF4-FFF2-40B4-BE49-F238E27FC236}">
                <a16:creationId xmlns:a16="http://schemas.microsoft.com/office/drawing/2014/main" id="{478656E6-F4DF-3E12-1719-3598D2003F7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7" name="Textfeld 6">
            <a:extLst>
              <a:ext uri="{FF2B5EF4-FFF2-40B4-BE49-F238E27FC236}">
                <a16:creationId xmlns:a16="http://schemas.microsoft.com/office/drawing/2014/main" id="{6F686D6F-F71E-837E-93BD-C2C5B63FC56E}"/>
              </a:ext>
            </a:extLst>
          </p:cNvPr>
          <p:cNvSpPr txBox="1"/>
          <p:nvPr/>
        </p:nvSpPr>
        <p:spPr>
          <a:xfrm>
            <a:off x="826099" y="1745098"/>
            <a:ext cx="918841" cy="369332"/>
          </a:xfrm>
          <a:prstGeom prst="rect">
            <a:avLst/>
          </a:prstGeom>
          <a:noFill/>
        </p:spPr>
        <p:txBody>
          <a:bodyPr wrap="none" rtlCol="0">
            <a:spAutoFit/>
          </a:bodyPr>
          <a:lstStyle/>
          <a:p>
            <a:r>
              <a:rPr lang="de-AT" b="1" dirty="0"/>
              <a:t>15 min</a:t>
            </a:r>
          </a:p>
        </p:txBody>
      </p:sp>
      <p:pic>
        <p:nvPicPr>
          <p:cNvPr id="9" name="Grafik 8" descr="Gruppenbrainstorming mit einfarbiger Füllung">
            <a:extLst>
              <a:ext uri="{FF2B5EF4-FFF2-40B4-BE49-F238E27FC236}">
                <a16:creationId xmlns:a16="http://schemas.microsoft.com/office/drawing/2014/main" id="{1D9E4F91-5ABA-BEB8-749C-D7646BB1AC3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89708" y="2648232"/>
            <a:ext cx="914400" cy="914400"/>
          </a:xfrm>
          <a:prstGeom prst="rect">
            <a:avLst/>
          </a:prstGeom>
        </p:spPr>
      </p:pic>
    </p:spTree>
    <p:extLst>
      <p:ext uri="{BB962C8B-B14F-4D97-AF65-F5344CB8AC3E}">
        <p14:creationId xmlns:p14="http://schemas.microsoft.com/office/powerpoint/2010/main" val="1371437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52402-B4D5-5376-7ED5-23793813E7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6F5A83-8FC9-7D11-00A5-3A5D77D21BF2}"/>
              </a:ext>
            </a:extLst>
          </p:cNvPr>
          <p:cNvSpPr>
            <a:spLocks noGrp="1"/>
          </p:cNvSpPr>
          <p:nvPr>
            <p:ph type="title"/>
          </p:nvPr>
        </p:nvSpPr>
        <p:spPr>
          <a:xfrm>
            <a:off x="2271681" y="632424"/>
            <a:ext cx="8964466" cy="830616"/>
          </a:xfrm>
        </p:spPr>
        <p:txBody>
          <a:bodyPr>
            <a:normAutofit/>
          </a:bodyPr>
          <a:lstStyle/>
          <a:p>
            <a:r>
              <a:rPr lang="de-AT" dirty="0" err="1"/>
              <a:t>Supporting</a:t>
            </a:r>
            <a:r>
              <a:rPr lang="de-AT" dirty="0"/>
              <a:t> </a:t>
            </a:r>
            <a:r>
              <a:rPr lang="de-AT" dirty="0" err="1"/>
              <a:t>early</a:t>
            </a:r>
            <a:r>
              <a:rPr lang="de-AT" dirty="0"/>
              <a:t> </a:t>
            </a:r>
            <a:r>
              <a:rPr lang="de-AT" dirty="0" err="1"/>
              <a:t>writing</a:t>
            </a:r>
            <a:r>
              <a:rPr lang="de-AT" dirty="0"/>
              <a:t> </a:t>
            </a:r>
            <a:r>
              <a:rPr lang="de-AT" dirty="0" err="1"/>
              <a:t>habits</a:t>
            </a:r>
            <a:endParaRPr lang="en-US" dirty="0"/>
          </a:p>
        </p:txBody>
      </p:sp>
      <p:sp>
        <p:nvSpPr>
          <p:cNvPr id="3" name="Content Placeholder 2">
            <a:extLst>
              <a:ext uri="{FF2B5EF4-FFF2-40B4-BE49-F238E27FC236}">
                <a16:creationId xmlns:a16="http://schemas.microsoft.com/office/drawing/2014/main" id="{24D53FAC-33E0-73D0-932C-D581B44A4C2D}"/>
              </a:ext>
            </a:extLst>
          </p:cNvPr>
          <p:cNvSpPr>
            <a:spLocks noGrp="1"/>
          </p:cNvSpPr>
          <p:nvPr>
            <p:ph idx="1"/>
          </p:nvPr>
        </p:nvSpPr>
        <p:spPr>
          <a:xfrm>
            <a:off x="1525184" y="1573232"/>
            <a:ext cx="4760622" cy="5193328"/>
          </a:xfrm>
          <a:noFill/>
          <a:ln w="28575">
            <a:solidFill>
              <a:schemeClr val="accent1"/>
            </a:solidFill>
          </a:ln>
        </p:spPr>
        <p:txBody>
          <a:bodyPr>
            <a:noAutofit/>
          </a:bodyPr>
          <a:lstStyle/>
          <a:p>
            <a:pPr marL="0" indent="0">
              <a:buNone/>
            </a:pPr>
            <a:r>
              <a:rPr lang="en-US" sz="2400" b="1" dirty="0"/>
              <a:t>Supervisors can:</a:t>
            </a:r>
          </a:p>
          <a:p>
            <a:r>
              <a:rPr lang="en-US" sz="2400" dirty="0"/>
              <a:t>encourage writing from the early stages of the PhD </a:t>
            </a:r>
          </a:p>
          <a:p>
            <a:r>
              <a:rPr lang="en-US" sz="2400" dirty="0"/>
              <a:t>ask for short written outputs between meetings </a:t>
            </a:r>
          </a:p>
          <a:p>
            <a:r>
              <a:rPr lang="en-US" sz="2400" dirty="0" err="1"/>
              <a:t>normalise</a:t>
            </a:r>
            <a:r>
              <a:rPr lang="en-US" sz="2400" dirty="0"/>
              <a:t> exploratory and imperfect early writing </a:t>
            </a:r>
          </a:p>
          <a:p>
            <a:r>
              <a:rPr lang="en-US" sz="2400" dirty="0"/>
              <a:t>give developmental feedback focused on ideas and structure </a:t>
            </a:r>
          </a:p>
          <a:p>
            <a:r>
              <a:rPr lang="en-US" sz="2400" dirty="0"/>
              <a:t>use writing to support discussion and progress</a:t>
            </a:r>
          </a:p>
          <a:p>
            <a:pPr marL="0" indent="0">
              <a:buNone/>
            </a:pPr>
            <a:endParaRPr lang="en-US" sz="2400" dirty="0"/>
          </a:p>
        </p:txBody>
      </p:sp>
      <p:sp>
        <p:nvSpPr>
          <p:cNvPr id="4" name="Foliennummernplatzhalter 3">
            <a:extLst>
              <a:ext uri="{FF2B5EF4-FFF2-40B4-BE49-F238E27FC236}">
                <a16:creationId xmlns:a16="http://schemas.microsoft.com/office/drawing/2014/main" id="{F30A52EE-9DA0-2458-DE52-61662EF5DB3B}"/>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Content Placeholder 2">
            <a:extLst>
              <a:ext uri="{FF2B5EF4-FFF2-40B4-BE49-F238E27FC236}">
                <a16:creationId xmlns:a16="http://schemas.microsoft.com/office/drawing/2014/main" id="{93F24BB6-68F0-F0A2-3A0B-715292773680}"/>
              </a:ext>
            </a:extLst>
          </p:cNvPr>
          <p:cNvSpPr txBox="1">
            <a:spLocks/>
          </p:cNvSpPr>
          <p:nvPr/>
        </p:nvSpPr>
        <p:spPr>
          <a:xfrm>
            <a:off x="6805538" y="1573232"/>
            <a:ext cx="5176760" cy="5193328"/>
          </a:xfrm>
          <a:prstGeom prst="rect">
            <a:avLst/>
          </a:prstGeom>
          <a:ln w="28575">
            <a:solidFill>
              <a:schemeClr val="accent1"/>
            </a:solidFill>
          </a:ln>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sz="2400" b="1" dirty="0"/>
              <a:t>Institutions can:</a:t>
            </a:r>
          </a:p>
          <a:p>
            <a:r>
              <a:rPr lang="en-US" sz="2400" dirty="0"/>
              <a:t>offer writing workshops, groups, or retreats </a:t>
            </a:r>
          </a:p>
          <a:p>
            <a:r>
              <a:rPr lang="en-US" sz="2400" dirty="0"/>
              <a:t>create milestones that include written outputs </a:t>
            </a:r>
          </a:p>
          <a:p>
            <a:r>
              <a:rPr lang="en-US" sz="2400" dirty="0"/>
              <a:t>provide supportive writing environments and peer communities </a:t>
            </a:r>
          </a:p>
          <a:p>
            <a:r>
              <a:rPr lang="en-US" sz="2400" dirty="0"/>
              <a:t>initiate dissertation writing groups</a:t>
            </a:r>
          </a:p>
          <a:p>
            <a:r>
              <a:rPr lang="en-US" sz="2400" dirty="0"/>
              <a:t>signal clearly that writing is part of the whole doctoral journey</a:t>
            </a:r>
          </a:p>
          <a:p>
            <a:pPr marL="0" indent="0">
              <a:buFont typeface="Wingdings 3" charset="2"/>
              <a:buNone/>
            </a:pPr>
            <a:endParaRPr lang="en-US" sz="2400" dirty="0"/>
          </a:p>
        </p:txBody>
      </p:sp>
    </p:spTree>
    <p:extLst>
      <p:ext uri="{BB962C8B-B14F-4D97-AF65-F5344CB8AC3E}">
        <p14:creationId xmlns:p14="http://schemas.microsoft.com/office/powerpoint/2010/main" val="517466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7DFFF-753F-4DA7-05BB-C89A41C7A31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FB497C-6C90-0B92-8271-FE0857CB5B21}"/>
              </a:ext>
            </a:extLst>
          </p:cNvPr>
          <p:cNvSpPr>
            <a:spLocks noGrp="1"/>
          </p:cNvSpPr>
          <p:nvPr>
            <p:ph idx="1"/>
          </p:nvPr>
        </p:nvSpPr>
        <p:spPr>
          <a:xfrm>
            <a:off x="2441630" y="1905000"/>
            <a:ext cx="8840063" cy="4780231"/>
          </a:xfrm>
        </p:spPr>
        <p:txBody>
          <a:bodyPr>
            <a:noAutofit/>
          </a:bodyPr>
          <a:lstStyle/>
          <a:p>
            <a:pPr marL="0" indent="0">
              <a:buNone/>
            </a:pPr>
            <a:r>
              <a:rPr lang="en-US" sz="2400" dirty="0"/>
              <a:t>Although the final phase of the doctorate brings writing into sharp focus, successful thesis completion usually depends on writing practices that begin much earlier.</a:t>
            </a:r>
          </a:p>
          <a:p>
            <a:r>
              <a:rPr lang="en-US" sz="2400" dirty="0"/>
              <a:t>Supervisors should therefore help candidates:</a:t>
            </a:r>
          </a:p>
          <a:p>
            <a:r>
              <a:rPr lang="en-US" sz="2400" dirty="0"/>
              <a:t>start writing while the research is still ongoing </a:t>
            </a:r>
          </a:p>
          <a:p>
            <a:r>
              <a:rPr lang="en-US" sz="2400" dirty="0"/>
              <a:t>develop the thesis gradually rather than all at once </a:t>
            </a:r>
          </a:p>
          <a:p>
            <a:r>
              <a:rPr lang="en-US" sz="2400" dirty="0"/>
              <a:t>use writing as a tool for thinking, structuring, and revising </a:t>
            </a:r>
          </a:p>
          <a:p>
            <a:r>
              <a:rPr lang="en-US" sz="2400" dirty="0"/>
              <a:t>avoid treating the thesis as something written only after the research is finished </a:t>
            </a:r>
          </a:p>
          <a:p>
            <a:pPr marL="0" indent="0">
              <a:buNone/>
            </a:pPr>
            <a:r>
              <a:rPr lang="en-US" sz="2400" b="1" dirty="0"/>
              <a:t>Late-stage thesis writing is easier when writing has been part of the doctoral journey from the beginning.</a:t>
            </a:r>
          </a:p>
        </p:txBody>
      </p:sp>
      <p:sp>
        <p:nvSpPr>
          <p:cNvPr id="4" name="Foliennummernplatzhalter 3">
            <a:extLst>
              <a:ext uri="{FF2B5EF4-FFF2-40B4-BE49-F238E27FC236}">
                <a16:creationId xmlns:a16="http://schemas.microsoft.com/office/drawing/2014/main" id="{6CCBF0E5-D954-825D-18DC-30C0BC2C4AF0}"/>
              </a:ext>
            </a:extLst>
          </p:cNvPr>
          <p:cNvSpPr>
            <a:spLocks noGrp="1"/>
          </p:cNvSpPr>
          <p:nvPr>
            <p:ph type="sldNum" sz="quarter" idx="12"/>
          </p:nvPr>
        </p:nvSpPr>
        <p:spPr/>
        <p:txBody>
          <a:bodyPr/>
          <a:lstStyle/>
          <a:p>
            <a:fld id="{D57F1E4F-1CFF-5643-939E-217C01CDF565}" type="slidenum">
              <a:rPr lang="en-US" smtClean="0"/>
              <a:pPr/>
              <a:t>13</a:t>
            </a:fld>
            <a:endParaRPr lang="en-US" dirty="0"/>
          </a:p>
        </p:txBody>
      </p:sp>
      <p:sp>
        <p:nvSpPr>
          <p:cNvPr id="7" name="Title 1">
            <a:extLst>
              <a:ext uri="{FF2B5EF4-FFF2-40B4-BE49-F238E27FC236}">
                <a16:creationId xmlns:a16="http://schemas.microsoft.com/office/drawing/2014/main" id="{43529117-B33E-F213-A9D1-4F41810CC0BF}"/>
              </a:ext>
            </a:extLst>
          </p:cNvPr>
          <p:cNvSpPr>
            <a:spLocks noGrp="1"/>
          </p:cNvSpPr>
          <p:nvPr>
            <p:ph type="title"/>
          </p:nvPr>
        </p:nvSpPr>
        <p:spPr>
          <a:xfrm>
            <a:off x="2370006" y="624110"/>
            <a:ext cx="8911687" cy="1280890"/>
          </a:xfrm>
        </p:spPr>
        <p:txBody>
          <a:bodyPr/>
          <a:lstStyle/>
          <a:p>
            <a:r>
              <a:rPr lang="en-US" dirty="0"/>
              <a:t>Final-stage writing depends on earlier writing habits</a:t>
            </a:r>
          </a:p>
        </p:txBody>
      </p:sp>
      <p:pic>
        <p:nvPicPr>
          <p:cNvPr id="2" name="Graphic 1" descr="Open hand outline">
            <a:extLst>
              <a:ext uri="{FF2B5EF4-FFF2-40B4-BE49-F238E27FC236}">
                <a16:creationId xmlns:a16="http://schemas.microsoft.com/office/drawing/2014/main" id="{67A5A081-D148-7293-FE4C-6300C04B358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5" name="Graphic 4" descr="CheckList outline">
            <a:extLst>
              <a:ext uri="{FF2B5EF4-FFF2-40B4-BE49-F238E27FC236}">
                <a16:creationId xmlns:a16="http://schemas.microsoft.com/office/drawing/2014/main" id="{CA3D3389-4BEE-60B9-1605-20FA4699EE7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675448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11191-C9D4-B0BB-A4A0-F6EB0B8EFF18}"/>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28236719-FFC6-4819-9B6B-3860DB777AC8}"/>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
        <p:nvSpPr>
          <p:cNvPr id="6" name="Content Placeholder 2">
            <a:extLst>
              <a:ext uri="{FF2B5EF4-FFF2-40B4-BE49-F238E27FC236}">
                <a16:creationId xmlns:a16="http://schemas.microsoft.com/office/drawing/2014/main" id="{0A167376-8273-BB4F-2208-A9DE5A520551}"/>
              </a:ext>
            </a:extLst>
          </p:cNvPr>
          <p:cNvSpPr txBox="1">
            <a:spLocks/>
          </p:cNvSpPr>
          <p:nvPr/>
        </p:nvSpPr>
        <p:spPr>
          <a:xfrm>
            <a:off x="2258008" y="2779001"/>
            <a:ext cx="9277706" cy="1295400"/>
          </a:xfrm>
          <a:prstGeom prst="rect">
            <a:avLst/>
          </a:prstGeom>
        </p:spPr>
        <p:txBody>
          <a:bodyPr vert="horz" lIns="91440" tIns="45720" rIns="91440" bIns="45720" rtlCol="0" anchor="ctr">
            <a:normAutofit fontScale="925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r>
              <a:rPr lang="en-US" sz="4400" dirty="0"/>
              <a:t>From thesis completion to defense</a:t>
            </a:r>
            <a:endParaRPr lang="en-UG" sz="4400" dirty="0"/>
          </a:p>
        </p:txBody>
      </p:sp>
    </p:spTree>
    <p:extLst>
      <p:ext uri="{BB962C8B-B14F-4D97-AF65-F5344CB8AC3E}">
        <p14:creationId xmlns:p14="http://schemas.microsoft.com/office/powerpoint/2010/main" val="3846530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10E34-267A-80A2-3474-E5B7499CE9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A3404C-38CB-A122-A7D4-CD0D8E74C2A8}"/>
              </a:ext>
            </a:extLst>
          </p:cNvPr>
          <p:cNvSpPr>
            <a:spLocks noGrp="1"/>
          </p:cNvSpPr>
          <p:nvPr>
            <p:ph type="title"/>
          </p:nvPr>
        </p:nvSpPr>
        <p:spPr>
          <a:xfrm>
            <a:off x="2370006" y="624110"/>
            <a:ext cx="8911687" cy="1280890"/>
          </a:xfrm>
        </p:spPr>
        <p:txBody>
          <a:bodyPr/>
          <a:lstStyle/>
          <a:p>
            <a:r>
              <a:rPr lang="en-US" dirty="0"/>
              <a:t>From thesis completion to defense</a:t>
            </a:r>
          </a:p>
        </p:txBody>
      </p:sp>
      <p:sp>
        <p:nvSpPr>
          <p:cNvPr id="4" name="Foliennummernplatzhalter 3">
            <a:extLst>
              <a:ext uri="{FF2B5EF4-FFF2-40B4-BE49-F238E27FC236}">
                <a16:creationId xmlns:a16="http://schemas.microsoft.com/office/drawing/2014/main" id="{96CCF415-D43C-A6EB-0872-074BD9969787}"/>
              </a:ext>
            </a:extLst>
          </p:cNvPr>
          <p:cNvSpPr>
            <a:spLocks noGrp="1"/>
          </p:cNvSpPr>
          <p:nvPr>
            <p:ph type="sldNum" sz="quarter" idx="12"/>
          </p:nvPr>
        </p:nvSpPr>
        <p:spPr/>
        <p:txBody>
          <a:bodyPr/>
          <a:lstStyle/>
          <a:p>
            <a:fld id="{D57F1E4F-1CFF-5643-939E-217C01CDF565}" type="slidenum">
              <a:rPr lang="en-US" smtClean="0"/>
              <a:pPr/>
              <a:t>15</a:t>
            </a:fld>
            <a:endParaRPr lang="en-US" dirty="0"/>
          </a:p>
        </p:txBody>
      </p:sp>
      <p:graphicFrame>
        <p:nvGraphicFramePr>
          <p:cNvPr id="3" name="Diagram 2">
            <a:extLst>
              <a:ext uri="{FF2B5EF4-FFF2-40B4-BE49-F238E27FC236}">
                <a16:creationId xmlns:a16="http://schemas.microsoft.com/office/drawing/2014/main" id="{96CBA364-C449-4C1E-9D20-536C021CE109}"/>
              </a:ext>
            </a:extLst>
          </p:cNvPr>
          <p:cNvGraphicFramePr/>
          <p:nvPr>
            <p:extLst>
              <p:ext uri="{D42A27DB-BD31-4B8C-83A1-F6EECF244321}">
                <p14:modId xmlns:p14="http://schemas.microsoft.com/office/powerpoint/2010/main" val="2381071099"/>
              </p:ext>
            </p:extLst>
          </p:nvPr>
        </p:nvGraphicFramePr>
        <p:xfrm>
          <a:off x="307238" y="2819528"/>
          <a:ext cx="11814048" cy="32698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11084EB3-56AF-830F-B835-8D413EC06401}"/>
              </a:ext>
            </a:extLst>
          </p:cNvPr>
          <p:cNvSpPr txBox="1"/>
          <p:nvPr/>
        </p:nvSpPr>
        <p:spPr>
          <a:xfrm>
            <a:off x="2435843" y="5792056"/>
            <a:ext cx="9393918" cy="830997"/>
          </a:xfrm>
          <a:prstGeom prst="rect">
            <a:avLst/>
          </a:prstGeom>
          <a:noFill/>
        </p:spPr>
        <p:txBody>
          <a:bodyPr wrap="none" rtlCol="0">
            <a:spAutoFit/>
          </a:bodyPr>
          <a:lstStyle/>
          <a:p>
            <a:r>
              <a:rPr lang="en-US" sz="2400" b="1" dirty="0"/>
              <a:t>Supervisors help candidates move from finishing the research </a:t>
            </a:r>
            <a:br>
              <a:rPr lang="en-US" sz="2400" b="1" dirty="0"/>
            </a:br>
            <a:r>
              <a:rPr lang="en-US" sz="2400" b="1" dirty="0"/>
              <a:t>to being ready to defend it.</a:t>
            </a:r>
            <a:endParaRPr lang="de-AT" sz="2400" b="1" dirty="0"/>
          </a:p>
        </p:txBody>
      </p:sp>
      <p:sp>
        <p:nvSpPr>
          <p:cNvPr id="6" name="TextBox 5">
            <a:extLst>
              <a:ext uri="{FF2B5EF4-FFF2-40B4-BE49-F238E27FC236}">
                <a16:creationId xmlns:a16="http://schemas.microsoft.com/office/drawing/2014/main" id="{16D2029D-BD90-5FFE-BFA7-2C77C7255EE0}"/>
              </a:ext>
            </a:extLst>
          </p:cNvPr>
          <p:cNvSpPr txBox="1"/>
          <p:nvPr/>
        </p:nvSpPr>
        <p:spPr>
          <a:xfrm>
            <a:off x="2370006" y="1457476"/>
            <a:ext cx="9279301" cy="1785104"/>
          </a:xfrm>
          <a:prstGeom prst="rect">
            <a:avLst/>
          </a:prstGeom>
          <a:noFill/>
        </p:spPr>
        <p:txBody>
          <a:bodyPr wrap="square" rtlCol="0">
            <a:spAutoFit/>
          </a:bodyPr>
          <a:lstStyle/>
          <a:p>
            <a:r>
              <a:rPr lang="en-US" sz="2200" dirty="0"/>
              <a:t>The final stage of the doctorate is often spoken about as though everything leads simply to “the thesis” or “the defense.” In reality, this period involves several connected transitions, and supervisors can help candidates manage each of them more clearly and confidently.</a:t>
            </a:r>
            <a:endParaRPr lang="de-AT" sz="2200" dirty="0"/>
          </a:p>
        </p:txBody>
      </p:sp>
    </p:spTree>
    <p:extLst>
      <p:ext uri="{BB962C8B-B14F-4D97-AF65-F5344CB8AC3E}">
        <p14:creationId xmlns:p14="http://schemas.microsoft.com/office/powerpoint/2010/main" val="950633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070B8-26DF-2FB9-CF7C-670D7BF459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4D90E3-B2D3-F293-BD50-5744F9248271}"/>
              </a:ext>
            </a:extLst>
          </p:cNvPr>
          <p:cNvSpPr>
            <a:spLocks noGrp="1"/>
          </p:cNvSpPr>
          <p:nvPr>
            <p:ph type="title"/>
          </p:nvPr>
        </p:nvSpPr>
        <p:spPr>
          <a:xfrm>
            <a:off x="2457909" y="147337"/>
            <a:ext cx="8911687" cy="1280890"/>
          </a:xfrm>
        </p:spPr>
        <p:txBody>
          <a:bodyPr/>
          <a:lstStyle/>
          <a:p>
            <a:r>
              <a:rPr lang="en-US" dirty="0">
                <a:solidFill>
                  <a:srgbClr val="C00000"/>
                </a:solidFill>
              </a:rPr>
              <a:t>Is this thesis ready — and what kind of feedback is needed now?</a:t>
            </a:r>
          </a:p>
        </p:txBody>
      </p:sp>
      <p:sp>
        <p:nvSpPr>
          <p:cNvPr id="3" name="Content Placeholder 2">
            <a:extLst>
              <a:ext uri="{FF2B5EF4-FFF2-40B4-BE49-F238E27FC236}">
                <a16:creationId xmlns:a16="http://schemas.microsoft.com/office/drawing/2014/main" id="{6DF8EB71-17C7-E140-C2A7-4D0D2F82D751}"/>
              </a:ext>
            </a:extLst>
          </p:cNvPr>
          <p:cNvSpPr>
            <a:spLocks noGrp="1"/>
          </p:cNvSpPr>
          <p:nvPr>
            <p:ph idx="1"/>
          </p:nvPr>
        </p:nvSpPr>
        <p:spPr>
          <a:xfrm>
            <a:off x="2527578" y="1513115"/>
            <a:ext cx="9577338" cy="5081451"/>
          </a:xfrm>
        </p:spPr>
        <p:txBody>
          <a:bodyPr>
            <a:noAutofit/>
          </a:bodyPr>
          <a:lstStyle/>
          <a:p>
            <a:pPr marL="0" indent="0">
              <a:buNone/>
            </a:pPr>
            <a:r>
              <a:rPr lang="en-US" sz="2200" b="1" dirty="0"/>
              <a:t>Case. </a:t>
            </a:r>
            <a:r>
              <a:rPr lang="en-US" sz="2200" dirty="0"/>
              <a:t>A candidate has completed all chapters and wants to submit within one month. The thesis is broadly structured, but some chapters overlap, the conclusion is weak, and referencing is inconsistent. The student is tired and wants only “small corrections,” while the supervisor is unsure whether deeper revision is still needed.</a:t>
            </a:r>
          </a:p>
          <a:p>
            <a:pPr marL="0" indent="0">
              <a:buNone/>
            </a:pPr>
            <a:r>
              <a:rPr lang="en-US" sz="2200" b="1" dirty="0"/>
              <a:t>Build groups of 3-4 and discuss</a:t>
            </a:r>
            <a:r>
              <a:rPr lang="en-US" sz="2200" dirty="0"/>
              <a:t>:</a:t>
            </a:r>
          </a:p>
          <a:p>
            <a:r>
              <a:rPr lang="en-US" sz="2200" dirty="0"/>
              <a:t>Is this thesis ready for submission, or not yet? </a:t>
            </a:r>
          </a:p>
          <a:p>
            <a:r>
              <a:rPr lang="en-US" sz="2200" dirty="0"/>
              <a:t>What are the </a:t>
            </a:r>
            <a:r>
              <a:rPr lang="en-US" sz="2200" b="1" dirty="0"/>
              <a:t>main issues</a:t>
            </a:r>
            <a:r>
              <a:rPr lang="en-US" sz="2200" dirty="0"/>
              <a:t> that still need attention? </a:t>
            </a:r>
          </a:p>
          <a:p>
            <a:r>
              <a:rPr lang="en-US" sz="2200" dirty="0"/>
              <a:t>Which issues are </a:t>
            </a:r>
            <a:r>
              <a:rPr lang="en-US" sz="2200" b="1" dirty="0"/>
              <a:t>major</a:t>
            </a:r>
            <a:r>
              <a:rPr lang="en-US" sz="2200" dirty="0"/>
              <a:t> and which are </a:t>
            </a:r>
            <a:r>
              <a:rPr lang="en-US" sz="2200" b="1" dirty="0"/>
              <a:t>minor</a:t>
            </a:r>
            <a:r>
              <a:rPr lang="en-US" sz="2200" dirty="0"/>
              <a:t>? </a:t>
            </a:r>
          </a:p>
          <a:p>
            <a:r>
              <a:rPr lang="en-US" sz="2200" dirty="0"/>
              <a:t>What should the supervisor say and do next? </a:t>
            </a:r>
          </a:p>
          <a:p>
            <a:r>
              <a:rPr lang="en-US" sz="2200" dirty="0"/>
              <a:t>What should the supervisor avoid at this stage?</a:t>
            </a:r>
          </a:p>
          <a:p>
            <a:pPr marL="0" indent="0">
              <a:buNone/>
            </a:pPr>
            <a:r>
              <a:rPr lang="en-US" sz="2400" dirty="0"/>
              <a:t>Each group reports two concrete next steps for the supervisor.</a:t>
            </a:r>
          </a:p>
          <a:p>
            <a:pPr marL="0" indent="0">
              <a:buNone/>
            </a:pPr>
            <a:endParaRPr lang="en-US" sz="2200" dirty="0"/>
          </a:p>
          <a:p>
            <a:pPr marL="0" indent="0">
              <a:buNone/>
            </a:pPr>
            <a:endParaRPr lang="en-US" sz="2200" dirty="0"/>
          </a:p>
        </p:txBody>
      </p:sp>
      <p:sp>
        <p:nvSpPr>
          <p:cNvPr id="4" name="Foliennummernplatzhalter 3">
            <a:extLst>
              <a:ext uri="{FF2B5EF4-FFF2-40B4-BE49-F238E27FC236}">
                <a16:creationId xmlns:a16="http://schemas.microsoft.com/office/drawing/2014/main" id="{9325D481-0CB9-BD27-7C78-B6C4C2EC5BDD}"/>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5" name="Grafik 5" descr="Sanduhr 30% mit einfarbiger Füllung">
            <a:extLst>
              <a:ext uri="{FF2B5EF4-FFF2-40B4-BE49-F238E27FC236}">
                <a16:creationId xmlns:a16="http://schemas.microsoft.com/office/drawing/2014/main" id="{D1AB7E9E-C120-DA10-A022-6E4FACA8E56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6" name="Textfeld 6">
            <a:extLst>
              <a:ext uri="{FF2B5EF4-FFF2-40B4-BE49-F238E27FC236}">
                <a16:creationId xmlns:a16="http://schemas.microsoft.com/office/drawing/2014/main" id="{95D50CB2-08EF-9F2C-57AF-8993F3FF80D6}"/>
              </a:ext>
            </a:extLst>
          </p:cNvPr>
          <p:cNvSpPr txBox="1"/>
          <p:nvPr/>
        </p:nvSpPr>
        <p:spPr>
          <a:xfrm>
            <a:off x="812556" y="1707071"/>
            <a:ext cx="918841" cy="369332"/>
          </a:xfrm>
          <a:prstGeom prst="rect">
            <a:avLst/>
          </a:prstGeom>
          <a:noFill/>
        </p:spPr>
        <p:txBody>
          <a:bodyPr wrap="none" rtlCol="0">
            <a:spAutoFit/>
          </a:bodyPr>
          <a:lstStyle/>
          <a:p>
            <a:r>
              <a:rPr lang="de-AT" b="1" dirty="0"/>
              <a:t>15 min</a:t>
            </a:r>
          </a:p>
        </p:txBody>
      </p:sp>
      <p:pic>
        <p:nvPicPr>
          <p:cNvPr id="7" name="Grafik 7" descr="Besprechung mit einfarbiger Füllung">
            <a:extLst>
              <a:ext uri="{FF2B5EF4-FFF2-40B4-BE49-F238E27FC236}">
                <a16:creationId xmlns:a16="http://schemas.microsoft.com/office/drawing/2014/main" id="{171860A1-D395-24E6-3FA2-2D793F690B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812" y="2701089"/>
            <a:ext cx="914400" cy="914400"/>
          </a:xfrm>
          <a:prstGeom prst="rect">
            <a:avLst/>
          </a:prstGeom>
        </p:spPr>
      </p:pic>
    </p:spTree>
    <p:extLst>
      <p:ext uri="{BB962C8B-B14F-4D97-AF65-F5344CB8AC3E}">
        <p14:creationId xmlns:p14="http://schemas.microsoft.com/office/powerpoint/2010/main" val="1002028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38C53-CAB7-FFF4-D2D3-9BEA942374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6E4490-63CA-0D02-2D7A-40ACB58CC96B}"/>
              </a:ext>
            </a:extLst>
          </p:cNvPr>
          <p:cNvSpPr>
            <a:spLocks noGrp="1"/>
          </p:cNvSpPr>
          <p:nvPr>
            <p:ph type="title"/>
          </p:nvPr>
        </p:nvSpPr>
        <p:spPr>
          <a:xfrm>
            <a:off x="2370006" y="624110"/>
            <a:ext cx="8911687" cy="1280890"/>
          </a:xfrm>
        </p:spPr>
        <p:txBody>
          <a:bodyPr/>
          <a:lstStyle/>
          <a:p>
            <a:r>
              <a:rPr lang="en-US" dirty="0"/>
              <a:t>When is a thesis ready for submission?</a:t>
            </a:r>
          </a:p>
        </p:txBody>
      </p:sp>
      <p:sp>
        <p:nvSpPr>
          <p:cNvPr id="3" name="Content Placeholder 2">
            <a:extLst>
              <a:ext uri="{FF2B5EF4-FFF2-40B4-BE49-F238E27FC236}">
                <a16:creationId xmlns:a16="http://schemas.microsoft.com/office/drawing/2014/main" id="{1BAD7246-DA59-D4FC-E464-51EA12598EB6}"/>
              </a:ext>
            </a:extLst>
          </p:cNvPr>
          <p:cNvSpPr>
            <a:spLocks noGrp="1"/>
          </p:cNvSpPr>
          <p:nvPr>
            <p:ph idx="1"/>
          </p:nvPr>
        </p:nvSpPr>
        <p:spPr>
          <a:xfrm>
            <a:off x="2275028" y="1432000"/>
            <a:ext cx="9838944" cy="5426000"/>
          </a:xfrm>
        </p:spPr>
        <p:txBody>
          <a:bodyPr>
            <a:noAutofit/>
          </a:bodyPr>
          <a:lstStyle/>
          <a:p>
            <a:pPr marL="0" indent="0">
              <a:buNone/>
            </a:pPr>
            <a:r>
              <a:rPr lang="en-US" sz="2200" b="1" dirty="0"/>
              <a:t>Submission should not be based only on time pressure or document length, but on readiness for examination. </a:t>
            </a:r>
          </a:p>
          <a:p>
            <a:pPr marL="0" indent="0">
              <a:buNone/>
            </a:pPr>
            <a:r>
              <a:rPr lang="en-US" sz="2200" dirty="0"/>
              <a:t>Supervisors should help candidates consider whether:</a:t>
            </a:r>
          </a:p>
          <a:p>
            <a:r>
              <a:rPr lang="en-US" sz="2200" dirty="0"/>
              <a:t>the overall argument is clear, coherent, and well structured </a:t>
            </a:r>
          </a:p>
          <a:p>
            <a:r>
              <a:rPr lang="en-US" sz="2200" dirty="0"/>
              <a:t>the research questions or objectives have been addressed sufficiently </a:t>
            </a:r>
          </a:p>
          <a:p>
            <a:r>
              <a:rPr lang="en-US" sz="2200" dirty="0"/>
              <a:t>the methods, analysis, and interpretation are defensible </a:t>
            </a:r>
          </a:p>
          <a:p>
            <a:r>
              <a:rPr lang="en-US" sz="2200" dirty="0"/>
              <a:t>the thesis makes a clear contribution to knowledge or understanding </a:t>
            </a:r>
          </a:p>
          <a:p>
            <a:r>
              <a:rPr lang="en-US" sz="2200" dirty="0"/>
              <a:t>the writing is clear enough for examiners to follow the argument </a:t>
            </a:r>
          </a:p>
          <a:p>
            <a:r>
              <a:rPr lang="en-US" sz="2200" dirty="0"/>
              <a:t>key formal requirements, referencing, and presentation standards have been met </a:t>
            </a:r>
          </a:p>
          <a:p>
            <a:r>
              <a:rPr lang="en-US" sz="2200" dirty="0"/>
              <a:t>major weaknesses have been addressed and the work is ready to be examined, not still in an early draft stage.</a:t>
            </a:r>
          </a:p>
        </p:txBody>
      </p:sp>
      <p:sp>
        <p:nvSpPr>
          <p:cNvPr id="4" name="Foliennummernplatzhalter 3">
            <a:extLst>
              <a:ext uri="{FF2B5EF4-FFF2-40B4-BE49-F238E27FC236}">
                <a16:creationId xmlns:a16="http://schemas.microsoft.com/office/drawing/2014/main" id="{A46C2B6D-A5E5-D92C-FAB0-64A8F9234509}"/>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993052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9741" y="1905000"/>
            <a:ext cx="9439710" cy="4464698"/>
          </a:xfrm>
        </p:spPr>
        <p:txBody>
          <a:bodyPr>
            <a:noAutofit/>
          </a:bodyPr>
          <a:lstStyle/>
          <a:p>
            <a:pPr marL="0" indent="0">
              <a:buNone/>
            </a:pPr>
            <a:r>
              <a:rPr lang="en-US" sz="2400" dirty="0"/>
              <a:t>Supervisors should help candidates </a:t>
            </a:r>
            <a:r>
              <a:rPr lang="en-US" sz="2400" dirty="0" err="1"/>
              <a:t>organise</a:t>
            </a:r>
            <a:r>
              <a:rPr lang="en-US" sz="2400" dirty="0"/>
              <a:t> the dissertation as a coherent whole, not only as a collection of chapters.</a:t>
            </a:r>
          </a:p>
          <a:p>
            <a:pPr marL="0" indent="0">
              <a:buNone/>
            </a:pPr>
            <a:r>
              <a:rPr lang="en-US" sz="2400" dirty="0"/>
              <a:t>Key questions include:</a:t>
            </a:r>
          </a:p>
          <a:p>
            <a:r>
              <a:rPr lang="en-US" sz="2400" dirty="0"/>
              <a:t>What is the central argument of the thesis? </a:t>
            </a:r>
          </a:p>
          <a:p>
            <a:r>
              <a:rPr lang="en-US" sz="2400" dirty="0"/>
              <a:t>How do the chapters connect to one another? </a:t>
            </a:r>
          </a:p>
          <a:p>
            <a:r>
              <a:rPr lang="en-US" sz="2400" dirty="0"/>
              <a:t>What is essential, and what can be removed or shortened? </a:t>
            </a:r>
          </a:p>
          <a:p>
            <a:r>
              <a:rPr lang="en-US" sz="2400" dirty="0"/>
              <a:t>Where are the main gaps, overlaps, or weak transitions? </a:t>
            </a:r>
          </a:p>
          <a:p>
            <a:r>
              <a:rPr lang="en-US" sz="2400" dirty="0"/>
              <a:t>Is the reader guided clearly from problem to contribution? </a:t>
            </a:r>
          </a:p>
          <a:p>
            <a:pPr marL="0" indent="0">
              <a:buNone/>
            </a:pPr>
            <a:br>
              <a:rPr lang="en-US" sz="2400" dirty="0"/>
            </a:br>
            <a:r>
              <a:rPr lang="en-US" sz="2400" dirty="0"/>
              <a:t>A thesis is more than completed chapters — it must work as one overall argument.</a:t>
            </a:r>
          </a:p>
        </p:txBody>
      </p:sp>
      <p:sp>
        <p:nvSpPr>
          <p:cNvPr id="4" name="Foliennummernplatzhalter 3">
            <a:extLst>
              <a:ext uri="{FF2B5EF4-FFF2-40B4-BE49-F238E27FC236}">
                <a16:creationId xmlns:a16="http://schemas.microsoft.com/office/drawing/2014/main" id="{788DF79D-E4EE-12F3-8A4D-764B13D77A37}"/>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
        <p:nvSpPr>
          <p:cNvPr id="7" name="Title 1">
            <a:extLst>
              <a:ext uri="{FF2B5EF4-FFF2-40B4-BE49-F238E27FC236}">
                <a16:creationId xmlns:a16="http://schemas.microsoft.com/office/drawing/2014/main" id="{4E2436BD-B320-126A-91C1-EE6A35C1B9C4}"/>
              </a:ext>
            </a:extLst>
          </p:cNvPr>
          <p:cNvSpPr>
            <a:spLocks noGrp="1"/>
          </p:cNvSpPr>
          <p:nvPr>
            <p:ph type="title"/>
          </p:nvPr>
        </p:nvSpPr>
        <p:spPr>
          <a:xfrm>
            <a:off x="2370006" y="624110"/>
            <a:ext cx="8911687" cy="1280890"/>
          </a:xfrm>
        </p:spPr>
        <p:txBody>
          <a:bodyPr/>
          <a:lstStyle/>
          <a:p>
            <a:r>
              <a:rPr lang="en-US" dirty="0"/>
              <a:t>From research material to thesis structure</a:t>
            </a:r>
          </a:p>
        </p:txBody>
      </p:sp>
    </p:spTree>
    <p:extLst>
      <p:ext uri="{BB962C8B-B14F-4D97-AF65-F5344CB8AC3E}">
        <p14:creationId xmlns:p14="http://schemas.microsoft.com/office/powerpoint/2010/main" val="3875423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422BF-0267-31EE-4EB5-8974BD83D6E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08697E-D86C-3B8D-418F-52754EB45A98}"/>
              </a:ext>
            </a:extLst>
          </p:cNvPr>
          <p:cNvSpPr>
            <a:spLocks noGrp="1"/>
          </p:cNvSpPr>
          <p:nvPr>
            <p:ph idx="1"/>
          </p:nvPr>
        </p:nvSpPr>
        <p:spPr>
          <a:xfrm>
            <a:off x="2482323" y="1704703"/>
            <a:ext cx="9605173" cy="4464698"/>
          </a:xfrm>
        </p:spPr>
        <p:txBody>
          <a:bodyPr>
            <a:noAutofit/>
          </a:bodyPr>
          <a:lstStyle/>
          <a:p>
            <a:pPr marL="0" indent="0">
              <a:buNone/>
            </a:pPr>
            <a:r>
              <a:rPr lang="en-US" sz="2400" dirty="0"/>
              <a:t>As submission approaches, supervisors can support candidates by:</a:t>
            </a:r>
          </a:p>
          <a:p>
            <a:r>
              <a:rPr lang="en-US" sz="2400" dirty="0"/>
              <a:t>agreeing on realistic internal deadlines </a:t>
            </a:r>
          </a:p>
          <a:p>
            <a:r>
              <a:rPr lang="en-US" sz="2400" dirty="0" err="1"/>
              <a:t>prioritising</a:t>
            </a:r>
            <a:r>
              <a:rPr lang="en-US" sz="2400" dirty="0"/>
              <a:t> major revisions before minor corrections </a:t>
            </a:r>
          </a:p>
          <a:p>
            <a:r>
              <a:rPr lang="en-US" sz="2400" dirty="0"/>
              <a:t>helping candidates manage revision rounds systematically </a:t>
            </a:r>
          </a:p>
          <a:p>
            <a:r>
              <a:rPr lang="en-US" sz="2400" dirty="0"/>
              <a:t>clarifying what kind of feedback is needed on each draft </a:t>
            </a:r>
          </a:p>
          <a:p>
            <a:r>
              <a:rPr lang="en-US" sz="2400" dirty="0"/>
              <a:t>encouraging steady progress rather than perfectionism </a:t>
            </a:r>
          </a:p>
          <a:p>
            <a:r>
              <a:rPr lang="en-US" sz="2400" dirty="0"/>
              <a:t>keeping the focus on readiness for examination </a:t>
            </a:r>
          </a:p>
          <a:p>
            <a:pPr marL="0" indent="0">
              <a:buNone/>
            </a:pPr>
            <a:r>
              <a:rPr lang="en-US" sz="2400" b="1" dirty="0"/>
              <a:t>Late-stage writing support should combine structure, </a:t>
            </a:r>
            <a:r>
              <a:rPr lang="en-US" sz="2400" b="1" dirty="0" err="1"/>
              <a:t>prioritisation</a:t>
            </a:r>
            <a:r>
              <a:rPr lang="en-US" sz="2400" b="1" dirty="0"/>
              <a:t>, and clear judgement about what still needs improvement.</a:t>
            </a:r>
          </a:p>
        </p:txBody>
      </p:sp>
      <p:sp>
        <p:nvSpPr>
          <p:cNvPr id="4" name="Foliennummernplatzhalter 3">
            <a:extLst>
              <a:ext uri="{FF2B5EF4-FFF2-40B4-BE49-F238E27FC236}">
                <a16:creationId xmlns:a16="http://schemas.microsoft.com/office/drawing/2014/main" id="{74F0DE19-C5BC-2450-B643-CB9301FB79FB}"/>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
        <p:nvSpPr>
          <p:cNvPr id="7" name="Title 1">
            <a:extLst>
              <a:ext uri="{FF2B5EF4-FFF2-40B4-BE49-F238E27FC236}">
                <a16:creationId xmlns:a16="http://schemas.microsoft.com/office/drawing/2014/main" id="{736067E8-819A-4216-3A65-F07A490A3E12}"/>
              </a:ext>
            </a:extLst>
          </p:cNvPr>
          <p:cNvSpPr>
            <a:spLocks noGrp="1"/>
          </p:cNvSpPr>
          <p:nvPr>
            <p:ph type="title"/>
          </p:nvPr>
        </p:nvSpPr>
        <p:spPr>
          <a:xfrm>
            <a:off x="2370006" y="624110"/>
            <a:ext cx="8911687" cy="1280890"/>
          </a:xfrm>
        </p:spPr>
        <p:txBody>
          <a:bodyPr/>
          <a:lstStyle/>
          <a:p>
            <a:r>
              <a:rPr lang="en-US" dirty="0"/>
              <a:t>Supervising writing in the final phase</a:t>
            </a:r>
          </a:p>
        </p:txBody>
      </p:sp>
    </p:spTree>
    <p:extLst>
      <p:ext uri="{BB962C8B-B14F-4D97-AF65-F5344CB8AC3E}">
        <p14:creationId xmlns:p14="http://schemas.microsoft.com/office/powerpoint/2010/main" val="2212972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GB" sz="4000" dirty="0"/>
              <a:t>Aim and Expected Outcomes</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2046514" y="1521579"/>
            <a:ext cx="9915194" cy="4818261"/>
          </a:xfrm>
        </p:spPr>
        <p:txBody>
          <a:bodyPr>
            <a:noAutofit/>
          </a:bodyPr>
          <a:lstStyle/>
          <a:p>
            <a:pPr marL="128588" lvl="1" indent="0">
              <a:buClr>
                <a:srgbClr val="1CADE4"/>
              </a:buClr>
              <a:buNone/>
              <a:defRPr/>
            </a:pPr>
            <a:r>
              <a:rPr lang="en-US" sz="2300" b="1" dirty="0">
                <a:solidFill>
                  <a:srgbClr val="A53010"/>
                </a:solidFill>
              </a:rPr>
              <a:t>Objective</a:t>
            </a:r>
            <a:r>
              <a:rPr lang="en-US" sz="2300" dirty="0"/>
              <a:t>: </a:t>
            </a:r>
          </a:p>
          <a:p>
            <a:pPr marL="0" indent="0">
              <a:buNone/>
            </a:pPr>
            <a:r>
              <a:rPr lang="en-US" sz="2300" dirty="0"/>
              <a:t>This module helps supervisors support doctoral candidates through the final phase of the doctorate, from sustained thesis writing and readiness for submission to preparation for the thesis defense.</a:t>
            </a:r>
          </a:p>
          <a:p>
            <a:pPr marL="0" indent="0">
              <a:buNone/>
            </a:pPr>
            <a:r>
              <a:rPr lang="en-US" sz="2300" b="1" dirty="0">
                <a:solidFill>
                  <a:srgbClr val="A53010"/>
                </a:solidFill>
              </a:rPr>
              <a:t>Expected Learning Outcomes: </a:t>
            </a:r>
          </a:p>
          <a:p>
            <a:pPr marL="0" indent="0">
              <a:buNone/>
            </a:pPr>
            <a:r>
              <a:rPr lang="en-US" sz="2300" dirty="0"/>
              <a:t>By the end of the module, participants should be able to:</a:t>
            </a:r>
          </a:p>
          <a:p>
            <a:r>
              <a:rPr lang="en-US" sz="2300" dirty="0"/>
              <a:t>support writing over time and not only at the end. </a:t>
            </a:r>
          </a:p>
          <a:p>
            <a:r>
              <a:rPr lang="en-US" sz="2300" dirty="0"/>
              <a:t>help candidates prepare a coherent and examination-ready thesis. </a:t>
            </a:r>
          </a:p>
          <a:p>
            <a:r>
              <a:rPr lang="en-US" sz="2300" dirty="0"/>
              <a:t>judge readiness for submission more clearly .</a:t>
            </a:r>
          </a:p>
          <a:p>
            <a:r>
              <a:rPr lang="en-US" sz="2300" dirty="0"/>
              <a:t>support effective preparation for the defense. </a:t>
            </a:r>
          </a:p>
          <a:p>
            <a:r>
              <a:rPr lang="en-US" sz="2300" dirty="0"/>
              <a:t>act professionally and appropriately during the defense period.</a:t>
            </a:r>
          </a:p>
          <a:p>
            <a:pPr marL="457200" lvl="1" indent="0" eaLnBrk="1" hangingPunct="1">
              <a:buClr>
                <a:srgbClr val="1CADE4"/>
              </a:buClr>
              <a:buNone/>
              <a:defRPr/>
            </a:pPr>
            <a:endParaRPr lang="en-US" sz="2300" dirty="0">
              <a:solidFill>
                <a:srgbClr val="242B64"/>
              </a:solidFill>
              <a:latin typeface="Calibri Light" panose="020F0302020204030204" pitchFamily="34" charset="0"/>
            </a:endParaRP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A7723-0019-635E-181E-74720C4E6DE7}"/>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18CB98BB-B568-CCC8-C9E1-C751D15B76E6}"/>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
        <p:nvSpPr>
          <p:cNvPr id="6" name="Content Placeholder 2">
            <a:extLst>
              <a:ext uri="{FF2B5EF4-FFF2-40B4-BE49-F238E27FC236}">
                <a16:creationId xmlns:a16="http://schemas.microsoft.com/office/drawing/2014/main" id="{01E03951-DAE6-6300-FD68-6146F9A6CB1F}"/>
              </a:ext>
            </a:extLst>
          </p:cNvPr>
          <p:cNvSpPr txBox="1">
            <a:spLocks/>
          </p:cNvSpPr>
          <p:nvPr/>
        </p:nvSpPr>
        <p:spPr>
          <a:xfrm>
            <a:off x="2258008" y="2779001"/>
            <a:ext cx="9277706" cy="1295400"/>
          </a:xfrm>
          <a:prstGeom prst="rect">
            <a:avLst/>
          </a:prstGeom>
        </p:spPr>
        <p:txBody>
          <a:bodyPr vert="horz" lIns="91440" tIns="45720" rIns="91440" bIns="45720" rtlCol="0" anchor="ctr">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r>
              <a:rPr lang="en-US" sz="4400" dirty="0"/>
              <a:t>Preparation for thesis defense</a:t>
            </a:r>
            <a:endParaRPr lang="en-UG" sz="4400" dirty="0"/>
          </a:p>
        </p:txBody>
      </p:sp>
    </p:spTree>
    <p:extLst>
      <p:ext uri="{BB962C8B-B14F-4D97-AF65-F5344CB8AC3E}">
        <p14:creationId xmlns:p14="http://schemas.microsoft.com/office/powerpoint/2010/main" val="3914825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106" y="669378"/>
            <a:ext cx="8911687" cy="1280890"/>
          </a:xfrm>
        </p:spPr>
        <p:txBody>
          <a:bodyPr/>
          <a:lstStyle/>
          <a:p>
            <a:r>
              <a:rPr lang="en-US" dirty="0"/>
              <a:t>Preparation for thesis defense</a:t>
            </a:r>
          </a:p>
        </p:txBody>
      </p:sp>
      <p:sp>
        <p:nvSpPr>
          <p:cNvPr id="3" name="Rectangle 2"/>
          <p:cNvSpPr/>
          <p:nvPr/>
        </p:nvSpPr>
        <p:spPr>
          <a:xfrm>
            <a:off x="2225979" y="1613769"/>
            <a:ext cx="9412504" cy="4893647"/>
          </a:xfrm>
          <a:prstGeom prst="rect">
            <a:avLst/>
          </a:prstGeom>
        </p:spPr>
        <p:txBody>
          <a:bodyPr wrap="square">
            <a:spAutoFit/>
          </a:bodyPr>
          <a:lstStyle/>
          <a:p>
            <a:r>
              <a:rPr lang="en-US" sz="2400" b="1" dirty="0"/>
              <a:t>Supervisors should inform their students about the purpose of thesis defense.</a:t>
            </a:r>
            <a:br>
              <a:rPr lang="en-US" sz="2400" b="1" dirty="0"/>
            </a:br>
            <a:endParaRPr lang="en-US" sz="2400" b="1" dirty="0"/>
          </a:p>
          <a:p>
            <a:r>
              <a:rPr lang="en-US" sz="2400" dirty="0">
                <a:solidFill>
                  <a:schemeClr val="tx1">
                    <a:lumMod val="85000"/>
                    <a:lumOff val="15000"/>
                  </a:schemeClr>
                </a:solidFill>
              </a:rPr>
              <a:t>A committee of experts probes the candidate's understanding and</a:t>
            </a:r>
          </a:p>
          <a:p>
            <a:pPr marL="342900" indent="-342900">
              <a:lnSpc>
                <a:spcPct val="150000"/>
              </a:lnSpc>
              <a:buFont typeface="Wingdings" panose="05000000000000000000" pitchFamily="2" charset="2"/>
              <a:buChar char="ü"/>
            </a:pPr>
            <a:r>
              <a:rPr lang="en-US" sz="2400" dirty="0">
                <a:solidFill>
                  <a:schemeClr val="tx1">
                    <a:lumMod val="85000"/>
                    <a:lumOff val="15000"/>
                  </a:schemeClr>
                </a:solidFill>
              </a:rPr>
              <a:t>evaluates the candidate's expertise and understanding </a:t>
            </a:r>
          </a:p>
          <a:p>
            <a:pPr marL="342900" indent="-342900">
              <a:lnSpc>
                <a:spcPct val="150000"/>
              </a:lnSpc>
              <a:buFont typeface="Wingdings" panose="05000000000000000000" pitchFamily="2" charset="2"/>
              <a:buChar char="ü"/>
            </a:pPr>
            <a:r>
              <a:rPr lang="en-US" sz="2400" dirty="0">
                <a:solidFill>
                  <a:schemeClr val="tx1">
                    <a:lumMod val="85000"/>
                    <a:lumOff val="15000"/>
                  </a:schemeClr>
                </a:solidFill>
              </a:rPr>
              <a:t>assesses the quality, ownership &amp; originality of the research </a:t>
            </a:r>
          </a:p>
          <a:p>
            <a:pPr marL="342900" indent="-342900">
              <a:lnSpc>
                <a:spcPct val="150000"/>
              </a:lnSpc>
              <a:buFont typeface="Wingdings" panose="05000000000000000000" pitchFamily="2" charset="2"/>
              <a:buChar char="ü"/>
            </a:pPr>
            <a:r>
              <a:rPr lang="en-US" sz="2400" dirty="0">
                <a:solidFill>
                  <a:schemeClr val="tx1">
                    <a:lumMod val="85000"/>
                    <a:lumOff val="15000"/>
                  </a:schemeClr>
                </a:solidFill>
              </a:rPr>
              <a:t>ensures the candidate can articulate and defend their work</a:t>
            </a:r>
          </a:p>
          <a:p>
            <a:pPr>
              <a:lnSpc>
                <a:spcPct val="150000"/>
              </a:lnSpc>
            </a:pPr>
            <a:endParaRPr lang="en-US" sz="2400" dirty="0">
              <a:solidFill>
                <a:schemeClr val="tx1">
                  <a:lumMod val="85000"/>
                  <a:lumOff val="15000"/>
                </a:schemeClr>
              </a:solidFill>
            </a:endParaRPr>
          </a:p>
          <a:p>
            <a:r>
              <a:rPr lang="en-US" sz="2400" b="1" dirty="0">
                <a:solidFill>
                  <a:srgbClr val="C00000"/>
                </a:solidFill>
              </a:rPr>
              <a:t>As a supervisor one should make sure the candidate is on course to be successful in the above.</a:t>
            </a:r>
          </a:p>
        </p:txBody>
      </p:sp>
      <p:sp>
        <p:nvSpPr>
          <p:cNvPr id="4" name="Foliennummernplatzhalter 3">
            <a:extLst>
              <a:ext uri="{FF2B5EF4-FFF2-40B4-BE49-F238E27FC236}">
                <a16:creationId xmlns:a16="http://schemas.microsoft.com/office/drawing/2014/main" id="{07F314F3-5E73-B46E-2EF8-2248E7F84FA0}"/>
              </a:ext>
            </a:extLst>
          </p:cNvPr>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5" name="Grafik 4" descr="Nach rechts zeigender Finger, Handrücken Silhouette">
            <a:extLst>
              <a:ext uri="{FF2B5EF4-FFF2-40B4-BE49-F238E27FC236}">
                <a16:creationId xmlns:a16="http://schemas.microsoft.com/office/drawing/2014/main" id="{6808FAA6-190F-C755-0044-1E76B84726C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311579" y="5593016"/>
            <a:ext cx="914400" cy="914400"/>
          </a:xfrm>
          <a:prstGeom prst="rect">
            <a:avLst/>
          </a:prstGeom>
        </p:spPr>
      </p:pic>
    </p:spTree>
    <p:extLst>
      <p:ext uri="{BB962C8B-B14F-4D97-AF65-F5344CB8AC3E}">
        <p14:creationId xmlns:p14="http://schemas.microsoft.com/office/powerpoint/2010/main" val="4028580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2343" y="655644"/>
            <a:ext cx="8911687" cy="1280890"/>
          </a:xfrm>
        </p:spPr>
        <p:txBody>
          <a:bodyPr/>
          <a:lstStyle/>
          <a:p>
            <a:r>
              <a:rPr lang="en-US" dirty="0"/>
              <a:t>Student expectations </a:t>
            </a:r>
          </a:p>
        </p:txBody>
      </p:sp>
      <p:sp>
        <p:nvSpPr>
          <p:cNvPr id="3" name="Content Placeholder 2"/>
          <p:cNvSpPr>
            <a:spLocks noGrp="1"/>
          </p:cNvSpPr>
          <p:nvPr>
            <p:ph idx="1"/>
          </p:nvPr>
        </p:nvSpPr>
        <p:spPr>
          <a:xfrm>
            <a:off x="2367030" y="1501227"/>
            <a:ext cx="8969828" cy="5170284"/>
          </a:xfrm>
        </p:spPr>
        <p:txBody>
          <a:bodyPr>
            <a:normAutofit/>
          </a:bodyPr>
          <a:lstStyle/>
          <a:p>
            <a:pPr marL="0" indent="0">
              <a:buNone/>
            </a:pPr>
            <a:r>
              <a:rPr lang="en-US" sz="2600" dirty="0"/>
              <a:t>As a supervisor you should be aware of the students’ feeling regarding the </a:t>
            </a:r>
            <a:r>
              <a:rPr lang="en-US" sz="2600" dirty="0" err="1"/>
              <a:t>defence</a:t>
            </a:r>
            <a:r>
              <a:rPr lang="en-US" sz="2600" dirty="0"/>
              <a:t>. </a:t>
            </a:r>
          </a:p>
          <a:p>
            <a:r>
              <a:rPr lang="en-US" sz="2600" dirty="0"/>
              <a:t>They might expect a rigorous and intellectually engaging academic discussions on their research topic with experts in their field.</a:t>
            </a:r>
          </a:p>
          <a:p>
            <a:r>
              <a:rPr lang="en-US" sz="2600" dirty="0"/>
              <a:t>They anticipate challenging questions that will test their understanding of their research.</a:t>
            </a:r>
          </a:p>
        </p:txBody>
      </p:sp>
      <p:sp>
        <p:nvSpPr>
          <p:cNvPr id="4" name="Foliennummernplatzhalter 3">
            <a:extLst>
              <a:ext uri="{FF2B5EF4-FFF2-40B4-BE49-F238E27FC236}">
                <a16:creationId xmlns:a16="http://schemas.microsoft.com/office/drawing/2014/main" id="{29EFA18C-357F-0CDC-EBA3-EDA9C1DD4F98}"/>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1173568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1427D-EFF1-555A-F5F5-11B614C734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B9D490-5D5A-3AF4-3BB5-8ED4FE14010D}"/>
              </a:ext>
            </a:extLst>
          </p:cNvPr>
          <p:cNvSpPr>
            <a:spLocks noGrp="1"/>
          </p:cNvSpPr>
          <p:nvPr>
            <p:ph type="title"/>
          </p:nvPr>
        </p:nvSpPr>
        <p:spPr>
          <a:xfrm>
            <a:off x="2292343" y="655644"/>
            <a:ext cx="8911687" cy="1280890"/>
          </a:xfrm>
        </p:spPr>
        <p:txBody>
          <a:bodyPr/>
          <a:lstStyle/>
          <a:p>
            <a:r>
              <a:rPr lang="en-US" dirty="0"/>
              <a:t>Managing students’ expectations </a:t>
            </a:r>
          </a:p>
        </p:txBody>
      </p:sp>
      <p:sp>
        <p:nvSpPr>
          <p:cNvPr id="3" name="Content Placeholder 2">
            <a:extLst>
              <a:ext uri="{FF2B5EF4-FFF2-40B4-BE49-F238E27FC236}">
                <a16:creationId xmlns:a16="http://schemas.microsoft.com/office/drawing/2014/main" id="{9E13EE59-F5F8-CBBD-5E8A-06D3C95F3E10}"/>
              </a:ext>
            </a:extLst>
          </p:cNvPr>
          <p:cNvSpPr>
            <a:spLocks noGrp="1"/>
          </p:cNvSpPr>
          <p:nvPr>
            <p:ph idx="1"/>
          </p:nvPr>
        </p:nvSpPr>
        <p:spPr>
          <a:xfrm>
            <a:off x="2367029" y="1501227"/>
            <a:ext cx="9746941" cy="5170284"/>
          </a:xfrm>
        </p:spPr>
        <p:txBody>
          <a:bodyPr>
            <a:noAutofit/>
          </a:bodyPr>
          <a:lstStyle/>
          <a:p>
            <a:pPr marL="0" indent="0">
              <a:buNone/>
            </a:pPr>
            <a:r>
              <a:rPr lang="en-US" sz="2400" dirty="0"/>
              <a:t>Students might be slightly frightened, however</a:t>
            </a:r>
          </a:p>
          <a:p>
            <a:r>
              <a:rPr lang="en-US" sz="2400" dirty="0"/>
              <a:t>the defense should be also seen as a chance to demonstrate the mastery of their research topic.</a:t>
            </a:r>
          </a:p>
          <a:p>
            <a:r>
              <a:rPr lang="en-US" sz="2400" dirty="0"/>
              <a:t>students expect to be recognized as experts in their specific area of study.</a:t>
            </a:r>
          </a:p>
          <a:p>
            <a:r>
              <a:rPr lang="en-US" sz="2400" dirty="0"/>
              <a:t>In general PhD students value thesis defenses as a positive experience.</a:t>
            </a:r>
          </a:p>
          <a:p>
            <a:r>
              <a:rPr lang="en-US" sz="2400" dirty="0"/>
              <a:t>Failing thesis defense is uncommon.</a:t>
            </a:r>
          </a:p>
          <a:p>
            <a:pPr marL="0" indent="0">
              <a:buNone/>
            </a:pPr>
            <a:r>
              <a:rPr lang="en-US" sz="2400" b="1" dirty="0">
                <a:solidFill>
                  <a:srgbClr val="C00000"/>
                </a:solidFill>
              </a:rPr>
              <a:t>A supervisor's primary role is to guide the student throughout the research process. If a student's work is fundamentally flawed or unprepared for defense, it can reflect poorly on the supervisor's oversight and guidance and can harm his/her reputation.</a:t>
            </a:r>
          </a:p>
        </p:txBody>
      </p:sp>
      <p:sp>
        <p:nvSpPr>
          <p:cNvPr id="4" name="Foliennummernplatzhalter 3">
            <a:extLst>
              <a:ext uri="{FF2B5EF4-FFF2-40B4-BE49-F238E27FC236}">
                <a16:creationId xmlns:a16="http://schemas.microsoft.com/office/drawing/2014/main" id="{9FCA1952-328A-07EB-A4EE-C6F295146D33}"/>
              </a:ext>
            </a:extLst>
          </p:cNvPr>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8" name="Grafik 7" descr="Nach rechts zeigender Finger, Handrücken Silhouette">
            <a:extLst>
              <a:ext uri="{FF2B5EF4-FFF2-40B4-BE49-F238E27FC236}">
                <a16:creationId xmlns:a16="http://schemas.microsoft.com/office/drawing/2014/main" id="{4B1044C1-8911-C5F6-5FDE-F79A09464EB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377943" y="5287956"/>
            <a:ext cx="914400" cy="914400"/>
          </a:xfrm>
          <a:prstGeom prst="rect">
            <a:avLst/>
          </a:prstGeom>
        </p:spPr>
      </p:pic>
    </p:spTree>
    <p:extLst>
      <p:ext uri="{BB962C8B-B14F-4D97-AF65-F5344CB8AC3E}">
        <p14:creationId xmlns:p14="http://schemas.microsoft.com/office/powerpoint/2010/main" val="22806464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08243" y="1666240"/>
            <a:ext cx="9631544" cy="4883850"/>
          </a:xfrm>
        </p:spPr>
        <p:txBody>
          <a:bodyPr>
            <a:normAutofit fontScale="92500" lnSpcReduction="10000"/>
          </a:bodyPr>
          <a:lstStyle/>
          <a:p>
            <a:pPr marL="0" indent="0">
              <a:buNone/>
            </a:pPr>
            <a:r>
              <a:rPr lang="en-US" sz="2400" b="1" dirty="0"/>
              <a:t>Key aspects every supervisor must be aware of:</a:t>
            </a:r>
            <a:endParaRPr lang="en-US" sz="2200" b="1" dirty="0"/>
          </a:p>
          <a:p>
            <a:r>
              <a:rPr lang="en-US" sz="2200" dirty="0"/>
              <a:t>Doctoral defense (Viva Voce, Oral defense) is similar in different countries. Deviations do not affect the purpose and basic principles, but perhaps the way it is carried out.</a:t>
            </a:r>
          </a:p>
          <a:p>
            <a:r>
              <a:rPr lang="en-US" sz="2200" dirty="0"/>
              <a:t>Examination process for doctoral studies takes the form of an oral defense.</a:t>
            </a:r>
          </a:p>
          <a:p>
            <a:r>
              <a:rPr lang="en-US" sz="2200" dirty="0"/>
              <a:t>Supervisors must be familiar with their institution's specific rules and procedures for defenses, including committee composition, timelines, and evaluation criteria.</a:t>
            </a:r>
          </a:p>
          <a:p>
            <a:r>
              <a:rPr lang="en-US" sz="2200" dirty="0"/>
              <a:t>They should understand the typical structure of a defense: The student's presentation, the question-and-answer session, and the committee's deliberation.</a:t>
            </a:r>
          </a:p>
          <a:p>
            <a:pPr marL="0" indent="0">
              <a:buNone/>
            </a:pPr>
            <a:r>
              <a:rPr lang="en-US" sz="2200" b="1" dirty="0">
                <a:solidFill>
                  <a:srgbClr val="C00000"/>
                </a:solidFill>
              </a:rPr>
              <a:t>Preparation for this task is possible, but it requires the input of the doctoral students and the doctoral supervisors.</a:t>
            </a:r>
          </a:p>
        </p:txBody>
      </p:sp>
      <p:sp>
        <p:nvSpPr>
          <p:cNvPr id="4" name="Foliennummernplatzhalter 3">
            <a:extLst>
              <a:ext uri="{FF2B5EF4-FFF2-40B4-BE49-F238E27FC236}">
                <a16:creationId xmlns:a16="http://schemas.microsoft.com/office/drawing/2014/main" id="{FEC139A5-A395-0156-C7BF-FE34C930C55E}"/>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
        <p:nvSpPr>
          <p:cNvPr id="7" name="Title 1">
            <a:extLst>
              <a:ext uri="{FF2B5EF4-FFF2-40B4-BE49-F238E27FC236}">
                <a16:creationId xmlns:a16="http://schemas.microsoft.com/office/drawing/2014/main" id="{00117C7A-257E-4929-CFAE-3E7BF6034460}"/>
              </a:ext>
            </a:extLst>
          </p:cNvPr>
          <p:cNvSpPr>
            <a:spLocks noGrp="1"/>
          </p:cNvSpPr>
          <p:nvPr>
            <p:ph type="title"/>
          </p:nvPr>
        </p:nvSpPr>
        <p:spPr>
          <a:xfrm>
            <a:off x="2285106" y="669378"/>
            <a:ext cx="8911687" cy="1280890"/>
          </a:xfrm>
        </p:spPr>
        <p:txBody>
          <a:bodyPr/>
          <a:lstStyle/>
          <a:p>
            <a:r>
              <a:rPr lang="en-US" dirty="0"/>
              <a:t>Preparation for thesis defense</a:t>
            </a:r>
          </a:p>
        </p:txBody>
      </p:sp>
      <p:pic>
        <p:nvPicPr>
          <p:cNvPr id="2" name="Grafik 1" descr="Nach rechts zeigender Finger, Handrücken Silhouette">
            <a:extLst>
              <a:ext uri="{FF2B5EF4-FFF2-40B4-BE49-F238E27FC236}">
                <a16:creationId xmlns:a16="http://schemas.microsoft.com/office/drawing/2014/main" id="{8257081E-F08F-B0B7-873D-BD7FB1F7B89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293843" y="5548686"/>
            <a:ext cx="914400" cy="914400"/>
          </a:xfrm>
          <a:prstGeom prst="rect">
            <a:avLst/>
          </a:prstGeom>
        </p:spPr>
      </p:pic>
    </p:spTree>
    <p:extLst>
      <p:ext uri="{BB962C8B-B14F-4D97-AF65-F5344CB8AC3E}">
        <p14:creationId xmlns:p14="http://schemas.microsoft.com/office/powerpoint/2010/main" val="404173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90203" y="1606800"/>
            <a:ext cx="8915400" cy="4639901"/>
          </a:xfrm>
        </p:spPr>
        <p:txBody>
          <a:bodyPr>
            <a:noAutofit/>
          </a:bodyPr>
          <a:lstStyle/>
          <a:p>
            <a:pPr marL="0" indent="0">
              <a:buNone/>
            </a:pPr>
            <a:r>
              <a:rPr lang="en-US" sz="2400" b="1" dirty="0"/>
              <a:t>Objective:</a:t>
            </a:r>
            <a:r>
              <a:rPr lang="en-US" sz="2400" dirty="0"/>
              <a:t> To share best practices and develop a collaborative approach to student defense preparation</a:t>
            </a:r>
          </a:p>
          <a:p>
            <a:pPr marL="0" indent="0">
              <a:buNone/>
            </a:pPr>
            <a:r>
              <a:rPr lang="en-US" sz="2400" dirty="0"/>
              <a:t>3 Steps:</a:t>
            </a:r>
          </a:p>
          <a:p>
            <a:pPr marL="457200" indent="-457200">
              <a:buFont typeface="+mj-lt"/>
              <a:buAutoNum type="arabicPeriod"/>
            </a:pPr>
            <a:r>
              <a:rPr lang="en-US" sz="2400" dirty="0"/>
              <a:t>Take 2 minutes to individually reflect on your current approach to preparing students for their PhD defense. What are your key strategies? What aspects do you emphasize?</a:t>
            </a:r>
          </a:p>
          <a:p>
            <a:pPr marL="457200" indent="-457200">
              <a:buFont typeface="+mj-lt"/>
              <a:buAutoNum type="arabicPeriod"/>
            </a:pPr>
            <a:r>
              <a:rPr lang="en-US" sz="2400" dirty="0"/>
              <a:t>Build teams of 3-4 and reflect and discuss on the suitable preparation methods one could apply in preparing for the student’s defense. Share your approaches.</a:t>
            </a:r>
          </a:p>
          <a:p>
            <a:pPr marL="457200" indent="-457200">
              <a:buFont typeface="+mj-lt"/>
              <a:buAutoNum type="arabicPeriod"/>
            </a:pPr>
            <a:r>
              <a:rPr lang="en-US" sz="2400" dirty="0"/>
              <a:t>Put your findings on a flipchart.</a:t>
            </a:r>
          </a:p>
          <a:p>
            <a:pPr marL="0" indent="0">
              <a:buNone/>
            </a:pPr>
            <a:endParaRPr lang="en-US" sz="2400" dirty="0"/>
          </a:p>
        </p:txBody>
      </p:sp>
      <p:sp>
        <p:nvSpPr>
          <p:cNvPr id="2" name="Foliennummernplatzhalter 1">
            <a:extLst>
              <a:ext uri="{FF2B5EF4-FFF2-40B4-BE49-F238E27FC236}">
                <a16:creationId xmlns:a16="http://schemas.microsoft.com/office/drawing/2014/main" id="{6868D94E-9357-72F1-EDD4-1FAF4C50F421}"/>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5" name="Title 1">
            <a:extLst>
              <a:ext uri="{FF2B5EF4-FFF2-40B4-BE49-F238E27FC236}">
                <a16:creationId xmlns:a16="http://schemas.microsoft.com/office/drawing/2014/main" id="{A3F5E033-2E6A-9F22-FA4C-4633445120D8}"/>
              </a:ext>
            </a:extLst>
          </p:cNvPr>
          <p:cNvSpPr>
            <a:spLocks noGrp="1"/>
          </p:cNvSpPr>
          <p:nvPr>
            <p:ph type="title"/>
          </p:nvPr>
        </p:nvSpPr>
        <p:spPr>
          <a:xfrm>
            <a:off x="2151215" y="691349"/>
            <a:ext cx="8911687" cy="722445"/>
          </a:xfrm>
        </p:spPr>
        <p:txBody>
          <a:bodyPr/>
          <a:lstStyle/>
          <a:p>
            <a:r>
              <a:rPr lang="en-US" dirty="0">
                <a:solidFill>
                  <a:srgbClr val="C00000"/>
                </a:solidFill>
              </a:rPr>
              <a:t>Preparation for thesis defense</a:t>
            </a:r>
          </a:p>
        </p:txBody>
      </p:sp>
      <p:pic>
        <p:nvPicPr>
          <p:cNvPr id="6" name="Grafik 5" descr="Sanduhr 30% mit einfarbiger Füllung">
            <a:extLst>
              <a:ext uri="{FF2B5EF4-FFF2-40B4-BE49-F238E27FC236}">
                <a16:creationId xmlns:a16="http://schemas.microsoft.com/office/drawing/2014/main" id="{9A0E2971-4F49-87D2-95B6-19D03C5C73B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36019" y="1413794"/>
            <a:ext cx="662609" cy="662609"/>
          </a:xfrm>
          <a:prstGeom prst="rect">
            <a:avLst/>
          </a:prstGeom>
        </p:spPr>
      </p:pic>
      <p:sp>
        <p:nvSpPr>
          <p:cNvPr id="7" name="Textfeld 6">
            <a:extLst>
              <a:ext uri="{FF2B5EF4-FFF2-40B4-BE49-F238E27FC236}">
                <a16:creationId xmlns:a16="http://schemas.microsoft.com/office/drawing/2014/main" id="{A09689ED-90A5-30EE-AAE1-6980BC6D26ED}"/>
              </a:ext>
            </a:extLst>
          </p:cNvPr>
          <p:cNvSpPr txBox="1"/>
          <p:nvPr/>
        </p:nvSpPr>
        <p:spPr>
          <a:xfrm>
            <a:off x="812556" y="1707071"/>
            <a:ext cx="918841" cy="369332"/>
          </a:xfrm>
          <a:prstGeom prst="rect">
            <a:avLst/>
          </a:prstGeom>
          <a:noFill/>
        </p:spPr>
        <p:txBody>
          <a:bodyPr wrap="none" rtlCol="0">
            <a:spAutoFit/>
          </a:bodyPr>
          <a:lstStyle/>
          <a:p>
            <a:r>
              <a:rPr lang="de-AT" b="1" dirty="0"/>
              <a:t>15 min</a:t>
            </a:r>
          </a:p>
        </p:txBody>
      </p:sp>
      <p:pic>
        <p:nvPicPr>
          <p:cNvPr id="8" name="Grafik 7" descr="Besprechung mit einfarbiger Füllung">
            <a:extLst>
              <a:ext uri="{FF2B5EF4-FFF2-40B4-BE49-F238E27FC236}">
                <a16:creationId xmlns:a16="http://schemas.microsoft.com/office/drawing/2014/main" id="{99198296-0EF4-0D05-ACD4-2C3CFBAABD1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1812" y="2701089"/>
            <a:ext cx="914400" cy="914400"/>
          </a:xfrm>
          <a:prstGeom prst="rect">
            <a:avLst/>
          </a:prstGeom>
        </p:spPr>
      </p:pic>
    </p:spTree>
    <p:extLst>
      <p:ext uri="{BB962C8B-B14F-4D97-AF65-F5344CB8AC3E}">
        <p14:creationId xmlns:p14="http://schemas.microsoft.com/office/powerpoint/2010/main" val="22871878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628" y="660878"/>
            <a:ext cx="8911687" cy="788477"/>
          </a:xfrm>
        </p:spPr>
        <p:txBody>
          <a:bodyPr/>
          <a:lstStyle/>
          <a:p>
            <a:r>
              <a:rPr lang="en-US" dirty="0"/>
              <a:t>Preparation for oral defense</a:t>
            </a:r>
          </a:p>
        </p:txBody>
      </p:sp>
      <p:graphicFrame>
        <p:nvGraphicFramePr>
          <p:cNvPr id="9" name="Table 8"/>
          <p:cNvGraphicFramePr>
            <a:graphicFrameLocks noGrp="1"/>
          </p:cNvGraphicFramePr>
          <p:nvPr>
            <p:extLst>
              <p:ext uri="{D42A27DB-BD31-4B8C-83A1-F6EECF244321}">
                <p14:modId xmlns:p14="http://schemas.microsoft.com/office/powerpoint/2010/main" val="3790058284"/>
              </p:ext>
            </p:extLst>
          </p:nvPr>
        </p:nvGraphicFramePr>
        <p:xfrm>
          <a:off x="2228529" y="2002424"/>
          <a:ext cx="8793786" cy="3505200"/>
        </p:xfrm>
        <a:graphic>
          <a:graphicData uri="http://schemas.openxmlformats.org/drawingml/2006/table">
            <a:tbl>
              <a:tblPr firstRow="1" bandRow="1">
                <a:tableStyleId>{5C22544A-7EE6-4342-B048-85BDC9FD1C3A}</a:tableStyleId>
              </a:tblPr>
              <a:tblGrid>
                <a:gridCol w="4396893">
                  <a:extLst>
                    <a:ext uri="{9D8B030D-6E8A-4147-A177-3AD203B41FA5}">
                      <a16:colId xmlns:a16="http://schemas.microsoft.com/office/drawing/2014/main" val="20000"/>
                    </a:ext>
                  </a:extLst>
                </a:gridCol>
                <a:gridCol w="4396893">
                  <a:extLst>
                    <a:ext uri="{9D8B030D-6E8A-4147-A177-3AD203B41FA5}">
                      <a16:colId xmlns:a16="http://schemas.microsoft.com/office/drawing/2014/main" val="20001"/>
                    </a:ext>
                  </a:extLst>
                </a:gridCol>
              </a:tblGrid>
              <a:tr h="370840">
                <a:tc>
                  <a:txBody>
                    <a:bodyPr/>
                    <a:lstStyle/>
                    <a:p>
                      <a:r>
                        <a:rPr lang="en-US" sz="2000" dirty="0"/>
                        <a:t>Doctoral Student </a:t>
                      </a:r>
                    </a:p>
                  </a:txBody>
                  <a:tcPr/>
                </a:tc>
                <a:tc>
                  <a:txBody>
                    <a:bodyPr/>
                    <a:lstStyle/>
                    <a:p>
                      <a:r>
                        <a:rPr lang="en-US" sz="2000" dirty="0"/>
                        <a:t>Doctoral Supervisor</a:t>
                      </a:r>
                    </a:p>
                  </a:txBody>
                  <a:tcPr/>
                </a:tc>
                <a:extLst>
                  <a:ext uri="{0D108BD9-81ED-4DB2-BD59-A6C34878D82A}">
                    <a16:rowId xmlns:a16="http://schemas.microsoft.com/office/drawing/2014/main" val="10000"/>
                  </a:ext>
                </a:extLst>
              </a:tr>
              <a:tr h="370840">
                <a:tc>
                  <a:txBody>
                    <a:bodyPr/>
                    <a:lstStyle/>
                    <a:p>
                      <a:pPr lvl="0" rtl="0"/>
                      <a:r>
                        <a:rPr lang="en-US" dirty="0"/>
                        <a:t>Prepare and practice presentation</a:t>
                      </a:r>
                    </a:p>
                  </a:txBody>
                  <a:tcPr/>
                </a:tc>
                <a:tc>
                  <a:txBody>
                    <a:bodyPr/>
                    <a:lstStyle/>
                    <a:p>
                      <a:pPr marL="0" indent="0">
                        <a:buFont typeface="Arial" panose="020B0604020202020204" pitchFamily="34" charset="0"/>
                        <a:buNone/>
                      </a:pPr>
                      <a:r>
                        <a:rPr lang="en-US" dirty="0"/>
                        <a:t>Guide</a:t>
                      </a:r>
                      <a:r>
                        <a:rPr lang="en-US" baseline="0" dirty="0"/>
                        <a:t> in slide preparation </a:t>
                      </a:r>
                      <a:br>
                        <a:rPr lang="en-US" baseline="0" dirty="0"/>
                      </a:br>
                      <a:r>
                        <a:rPr lang="en-US" baseline="0" dirty="0"/>
                        <a:t>A</a:t>
                      </a:r>
                      <a:r>
                        <a:rPr lang="en-US" dirty="0"/>
                        <a:t>rrange mock presentations</a:t>
                      </a:r>
                    </a:p>
                  </a:txBody>
                  <a:tcPr/>
                </a:tc>
                <a:extLst>
                  <a:ext uri="{0D108BD9-81ED-4DB2-BD59-A6C34878D82A}">
                    <a16:rowId xmlns:a16="http://schemas.microsoft.com/office/drawing/2014/main" val="10001"/>
                  </a:ext>
                </a:extLst>
              </a:tr>
              <a:tr h="370840">
                <a:tc>
                  <a:txBody>
                    <a:bodyPr/>
                    <a:lstStyle/>
                    <a:p>
                      <a:pPr lvl="0" rtl="0"/>
                      <a:r>
                        <a:rPr lang="en-US" dirty="0"/>
                        <a:t>Anticipate questions</a:t>
                      </a:r>
                    </a:p>
                  </a:txBody>
                  <a:tcPr/>
                </a:tc>
                <a:tc>
                  <a:txBody>
                    <a:bodyPr/>
                    <a:lstStyle/>
                    <a:p>
                      <a:pPr marL="0" indent="0">
                        <a:buFont typeface="Arial" panose="020B0604020202020204" pitchFamily="34" charset="0"/>
                        <a:buNone/>
                      </a:pPr>
                      <a:r>
                        <a:rPr lang="en-US" dirty="0"/>
                        <a:t>Probe during mock presentations</a:t>
                      </a:r>
                      <a:br>
                        <a:rPr lang="en-US" dirty="0"/>
                      </a:br>
                      <a:r>
                        <a:rPr lang="en-US" dirty="0"/>
                        <a:t>Provide additional questions</a:t>
                      </a:r>
                    </a:p>
                  </a:txBody>
                  <a:tcPr/>
                </a:tc>
                <a:extLst>
                  <a:ext uri="{0D108BD9-81ED-4DB2-BD59-A6C34878D82A}">
                    <a16:rowId xmlns:a16="http://schemas.microsoft.com/office/drawing/2014/main" val="10002"/>
                  </a:ext>
                </a:extLst>
              </a:tr>
              <a:tr h="370840">
                <a:tc>
                  <a:txBody>
                    <a:bodyPr/>
                    <a:lstStyle/>
                    <a:p>
                      <a:pPr lvl="0" rtl="0"/>
                      <a:r>
                        <a:rPr lang="en-US" dirty="0"/>
                        <a:t>Continuously edit and improve the presentation</a:t>
                      </a:r>
                    </a:p>
                  </a:txBody>
                  <a:tcPr/>
                </a:tc>
                <a:tc>
                  <a:txBody>
                    <a:bodyPr/>
                    <a:lstStyle/>
                    <a:p>
                      <a:pPr marL="0" indent="0">
                        <a:buFont typeface="Arial" panose="020B0604020202020204" pitchFamily="34" charset="0"/>
                        <a:buNone/>
                      </a:pPr>
                      <a:r>
                        <a:rPr lang="en-US" dirty="0"/>
                        <a:t>Check</a:t>
                      </a:r>
                      <a:r>
                        <a:rPr lang="en-US" baseline="0" dirty="0"/>
                        <a:t> on the flow, consistency and scope of the presentation</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003"/>
                  </a:ext>
                </a:extLst>
              </a:tr>
              <a:tr h="370840">
                <a:tc>
                  <a:txBody>
                    <a:bodyPr/>
                    <a:lstStyle/>
                    <a:p>
                      <a:pPr lvl="0" rtl="0"/>
                      <a:r>
                        <a:rPr lang="en-US" dirty="0"/>
                        <a:t>Prepare visual aids</a:t>
                      </a:r>
                    </a:p>
                  </a:txBody>
                  <a:tcPr/>
                </a:tc>
                <a:tc>
                  <a:txBody>
                    <a:bodyPr/>
                    <a:lstStyle/>
                    <a:p>
                      <a:pPr marL="0" indent="0">
                        <a:buFont typeface="Arial" panose="020B0604020202020204" pitchFamily="34" charset="0"/>
                        <a:buNone/>
                      </a:pPr>
                      <a:r>
                        <a:rPr lang="en-US" dirty="0"/>
                        <a:t>Check on the quality and lay out of the slides</a:t>
                      </a:r>
                    </a:p>
                    <a:p>
                      <a:pPr marL="0" indent="0">
                        <a:buFont typeface="Arial" panose="020B0604020202020204" pitchFamily="34" charset="0"/>
                        <a:buNone/>
                      </a:pPr>
                      <a:endParaRPr lang="en-US" dirty="0"/>
                    </a:p>
                  </a:txBody>
                  <a:tcPr/>
                </a:tc>
                <a:extLst>
                  <a:ext uri="{0D108BD9-81ED-4DB2-BD59-A6C34878D82A}">
                    <a16:rowId xmlns:a16="http://schemas.microsoft.com/office/drawing/2014/main" val="10004"/>
                  </a:ext>
                </a:extLst>
              </a:tr>
            </a:tbl>
          </a:graphicData>
        </a:graphic>
      </p:graphicFrame>
      <p:sp>
        <p:nvSpPr>
          <p:cNvPr id="3" name="Foliennummernplatzhalter 2">
            <a:extLst>
              <a:ext uri="{FF2B5EF4-FFF2-40B4-BE49-F238E27FC236}">
                <a16:creationId xmlns:a16="http://schemas.microsoft.com/office/drawing/2014/main" id="{6BE15A52-A046-2CEC-3166-B1263556806B}"/>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507681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4582" y="635749"/>
            <a:ext cx="10345768" cy="1280890"/>
          </a:xfrm>
        </p:spPr>
        <p:txBody>
          <a:bodyPr/>
          <a:lstStyle/>
          <a:p>
            <a:r>
              <a:rPr lang="en-US" dirty="0"/>
              <a:t>Supervisor Roles around the defense period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0472695"/>
              </p:ext>
            </p:extLst>
          </p:nvPr>
        </p:nvGraphicFramePr>
        <p:xfrm>
          <a:off x="1043947" y="1564477"/>
          <a:ext cx="10629508" cy="5084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liennummernplatzhalter 2">
            <a:extLst>
              <a:ext uri="{FF2B5EF4-FFF2-40B4-BE49-F238E27FC236}">
                <a16:creationId xmlns:a16="http://schemas.microsoft.com/office/drawing/2014/main" id="{6E6E1E7A-5EF6-E3A3-87B4-4EDA7762E200}"/>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325883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964" y="147337"/>
            <a:ext cx="9576224" cy="1280890"/>
          </a:xfrm>
        </p:spPr>
        <p:txBody>
          <a:bodyPr>
            <a:normAutofit/>
          </a:bodyPr>
          <a:lstStyle/>
          <a:p>
            <a:r>
              <a:rPr lang="en-US" dirty="0"/>
              <a:t>Important points to remember as a supervisor</a:t>
            </a:r>
          </a:p>
        </p:txBody>
      </p:sp>
      <p:sp>
        <p:nvSpPr>
          <p:cNvPr id="3" name="Content Placeholder 2"/>
          <p:cNvSpPr>
            <a:spLocks noGrp="1"/>
          </p:cNvSpPr>
          <p:nvPr>
            <p:ph idx="1"/>
          </p:nvPr>
        </p:nvSpPr>
        <p:spPr>
          <a:xfrm>
            <a:off x="2083964" y="1617306"/>
            <a:ext cx="9809456" cy="4651757"/>
          </a:xfrm>
        </p:spPr>
        <p:txBody>
          <a:bodyPr>
            <a:noAutofit/>
          </a:bodyPr>
          <a:lstStyle/>
          <a:p>
            <a:pPr marL="0" indent="0">
              <a:buNone/>
            </a:pPr>
            <a:r>
              <a:rPr lang="en-US" sz="2200" b="1" dirty="0"/>
              <a:t>Not directly intervening:</a:t>
            </a:r>
          </a:p>
          <a:p>
            <a:r>
              <a:rPr lang="en-US" sz="2200" dirty="0"/>
              <a:t>As a supervisor, you are there to support the student, but you should not directly answer questions directed to the candidate during the defense</a:t>
            </a:r>
          </a:p>
          <a:p>
            <a:r>
              <a:rPr lang="en-US" sz="2200" dirty="0"/>
              <a:t>Allow the candidate to demonstrate their own subject knowledge and understanding</a:t>
            </a:r>
          </a:p>
          <a:p>
            <a:pPr marL="0" indent="0">
              <a:buNone/>
            </a:pPr>
            <a:r>
              <a:rPr lang="en-US" sz="2200" b="1" dirty="0"/>
              <a:t>Maintaining professionalism:</a:t>
            </a:r>
          </a:p>
          <a:p>
            <a:r>
              <a:rPr lang="en-US" sz="2200" dirty="0"/>
              <a:t>Always maintain a professional and unbiased stance throughout the defense – avoid any biased or personal comments</a:t>
            </a:r>
          </a:p>
          <a:p>
            <a:pPr marL="0" indent="0">
              <a:buNone/>
            </a:pPr>
            <a:r>
              <a:rPr lang="en-US" sz="2200" b="1" dirty="0"/>
              <a:t>Providing feedback later:</a:t>
            </a:r>
            <a:endParaRPr lang="en-US" sz="2200" dirty="0"/>
          </a:p>
          <a:p>
            <a:r>
              <a:rPr lang="en-US" sz="2200" dirty="0"/>
              <a:t>Detailed feedback and suggestions regarding the thesis and the defense performance can be given to the student after the official examination process is complete. </a:t>
            </a:r>
          </a:p>
        </p:txBody>
      </p:sp>
      <p:sp>
        <p:nvSpPr>
          <p:cNvPr id="4" name="Foliennummernplatzhalter 3">
            <a:extLst>
              <a:ext uri="{FF2B5EF4-FFF2-40B4-BE49-F238E27FC236}">
                <a16:creationId xmlns:a16="http://schemas.microsoft.com/office/drawing/2014/main" id="{E99CB50E-EF37-0AC5-8710-62CD6506ACA4}"/>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1429896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642156" y="732310"/>
            <a:ext cx="8784458" cy="757823"/>
          </a:xfrm>
        </p:spPr>
        <p:txBody>
          <a:bodyPr/>
          <a:lstStyle/>
          <a:p>
            <a:r>
              <a:rPr lang="en-US" dirty="0"/>
              <a:t>Key takeaways of Module 9</a:t>
            </a:r>
          </a:p>
        </p:txBody>
      </p:sp>
      <p:sp>
        <p:nvSpPr>
          <p:cNvPr id="3" name="Content Placeholder 2">
            <a:extLst>
              <a:ext uri="{FF2B5EF4-FFF2-40B4-BE49-F238E27FC236}">
                <a16:creationId xmlns:a16="http://schemas.microsoft.com/office/drawing/2014/main" id="{978C08E9-63ED-66B1-FA2B-AC8A45AE42DB}"/>
              </a:ext>
            </a:extLst>
          </p:cNvPr>
          <p:cNvSpPr>
            <a:spLocks noGrp="1"/>
          </p:cNvSpPr>
          <p:nvPr>
            <p:ph idx="1"/>
          </p:nvPr>
        </p:nvSpPr>
        <p:spPr>
          <a:xfrm>
            <a:off x="2642155" y="1594984"/>
            <a:ext cx="9068938" cy="5097069"/>
          </a:xfrm>
        </p:spPr>
        <p:txBody>
          <a:bodyPr>
            <a:noAutofit/>
          </a:bodyPr>
          <a:lstStyle/>
          <a:p>
            <a:r>
              <a:rPr lang="en-US" sz="2400" dirty="0"/>
              <a:t>Early and regular writing helps reduce delays and supports smoother completion. </a:t>
            </a:r>
          </a:p>
          <a:p>
            <a:r>
              <a:rPr lang="en-US" sz="2400" dirty="0"/>
              <a:t>Supervisors should help candidates shape a coherent overall argument and structure. </a:t>
            </a:r>
          </a:p>
          <a:p>
            <a:r>
              <a:rPr lang="en-US" sz="2400" dirty="0"/>
              <a:t>A thesis should be submitted when it is defensible, coherent, and ready for examination. </a:t>
            </a:r>
          </a:p>
          <a:p>
            <a:r>
              <a:rPr lang="en-US" sz="2400" dirty="0"/>
              <a:t>Candidates need support to understand the process, manage expectations, and </a:t>
            </a:r>
            <a:r>
              <a:rPr lang="en-US" sz="2400" dirty="0" err="1"/>
              <a:t>practise</a:t>
            </a:r>
            <a:r>
              <a:rPr lang="en-US" sz="2400" dirty="0"/>
              <a:t> explaining and defending their work. </a:t>
            </a:r>
          </a:p>
          <a:p>
            <a:r>
              <a:rPr lang="en-US" sz="2400" dirty="0"/>
              <a:t>During the defense period, professionalism, clear boundaries, and timely guidance are essential. </a:t>
            </a:r>
            <a:endParaRPr lang="en-US" sz="2100" dirty="0"/>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29</a:t>
            </a:fld>
            <a:endParaRPr lang="en-US" dirty="0"/>
          </a:p>
        </p:txBody>
      </p:sp>
      <p:pic>
        <p:nvPicPr>
          <p:cNvPr id="5" name="Graphic 4" descr="Open hand outline">
            <a:extLst>
              <a:ext uri="{FF2B5EF4-FFF2-40B4-BE49-F238E27FC236}">
                <a16:creationId xmlns:a16="http://schemas.microsoft.com/office/drawing/2014/main" id="{FC558F95-5DE5-21D9-F925-560E8A86669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F55354AC-E55F-FE77-7153-0A53C65130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1170595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A3BFB-3D85-3544-349D-EBC09A6BCFE0}"/>
            </a:ext>
          </a:extLst>
        </p:cNvPr>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0DC20C99-1E16-360A-E9F2-89624BFCAC4F}"/>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
        <p:nvSpPr>
          <p:cNvPr id="6" name="Content Placeholder 2">
            <a:extLst>
              <a:ext uri="{FF2B5EF4-FFF2-40B4-BE49-F238E27FC236}">
                <a16:creationId xmlns:a16="http://schemas.microsoft.com/office/drawing/2014/main" id="{4A2B2632-ED4D-B6C0-89FE-B54135F5DBEB}"/>
              </a:ext>
            </a:extLst>
          </p:cNvPr>
          <p:cNvSpPr txBox="1">
            <a:spLocks/>
          </p:cNvSpPr>
          <p:nvPr/>
        </p:nvSpPr>
        <p:spPr>
          <a:xfrm>
            <a:off x="2258008" y="2779001"/>
            <a:ext cx="9277706" cy="1295400"/>
          </a:xfrm>
          <a:prstGeom prst="rect">
            <a:avLst/>
          </a:prstGeom>
        </p:spPr>
        <p:txBody>
          <a:bodyPr vert="horz" lIns="91440" tIns="45720" rIns="91440" bIns="45720" rtlCol="0" anchor="ctr">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l" defTabSz="457200" rtl="0" eaLnBrk="1" latinLnBrk="0" hangingPunct="1">
              <a:spcBef>
                <a:spcPts val="1000"/>
              </a:spcBef>
              <a:spcAft>
                <a:spcPts val="0"/>
              </a:spcAft>
              <a:buClr>
                <a:schemeClr val="accent1"/>
              </a:buClr>
              <a:buFont typeface="Wingdings 3" charset="2"/>
              <a:buNone/>
              <a:defRPr sz="1800" kern="1200">
                <a:solidFill>
                  <a:schemeClr val="tx1">
                    <a:tint val="75000"/>
                  </a:schemeClr>
                </a:solidFill>
                <a:latin typeface="+mn-lt"/>
                <a:ea typeface="+mn-ea"/>
                <a:cs typeface="+mn-cs"/>
              </a:defRPr>
            </a:lvl2pPr>
            <a:lvl3pPr marL="914400" indent="0" algn="l"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3pPr>
            <a:lvl4pPr marL="1371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4pPr>
            <a:lvl5pPr marL="18288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5pPr>
            <a:lvl6pPr marL="22860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6pPr>
            <a:lvl7pPr marL="27432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7pPr>
            <a:lvl8pPr marL="32004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8pPr>
            <a:lvl9pPr marL="3657600" indent="0" algn="l"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9pPr>
          </a:lstStyle>
          <a:p>
            <a:r>
              <a:rPr lang="en-US" sz="4400" dirty="0"/>
              <a:t>Writing the thesis over time</a:t>
            </a:r>
            <a:endParaRPr lang="en-UG" sz="4400" dirty="0"/>
          </a:p>
        </p:txBody>
      </p:sp>
    </p:spTree>
    <p:extLst>
      <p:ext uri="{BB962C8B-B14F-4D97-AF65-F5344CB8AC3E}">
        <p14:creationId xmlns:p14="http://schemas.microsoft.com/office/powerpoint/2010/main" val="28601445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2589212" y="1810139"/>
            <a:ext cx="8915400" cy="3777622"/>
          </a:xfrm>
        </p:spPr>
        <p:txBody>
          <a:bodyPr/>
          <a:lstStyle/>
          <a:p>
            <a:pPr>
              <a:buFont typeface="+mj-lt"/>
              <a:buAutoNum type="arabicParenBoth"/>
            </a:pPr>
            <a:r>
              <a:rPr lang="en-US" dirty="0"/>
              <a:t>Martin, B. (2019). Writing Regularly as a Thesis-Completion Strategy. In </a:t>
            </a:r>
            <a:r>
              <a:rPr lang="en-US" i="1" dirty="0"/>
              <a:t>Traversing the Doctorate: Reflections and Strategies from Students, Supervisors and Administrators</a:t>
            </a:r>
            <a:r>
              <a:rPr lang="en-US" dirty="0"/>
              <a:t> (pp. 179-192). Cham: Springer International Publishing.</a:t>
            </a:r>
          </a:p>
          <a:p>
            <a:pPr>
              <a:buFont typeface="+mj-lt"/>
              <a:buAutoNum type="arabicParenBoth"/>
            </a:pPr>
            <a:r>
              <a:rPr lang="en-US" dirty="0"/>
              <a:t>Inouye, K., &amp; McAlpine, L. (2019). Developing academic identity: A review of the literature on doctoral writing and feedback. International Journal of Doctoral Studies, 14, 1-31. </a:t>
            </a:r>
            <a:r>
              <a:rPr lang="en-US" dirty="0">
                <a:hlinkClick r:id="rId2"/>
              </a:rPr>
              <a:t>https://doi.org/10.28945/4168</a:t>
            </a:r>
            <a:endParaRPr lang="en-US" dirty="0"/>
          </a:p>
          <a:p>
            <a:pPr>
              <a:buFont typeface="+mj-lt"/>
              <a:buAutoNum type="arabicParenBoth"/>
            </a:pPr>
            <a:r>
              <a:rPr lang="en-US" dirty="0"/>
              <a:t>Lindsay, S. (2015). What works for doctoral students in completing their thesis?. </a:t>
            </a:r>
            <a:r>
              <a:rPr lang="en-US" i="1" dirty="0"/>
              <a:t>Teaching in Higher Education</a:t>
            </a:r>
            <a:r>
              <a:rPr lang="en-US" dirty="0"/>
              <a:t>, </a:t>
            </a:r>
            <a:r>
              <a:rPr lang="en-US" i="1" dirty="0"/>
              <a:t>20</a:t>
            </a:r>
            <a:r>
              <a:rPr lang="en-US" dirty="0"/>
              <a:t>(2), 183-196. </a:t>
            </a:r>
            <a:r>
              <a:rPr lang="en-US" dirty="0">
                <a:hlinkClick r:id="rId3"/>
              </a:rPr>
              <a:t>https://doi.org/10.1080/13562517.2014.974025</a:t>
            </a:r>
            <a:r>
              <a:rPr lang="en-US" dirty="0"/>
              <a:t> </a:t>
            </a:r>
          </a:p>
          <a:p>
            <a:pPr>
              <a:buFont typeface="+mj-lt"/>
              <a:buAutoNum type="arabicParenBoth"/>
            </a:pPr>
            <a:r>
              <a:rPr lang="en-US" dirty="0" err="1"/>
              <a:t>Mežek</a:t>
            </a:r>
            <a:r>
              <a:rPr lang="en-US" dirty="0"/>
              <a:t>, Š., &amp; Swales, J. M. (2016). PhD </a:t>
            </a:r>
            <a:r>
              <a:rPr lang="en-US" dirty="0" err="1"/>
              <a:t>defences</a:t>
            </a:r>
            <a:r>
              <a:rPr lang="en-US" dirty="0"/>
              <a:t> and </a:t>
            </a:r>
            <a:r>
              <a:rPr lang="en-US" dirty="0" err="1"/>
              <a:t>vivas</a:t>
            </a:r>
            <a:r>
              <a:rPr lang="en-US" dirty="0"/>
              <a:t>. In </a:t>
            </a:r>
            <a:r>
              <a:rPr lang="en-US" i="1" dirty="0"/>
              <a:t>The </a:t>
            </a:r>
            <a:r>
              <a:rPr lang="en-US" i="1" dirty="0" err="1"/>
              <a:t>Routledge</a:t>
            </a:r>
            <a:r>
              <a:rPr lang="en-US" i="1" dirty="0"/>
              <a:t> handbook of English for academic purposes</a:t>
            </a:r>
            <a:r>
              <a:rPr lang="en-US" dirty="0"/>
              <a:t> (pp. 361-375). </a:t>
            </a:r>
            <a:r>
              <a:rPr lang="en-US" dirty="0" err="1"/>
              <a:t>Routledge</a:t>
            </a:r>
            <a:r>
              <a:rPr lang="en-US" dirty="0"/>
              <a:t>.</a:t>
            </a:r>
          </a:p>
          <a:p>
            <a:pPr marL="0" indent="0">
              <a:buNone/>
            </a:pPr>
            <a:endParaRPr lang="en-US" dirty="0"/>
          </a:p>
        </p:txBody>
      </p:sp>
      <p:sp>
        <p:nvSpPr>
          <p:cNvPr id="4" name="Foliennummernplatzhalter 3">
            <a:extLst>
              <a:ext uri="{FF2B5EF4-FFF2-40B4-BE49-F238E27FC236}">
                <a16:creationId xmlns:a16="http://schemas.microsoft.com/office/drawing/2014/main" id="{CBDCC749-5174-AC92-1A82-DFBECDC01971}"/>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1114825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
        <p:nvSpPr>
          <p:cNvPr id="4" name="Textfeld 3">
            <a:extLst>
              <a:ext uri="{FF2B5EF4-FFF2-40B4-BE49-F238E27FC236}">
                <a16:creationId xmlns:a16="http://schemas.microsoft.com/office/drawing/2014/main" id="{69BC58C1-4F8E-5FF8-DBF5-CDAB246E7D29}"/>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Oluoch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EB81B-EB5C-05B1-34B7-82A7835637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4E7CBB-00D4-1BE6-93A3-3F780A663C05}"/>
              </a:ext>
            </a:extLst>
          </p:cNvPr>
          <p:cNvSpPr>
            <a:spLocks noGrp="1"/>
          </p:cNvSpPr>
          <p:nvPr>
            <p:ph type="title"/>
          </p:nvPr>
        </p:nvSpPr>
        <p:spPr>
          <a:xfrm>
            <a:off x="2223821" y="671135"/>
            <a:ext cx="8873456" cy="824300"/>
          </a:xfrm>
        </p:spPr>
        <p:txBody>
          <a:bodyPr/>
          <a:lstStyle/>
          <a:p>
            <a:r>
              <a:rPr lang="en-US" dirty="0"/>
              <a:t>Recap: writing and the supervisor’s role</a:t>
            </a:r>
          </a:p>
        </p:txBody>
      </p:sp>
      <p:sp>
        <p:nvSpPr>
          <p:cNvPr id="3" name="Content Placeholder 2">
            <a:extLst>
              <a:ext uri="{FF2B5EF4-FFF2-40B4-BE49-F238E27FC236}">
                <a16:creationId xmlns:a16="http://schemas.microsoft.com/office/drawing/2014/main" id="{2D305808-BE09-C766-1F42-B8A81F36D42B}"/>
              </a:ext>
            </a:extLst>
          </p:cNvPr>
          <p:cNvSpPr>
            <a:spLocks noGrp="1"/>
          </p:cNvSpPr>
          <p:nvPr>
            <p:ph idx="1"/>
          </p:nvPr>
        </p:nvSpPr>
        <p:spPr>
          <a:xfrm>
            <a:off x="2223821" y="1495434"/>
            <a:ext cx="9873352" cy="5291445"/>
          </a:xfrm>
        </p:spPr>
        <p:txBody>
          <a:bodyPr>
            <a:noAutofit/>
          </a:bodyPr>
          <a:lstStyle/>
          <a:p>
            <a:pPr marL="0" indent="0">
              <a:buNone/>
            </a:pPr>
            <a:r>
              <a:rPr lang="en-US" sz="2300" dirty="0"/>
              <a:t>In the previous modules, we have already discussed several ways in which supervisors can actively support doctoral writing. Supervisors should</a:t>
            </a:r>
          </a:p>
          <a:p>
            <a:r>
              <a:rPr lang="en-US" sz="2300" dirty="0"/>
              <a:t>encourage students to start writing early and continue writing throughout the PhD.</a:t>
            </a:r>
          </a:p>
          <a:p>
            <a:r>
              <a:rPr lang="en-US" sz="2300" dirty="0"/>
              <a:t>use writing as a tool to help candidates clarify ideas, structure arguments, and refine the project. </a:t>
            </a:r>
          </a:p>
          <a:p>
            <a:r>
              <a:rPr lang="en-US" sz="2300" dirty="0"/>
              <a:t>give feedback that supports progress, learning, and increasing independence. </a:t>
            </a:r>
          </a:p>
          <a:p>
            <a:r>
              <a:rPr lang="en-US" sz="2300" dirty="0"/>
              <a:t>help students develop a coherent overall argument rather than only a set of separate chapters. </a:t>
            </a:r>
          </a:p>
          <a:p>
            <a:r>
              <a:rPr lang="en-US" sz="2300" dirty="0"/>
              <a:t>support the gradual development of academic writing and publication skills over time.</a:t>
            </a:r>
          </a:p>
        </p:txBody>
      </p:sp>
      <p:sp>
        <p:nvSpPr>
          <p:cNvPr id="4" name="Foliennummernplatzhalter 3">
            <a:extLst>
              <a:ext uri="{FF2B5EF4-FFF2-40B4-BE49-F238E27FC236}">
                <a16:creationId xmlns:a16="http://schemas.microsoft.com/office/drawing/2014/main" id="{FEBD173E-3F9A-C3DC-49B4-B043EB097AD5}"/>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Graphic 5" descr="Repeat with solid fill">
            <a:extLst>
              <a:ext uri="{FF2B5EF4-FFF2-40B4-BE49-F238E27FC236}">
                <a16:creationId xmlns:a16="http://schemas.microsoft.com/office/drawing/2014/main" id="{0AC5BBA1-43DF-C06A-93C4-77A193314F5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62000" y="1623907"/>
            <a:ext cx="914400" cy="914400"/>
          </a:xfrm>
          <a:prstGeom prst="rect">
            <a:avLst/>
          </a:prstGeom>
        </p:spPr>
      </p:pic>
    </p:spTree>
    <p:extLst>
      <p:ext uri="{BB962C8B-B14F-4D97-AF65-F5344CB8AC3E}">
        <p14:creationId xmlns:p14="http://schemas.microsoft.com/office/powerpoint/2010/main" val="1835255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6A71E-8A60-3B66-DDC3-54B5FA5077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447927-966A-7B02-5EA8-7C3F32382E05}"/>
              </a:ext>
            </a:extLst>
          </p:cNvPr>
          <p:cNvSpPr>
            <a:spLocks noGrp="1"/>
          </p:cNvSpPr>
          <p:nvPr>
            <p:ph type="title"/>
          </p:nvPr>
        </p:nvSpPr>
        <p:spPr>
          <a:xfrm>
            <a:off x="2223821" y="671135"/>
            <a:ext cx="8873456" cy="824300"/>
          </a:xfrm>
        </p:spPr>
        <p:txBody>
          <a:bodyPr/>
          <a:lstStyle/>
          <a:p>
            <a:r>
              <a:rPr lang="en-US" dirty="0"/>
              <a:t>The "Writing Up" Stumbling Block</a:t>
            </a:r>
          </a:p>
        </p:txBody>
      </p:sp>
      <p:sp>
        <p:nvSpPr>
          <p:cNvPr id="3" name="Content Placeholder 2">
            <a:extLst>
              <a:ext uri="{FF2B5EF4-FFF2-40B4-BE49-F238E27FC236}">
                <a16:creationId xmlns:a16="http://schemas.microsoft.com/office/drawing/2014/main" id="{00CFFA82-3CB0-F7BE-7921-EB603675CB35}"/>
              </a:ext>
            </a:extLst>
          </p:cNvPr>
          <p:cNvSpPr>
            <a:spLocks noGrp="1"/>
          </p:cNvSpPr>
          <p:nvPr>
            <p:ph idx="1"/>
          </p:nvPr>
        </p:nvSpPr>
        <p:spPr>
          <a:xfrm>
            <a:off x="2223821" y="1792224"/>
            <a:ext cx="9758477" cy="5065776"/>
          </a:xfrm>
        </p:spPr>
        <p:txBody>
          <a:bodyPr>
            <a:noAutofit/>
          </a:bodyPr>
          <a:lstStyle/>
          <a:p>
            <a:pPr marL="0" indent="0">
              <a:buNone/>
            </a:pPr>
            <a:r>
              <a:rPr lang="en-US" sz="2400" dirty="0"/>
              <a:t>The paper </a:t>
            </a:r>
            <a:r>
              <a:rPr lang="en-US" sz="2400" i="1" dirty="0"/>
              <a:t>"What works for doctoral students in completing their thesis?</a:t>
            </a:r>
            <a:r>
              <a:rPr lang="en-US" sz="2400" dirty="0"/>
              <a:t>" by Siân Lindsay (2015) investigates the factors that either help or hinder doctoral students during the critical thesis-writing stage, with a focus on </a:t>
            </a:r>
            <a:r>
              <a:rPr lang="en-US" sz="2400" b="1" dirty="0"/>
              <a:t>achieving timely completion</a:t>
            </a:r>
            <a:r>
              <a:rPr lang="en-US" sz="2400" dirty="0"/>
              <a:t>.</a:t>
            </a:r>
          </a:p>
          <a:p>
            <a:r>
              <a:rPr lang="en-US" sz="2400" dirty="0"/>
              <a:t>The study identifies the final "writing up" phase—a period often detached from active research—as a major barrier to completion. </a:t>
            </a:r>
          </a:p>
          <a:p>
            <a:r>
              <a:rPr lang="en-US" sz="2400" dirty="0"/>
              <a:t>While many students treat writing as a "mopping-up activity" at the end, the paper argues this can lead to delays and suggests that </a:t>
            </a:r>
            <a:r>
              <a:rPr lang="en-US" sz="2400" b="1" dirty="0"/>
              <a:t>"serial writing" is a more effective model for developing knowledge and ensuring on-time submission.</a:t>
            </a:r>
            <a:endParaRPr lang="en-US" sz="2200" b="1" dirty="0"/>
          </a:p>
        </p:txBody>
      </p:sp>
      <p:sp>
        <p:nvSpPr>
          <p:cNvPr id="4" name="Foliennummernplatzhalter 3">
            <a:extLst>
              <a:ext uri="{FF2B5EF4-FFF2-40B4-BE49-F238E27FC236}">
                <a16:creationId xmlns:a16="http://schemas.microsoft.com/office/drawing/2014/main" id="{22759FBD-9D60-2FDF-407E-6C4C6A3240CD}"/>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Graphic 5" descr="Books with solid fill">
            <a:extLst>
              <a:ext uri="{FF2B5EF4-FFF2-40B4-BE49-F238E27FC236}">
                <a16:creationId xmlns:a16="http://schemas.microsoft.com/office/drawing/2014/main" id="{269F4D40-492B-7C88-BA8F-A91BDDB42B0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4379" y="1854200"/>
            <a:ext cx="914400" cy="914400"/>
          </a:xfrm>
          <a:prstGeom prst="rect">
            <a:avLst/>
          </a:prstGeom>
        </p:spPr>
      </p:pic>
    </p:spTree>
    <p:extLst>
      <p:ext uri="{BB962C8B-B14F-4D97-AF65-F5344CB8AC3E}">
        <p14:creationId xmlns:p14="http://schemas.microsoft.com/office/powerpoint/2010/main" val="319642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21632-6720-70A8-DA0E-F2824C121F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3AE801-2FCA-ECB0-EA20-14E06B3DD56F}"/>
              </a:ext>
            </a:extLst>
          </p:cNvPr>
          <p:cNvSpPr>
            <a:spLocks noGrp="1"/>
          </p:cNvSpPr>
          <p:nvPr>
            <p:ph type="title"/>
          </p:nvPr>
        </p:nvSpPr>
        <p:spPr>
          <a:xfrm>
            <a:off x="2223821" y="671135"/>
            <a:ext cx="8873456" cy="824300"/>
          </a:xfrm>
        </p:spPr>
        <p:txBody>
          <a:bodyPr>
            <a:normAutofit/>
          </a:bodyPr>
          <a:lstStyle/>
          <a:p>
            <a:r>
              <a:rPr lang="en-US" dirty="0"/>
              <a:t>Supporting serial writing in practice</a:t>
            </a:r>
          </a:p>
        </p:txBody>
      </p:sp>
      <p:sp>
        <p:nvSpPr>
          <p:cNvPr id="3" name="Content Placeholder 2">
            <a:extLst>
              <a:ext uri="{FF2B5EF4-FFF2-40B4-BE49-F238E27FC236}">
                <a16:creationId xmlns:a16="http://schemas.microsoft.com/office/drawing/2014/main" id="{CAB851EA-1F84-D0EF-9941-B81DB20D1BBF}"/>
              </a:ext>
            </a:extLst>
          </p:cNvPr>
          <p:cNvSpPr>
            <a:spLocks noGrp="1"/>
          </p:cNvSpPr>
          <p:nvPr>
            <p:ph idx="1"/>
          </p:nvPr>
        </p:nvSpPr>
        <p:spPr>
          <a:xfrm>
            <a:off x="2223821" y="1623974"/>
            <a:ext cx="9758477" cy="5065776"/>
          </a:xfrm>
        </p:spPr>
        <p:txBody>
          <a:bodyPr>
            <a:noAutofit/>
          </a:bodyPr>
          <a:lstStyle/>
          <a:p>
            <a:pPr marL="0" indent="0">
              <a:buNone/>
            </a:pPr>
            <a:r>
              <a:rPr lang="en-US" sz="2200" dirty="0"/>
              <a:t>To make serial writing work, supervisors can:</a:t>
            </a:r>
          </a:p>
          <a:p>
            <a:r>
              <a:rPr lang="en-US" sz="2200" dirty="0"/>
              <a:t>ask for regular written outputs, not only verbal progress updates </a:t>
            </a:r>
          </a:p>
          <a:p>
            <a:r>
              <a:rPr lang="en-US" sz="2200" dirty="0"/>
              <a:t>provide timely and constructive feedback on drafts </a:t>
            </a:r>
          </a:p>
          <a:p>
            <a:r>
              <a:rPr lang="en-US" sz="2200" dirty="0"/>
              <a:t>treat writing as a tool for developing ideas, not only reporting them </a:t>
            </a:r>
          </a:p>
          <a:p>
            <a:r>
              <a:rPr lang="en-US" sz="2200" dirty="0"/>
              <a:t>encourage students to </a:t>
            </a:r>
            <a:r>
              <a:rPr lang="en-US" sz="2200" dirty="0" err="1"/>
              <a:t>analyse</a:t>
            </a:r>
            <a:r>
              <a:rPr lang="en-US" sz="2200" dirty="0"/>
              <a:t> and refine their thinking through writing </a:t>
            </a:r>
          </a:p>
          <a:p>
            <a:r>
              <a:rPr lang="en-US" sz="2200" dirty="0"/>
              <a:t>align meetings and supervision discussions with planned written outputs </a:t>
            </a:r>
          </a:p>
          <a:p>
            <a:r>
              <a:rPr lang="en-US" sz="2200" dirty="0"/>
              <a:t>avoid advising students to postpone writing until “the research is finished” </a:t>
            </a:r>
          </a:p>
          <a:p>
            <a:pPr marL="0" indent="0">
              <a:buNone/>
            </a:pPr>
            <a:r>
              <a:rPr lang="en-US" sz="2200" b="1" dirty="0"/>
              <a:t>Serial writing helps students build momentum, clarify thinking, and reduce the pressure of writing the thesis all at once.</a:t>
            </a:r>
          </a:p>
        </p:txBody>
      </p:sp>
      <p:sp>
        <p:nvSpPr>
          <p:cNvPr id="4" name="Foliennummernplatzhalter 3">
            <a:extLst>
              <a:ext uri="{FF2B5EF4-FFF2-40B4-BE49-F238E27FC236}">
                <a16:creationId xmlns:a16="http://schemas.microsoft.com/office/drawing/2014/main" id="{416F27F6-FF65-C5DA-DADB-9A763C3666E9}"/>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356905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B6E43-26CC-8781-1436-E031429AB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1FA0F3-9E69-69C7-BDF4-81367EABE3DA}"/>
              </a:ext>
            </a:extLst>
          </p:cNvPr>
          <p:cNvSpPr>
            <a:spLocks noGrp="1"/>
          </p:cNvSpPr>
          <p:nvPr>
            <p:ph type="title"/>
          </p:nvPr>
        </p:nvSpPr>
        <p:spPr>
          <a:xfrm>
            <a:off x="2223821" y="429734"/>
            <a:ext cx="8873456" cy="824300"/>
          </a:xfrm>
        </p:spPr>
        <p:txBody>
          <a:bodyPr>
            <a:normAutofit fontScale="90000"/>
          </a:bodyPr>
          <a:lstStyle/>
          <a:p>
            <a:r>
              <a:rPr lang="en-US" dirty="0"/>
              <a:t>How can supervisors encourage serial writing?</a:t>
            </a:r>
          </a:p>
        </p:txBody>
      </p:sp>
      <p:sp>
        <p:nvSpPr>
          <p:cNvPr id="3" name="Content Placeholder 2">
            <a:extLst>
              <a:ext uri="{FF2B5EF4-FFF2-40B4-BE49-F238E27FC236}">
                <a16:creationId xmlns:a16="http://schemas.microsoft.com/office/drawing/2014/main" id="{2349EE82-22E4-AC50-C0AE-E2D592482549}"/>
              </a:ext>
            </a:extLst>
          </p:cNvPr>
          <p:cNvSpPr>
            <a:spLocks noGrp="1"/>
          </p:cNvSpPr>
          <p:nvPr>
            <p:ph idx="1"/>
          </p:nvPr>
        </p:nvSpPr>
        <p:spPr>
          <a:xfrm>
            <a:off x="2223821" y="1594714"/>
            <a:ext cx="9758477" cy="5065776"/>
          </a:xfrm>
        </p:spPr>
        <p:txBody>
          <a:bodyPr>
            <a:noAutofit/>
          </a:bodyPr>
          <a:lstStyle/>
          <a:p>
            <a:pPr marL="0" indent="0">
              <a:buNone/>
            </a:pPr>
            <a:r>
              <a:rPr lang="en-US" sz="2200" dirty="0"/>
              <a:t>Serial writing means that the thesis is developed in regular written installments throughout the doctoral journey, rather than being written mainly at the end. Supervisors can encourage this by:</a:t>
            </a:r>
          </a:p>
          <a:p>
            <a:r>
              <a:rPr lang="en-US" sz="2200" dirty="0"/>
              <a:t>making clear that writing should begin early and continue throughout the PhD </a:t>
            </a:r>
          </a:p>
          <a:p>
            <a:r>
              <a:rPr lang="en-US" sz="2200" dirty="0"/>
              <a:t>discouraging the idea that writing is only a final “mopping-up” stage </a:t>
            </a:r>
          </a:p>
          <a:p>
            <a:r>
              <a:rPr lang="en-US" sz="2200" dirty="0"/>
              <a:t>encouraging students to write sections while the research is ongoing </a:t>
            </a:r>
          </a:p>
          <a:p>
            <a:r>
              <a:rPr lang="en-US" sz="2200" dirty="0"/>
              <a:t>helping students break the thesis into manageable written tasks </a:t>
            </a:r>
          </a:p>
          <a:p>
            <a:r>
              <a:rPr lang="en-US" sz="2200" dirty="0"/>
              <a:t>using interim deadlines and milestones to support regular progress </a:t>
            </a:r>
          </a:p>
          <a:p>
            <a:pPr marL="0" indent="0">
              <a:buNone/>
            </a:pPr>
            <a:r>
              <a:rPr lang="en-US" sz="2200" b="1" dirty="0"/>
              <a:t>Writing the thesis in parts over time is usually more manageable and more effective than leaving most of the writing to the end.</a:t>
            </a:r>
          </a:p>
        </p:txBody>
      </p:sp>
      <p:sp>
        <p:nvSpPr>
          <p:cNvPr id="4" name="Foliennummernplatzhalter 3">
            <a:extLst>
              <a:ext uri="{FF2B5EF4-FFF2-40B4-BE49-F238E27FC236}">
                <a16:creationId xmlns:a16="http://schemas.microsoft.com/office/drawing/2014/main" id="{EDE558EE-5AAA-98E8-EBAC-47394B3D7FA6}"/>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942645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9E30F-3BFD-B624-BFFB-A06FA2960BD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BF8F0-5626-3D9C-6BE1-B571C676F575}"/>
              </a:ext>
            </a:extLst>
          </p:cNvPr>
          <p:cNvSpPr>
            <a:spLocks noGrp="1"/>
          </p:cNvSpPr>
          <p:nvPr>
            <p:ph idx="1"/>
          </p:nvPr>
        </p:nvSpPr>
        <p:spPr>
          <a:xfrm>
            <a:off x="2499741" y="1589467"/>
            <a:ext cx="8840063" cy="4780231"/>
          </a:xfrm>
        </p:spPr>
        <p:txBody>
          <a:bodyPr>
            <a:noAutofit/>
          </a:bodyPr>
          <a:lstStyle/>
          <a:p>
            <a:pPr marL="0" indent="0">
              <a:buNone/>
            </a:pPr>
            <a:r>
              <a:rPr lang="en-GB" sz="2400" b="1" dirty="0">
                <a:latin typeface="Century Gothic (Textkörper)"/>
                <a:cs typeface="Calibri Light" panose="020F0302020204030204" pitchFamily="34" charset="0"/>
              </a:rPr>
              <a:t>When to begin writing?</a:t>
            </a:r>
          </a:p>
          <a:p>
            <a:pPr marL="0" indent="0">
              <a:lnSpc>
                <a:spcPct val="100000"/>
              </a:lnSpc>
              <a:buNone/>
            </a:pPr>
            <a:r>
              <a:rPr lang="en-GB" sz="2400" dirty="0">
                <a:latin typeface="Century Gothic (Textkörper)"/>
              </a:rPr>
              <a:t>As supervisor, make your student aware that writing a dissertation takes time and a number of revisions/drafts, </a:t>
            </a:r>
          </a:p>
          <a:p>
            <a:pPr marL="0" indent="0">
              <a:lnSpc>
                <a:spcPct val="100000"/>
              </a:lnSpc>
              <a:buNone/>
            </a:pPr>
            <a:r>
              <a:rPr lang="en-GB" sz="2400" dirty="0">
                <a:latin typeface="Century Gothic (Textkörper)"/>
              </a:rPr>
              <a:t>Thus:</a:t>
            </a:r>
          </a:p>
          <a:p>
            <a:pPr marL="685800" lvl="1"/>
            <a:r>
              <a:rPr lang="en-GB" sz="2400" dirty="0">
                <a:solidFill>
                  <a:schemeClr val="tx1"/>
                </a:solidFill>
                <a:latin typeface="Century Gothic (Textkörper)"/>
              </a:rPr>
              <a:t>Encourage</a:t>
            </a:r>
            <a:r>
              <a:rPr lang="en-GB" sz="2400" b="1" dirty="0">
                <a:solidFill>
                  <a:schemeClr val="tx1"/>
                </a:solidFill>
                <a:latin typeface="Century Gothic (Textkörper)"/>
              </a:rPr>
              <a:t> </a:t>
            </a:r>
            <a:r>
              <a:rPr lang="en-GB" sz="2400" dirty="0">
                <a:latin typeface="Century Gothic (Textkörper)"/>
              </a:rPr>
              <a:t>students to start writing up parts of it as soon as is practical</a:t>
            </a:r>
          </a:p>
          <a:p>
            <a:pPr marL="685800" lvl="1"/>
            <a:r>
              <a:rPr lang="en-GB" sz="2400" dirty="0">
                <a:latin typeface="Century Gothic (Textkörper)"/>
              </a:rPr>
              <a:t>Advice candidate to begin writing while research is ongoing</a:t>
            </a:r>
          </a:p>
        </p:txBody>
      </p:sp>
      <p:sp>
        <p:nvSpPr>
          <p:cNvPr id="4" name="Foliennummernplatzhalter 3">
            <a:extLst>
              <a:ext uri="{FF2B5EF4-FFF2-40B4-BE49-F238E27FC236}">
                <a16:creationId xmlns:a16="http://schemas.microsoft.com/office/drawing/2014/main" id="{8C15A8A9-9F4F-722E-393B-1233D2DD3D45}"/>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
        <p:nvSpPr>
          <p:cNvPr id="7" name="Title 1">
            <a:extLst>
              <a:ext uri="{FF2B5EF4-FFF2-40B4-BE49-F238E27FC236}">
                <a16:creationId xmlns:a16="http://schemas.microsoft.com/office/drawing/2014/main" id="{01AFC1F0-8144-9A46-D7C8-92EF4BEAB243}"/>
              </a:ext>
            </a:extLst>
          </p:cNvPr>
          <p:cNvSpPr>
            <a:spLocks noGrp="1"/>
          </p:cNvSpPr>
          <p:nvPr>
            <p:ph type="title"/>
          </p:nvPr>
        </p:nvSpPr>
        <p:spPr>
          <a:xfrm>
            <a:off x="2370006" y="624110"/>
            <a:ext cx="8911687" cy="1280890"/>
          </a:xfrm>
        </p:spPr>
        <p:txBody>
          <a:bodyPr/>
          <a:lstStyle/>
          <a:p>
            <a:r>
              <a:rPr lang="en-US" dirty="0"/>
              <a:t>Writing the thesis over time</a:t>
            </a:r>
          </a:p>
        </p:txBody>
      </p:sp>
      <p:sp>
        <p:nvSpPr>
          <p:cNvPr id="2" name="TextBox 1">
            <a:extLst>
              <a:ext uri="{FF2B5EF4-FFF2-40B4-BE49-F238E27FC236}">
                <a16:creationId xmlns:a16="http://schemas.microsoft.com/office/drawing/2014/main" id="{DED6FDA1-7515-BDA8-AE15-5303E4F0D520}"/>
              </a:ext>
            </a:extLst>
          </p:cNvPr>
          <p:cNvSpPr txBox="1"/>
          <p:nvPr/>
        </p:nvSpPr>
        <p:spPr>
          <a:xfrm>
            <a:off x="1463041" y="5268533"/>
            <a:ext cx="10621669" cy="1477328"/>
          </a:xfrm>
          <a:prstGeom prst="rect">
            <a:avLst/>
          </a:prstGeom>
          <a:noFill/>
        </p:spPr>
        <p:txBody>
          <a:bodyPr wrap="square" rtlCol="0">
            <a:spAutoFit/>
          </a:bodyPr>
          <a:lstStyle/>
          <a:p>
            <a:r>
              <a:rPr lang="en-US" sz="1900" i="1" dirty="0"/>
              <a:t>I also discovered that brief, regular contact with students is more effective than longer, less frequent meetings, and that learning to share early drafts of writing helps to overcome debilitating perfectionism. Best of all, </a:t>
            </a:r>
            <a:r>
              <a:rPr lang="en-US" sz="1900" i="1" dirty="0">
                <a:solidFill>
                  <a:srgbClr val="C00000"/>
                </a:solidFill>
              </a:rPr>
              <a:t>the regular-writing approach reduces stress and offers the promise of a smoother transition to post-Ph.D. productivity</a:t>
            </a:r>
            <a:r>
              <a:rPr lang="en-US" sz="1900" i="1" dirty="0"/>
              <a:t>. </a:t>
            </a:r>
            <a:br>
              <a:rPr lang="en-US" dirty="0"/>
            </a:br>
            <a:r>
              <a:rPr lang="en-US" sz="1400" dirty="0"/>
              <a:t>In Martin, B. (2019). Writing Regularly as a Thesis-Completion Strategy</a:t>
            </a:r>
            <a:endParaRPr lang="de-AT" sz="1400" dirty="0"/>
          </a:p>
        </p:txBody>
      </p:sp>
      <p:pic>
        <p:nvPicPr>
          <p:cNvPr id="10" name="Graphic 9" descr="Open quotation mark with solid fill">
            <a:extLst>
              <a:ext uri="{FF2B5EF4-FFF2-40B4-BE49-F238E27FC236}">
                <a16:creationId xmlns:a16="http://schemas.microsoft.com/office/drawing/2014/main" id="{052F727A-ECA7-9578-43FA-ECFEC2C3106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717512" y="5155818"/>
            <a:ext cx="914400" cy="914400"/>
          </a:xfrm>
          <a:prstGeom prst="rect">
            <a:avLst/>
          </a:prstGeom>
        </p:spPr>
      </p:pic>
    </p:spTree>
    <p:extLst>
      <p:ext uri="{BB962C8B-B14F-4D97-AF65-F5344CB8AC3E}">
        <p14:creationId xmlns:p14="http://schemas.microsoft.com/office/powerpoint/2010/main" val="2083641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DE65E-B3D3-430D-BC5C-8D6E89B1922C}"/>
              </a:ext>
            </a:extLst>
          </p:cNvPr>
          <p:cNvSpPr>
            <a:spLocks noGrp="1"/>
          </p:cNvSpPr>
          <p:nvPr>
            <p:ph type="title"/>
          </p:nvPr>
        </p:nvSpPr>
        <p:spPr>
          <a:xfrm>
            <a:off x="2248751" y="607721"/>
            <a:ext cx="8640000" cy="864000"/>
          </a:xfrm>
        </p:spPr>
        <p:txBody>
          <a:bodyPr>
            <a:noAutofit/>
          </a:bodyPr>
          <a:lstStyle/>
          <a:p>
            <a:r>
              <a:rPr lang="en-GB" dirty="0"/>
              <a:t>Advantages of starting to write early</a:t>
            </a:r>
          </a:p>
        </p:txBody>
      </p:sp>
      <p:sp>
        <p:nvSpPr>
          <p:cNvPr id="3" name="Content Placeholder 2">
            <a:extLst>
              <a:ext uri="{FF2B5EF4-FFF2-40B4-BE49-F238E27FC236}">
                <a16:creationId xmlns:a16="http://schemas.microsoft.com/office/drawing/2014/main" id="{12823411-12EE-44B2-8140-A1D56D131F5B}"/>
              </a:ext>
            </a:extLst>
          </p:cNvPr>
          <p:cNvSpPr>
            <a:spLocks noGrp="1"/>
          </p:cNvSpPr>
          <p:nvPr>
            <p:ph idx="1"/>
          </p:nvPr>
        </p:nvSpPr>
        <p:spPr>
          <a:xfrm>
            <a:off x="2248751" y="1471721"/>
            <a:ext cx="9760369" cy="5463684"/>
          </a:xfrm>
        </p:spPr>
        <p:txBody>
          <a:bodyPr>
            <a:noAutofit/>
          </a:bodyPr>
          <a:lstStyle/>
          <a:p>
            <a:pPr marL="0" indent="0">
              <a:lnSpc>
                <a:spcPct val="100000"/>
              </a:lnSpc>
              <a:buNone/>
            </a:pPr>
            <a:r>
              <a:rPr lang="en-GB" sz="2400" b="1" dirty="0"/>
              <a:t>Why should supervisors encourage this?</a:t>
            </a:r>
            <a:br>
              <a:rPr lang="en-GB" sz="2400" b="1" dirty="0"/>
            </a:br>
            <a:endParaRPr lang="en-GB" sz="2400" b="1" dirty="0"/>
          </a:p>
          <a:p>
            <a:pPr>
              <a:lnSpc>
                <a:spcPct val="100000"/>
              </a:lnSpc>
            </a:pPr>
            <a:r>
              <a:rPr lang="en-GB" sz="2400" b="1" dirty="0"/>
              <a:t>Writing up of findings and analysis </a:t>
            </a:r>
            <a:r>
              <a:rPr lang="en-GB" sz="2400" dirty="0"/>
              <a:t>as and when results come in can increase accuracy, authenticity and help students keep up-to-date</a:t>
            </a:r>
          </a:p>
          <a:p>
            <a:pPr>
              <a:lnSpc>
                <a:spcPct val="100000"/>
              </a:lnSpc>
            </a:pPr>
            <a:r>
              <a:rPr lang="en-GB" sz="2400" dirty="0"/>
              <a:t>Seeing the document evolve section by section makes it easier to adapt and </a:t>
            </a:r>
            <a:r>
              <a:rPr lang="en-GB" sz="2400" b="1" dirty="0"/>
              <a:t>shape its overall form </a:t>
            </a:r>
            <a:r>
              <a:rPr lang="en-GB" sz="2400" dirty="0"/>
              <a:t>as the document progresses</a:t>
            </a:r>
          </a:p>
          <a:p>
            <a:pPr>
              <a:lnSpc>
                <a:spcPct val="100000"/>
              </a:lnSpc>
            </a:pPr>
            <a:r>
              <a:rPr lang="en-GB" sz="2400" dirty="0"/>
              <a:t>Starting early </a:t>
            </a:r>
            <a:r>
              <a:rPr lang="en-GB" sz="2400" b="1" dirty="0"/>
              <a:t>spreads the workload, </a:t>
            </a:r>
            <a:r>
              <a:rPr lang="en-GB" sz="2400" dirty="0"/>
              <a:t>allowing students more time to go through the document</a:t>
            </a:r>
          </a:p>
          <a:p>
            <a:pPr>
              <a:lnSpc>
                <a:spcPct val="100000"/>
              </a:lnSpc>
            </a:pPr>
            <a:r>
              <a:rPr lang="en-GB" sz="2400" dirty="0"/>
              <a:t>It offers a self-propelling </a:t>
            </a:r>
            <a:r>
              <a:rPr lang="en-GB" sz="2400" b="1" dirty="0"/>
              <a:t>sense of progress and achievement to the student </a:t>
            </a:r>
            <a:r>
              <a:rPr lang="en-GB" sz="2400" dirty="0"/>
              <a:t>as they see themselves moving steadily towards completion of the document</a:t>
            </a:r>
          </a:p>
          <a:p>
            <a:pPr marL="0" indent="0">
              <a:buNone/>
            </a:pPr>
            <a:endParaRPr lang="en-GB" sz="2400" b="1" spc="-20" dirty="0"/>
          </a:p>
          <a:p>
            <a:pPr marL="0" indent="0">
              <a:buNone/>
            </a:pPr>
            <a:endParaRPr lang="en-GB" sz="2400" spc="-20" dirty="0"/>
          </a:p>
          <a:p>
            <a:pPr marL="0" indent="0">
              <a:lnSpc>
                <a:spcPct val="150000"/>
              </a:lnSpc>
              <a:buNone/>
            </a:pPr>
            <a:endParaRPr lang="en-GB" sz="2400" spc="-20" dirty="0"/>
          </a:p>
          <a:p>
            <a:pPr marL="0" indent="0">
              <a:lnSpc>
                <a:spcPct val="150000"/>
              </a:lnSpc>
              <a:buNone/>
            </a:pPr>
            <a:endParaRPr lang="en-GB" sz="2400" spc="-20" dirty="0"/>
          </a:p>
          <a:p>
            <a:pPr marL="0" indent="0">
              <a:lnSpc>
                <a:spcPct val="150000"/>
              </a:lnSpc>
              <a:buNone/>
            </a:pPr>
            <a:endParaRPr lang="en-GB" sz="2400" spc="-20" dirty="0"/>
          </a:p>
        </p:txBody>
      </p:sp>
      <p:sp>
        <p:nvSpPr>
          <p:cNvPr id="4" name="Foliennummernplatzhalter 3">
            <a:extLst>
              <a:ext uri="{FF2B5EF4-FFF2-40B4-BE49-F238E27FC236}">
                <a16:creationId xmlns:a16="http://schemas.microsoft.com/office/drawing/2014/main" id="{5A6F727E-A420-1571-586E-0E4C8B5553F6}"/>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custDataLst>
      <p:tags r:id="rId1"/>
    </p:custDataLst>
    <p:extLst>
      <p:ext uri="{BB962C8B-B14F-4D97-AF65-F5344CB8AC3E}">
        <p14:creationId xmlns:p14="http://schemas.microsoft.com/office/powerpoint/2010/main" val="41192129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1|4.1|6|3.5|3.1|3.8"/>
</p:tagLst>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0</TotalTime>
  <Words>2816</Words>
  <Application>Microsoft Office PowerPoint</Application>
  <PresentationFormat>Widescreen</PresentationFormat>
  <Paragraphs>263</Paragraphs>
  <Slides>31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Calibri Light</vt:lpstr>
      <vt:lpstr>Century Gothic</vt:lpstr>
      <vt:lpstr>Century Gothic (Textkörper)</vt:lpstr>
      <vt:lpstr>Wingdings</vt:lpstr>
      <vt:lpstr>Wingdings 3</vt:lpstr>
      <vt:lpstr>Wisp</vt:lpstr>
      <vt:lpstr>Module 9 Preparing for Thesis/ Dissertation and Defense</vt:lpstr>
      <vt:lpstr>Aim and Expected Outcomes </vt:lpstr>
      <vt:lpstr>PowerPoint Presentation</vt:lpstr>
      <vt:lpstr>Recap: writing and the supervisor’s role</vt:lpstr>
      <vt:lpstr>The "Writing Up" Stumbling Block</vt:lpstr>
      <vt:lpstr>Supporting serial writing in practice</vt:lpstr>
      <vt:lpstr>How can supervisors encourage serial writing?</vt:lpstr>
      <vt:lpstr>Writing the thesis over time</vt:lpstr>
      <vt:lpstr>Advantages of starting to write early</vt:lpstr>
      <vt:lpstr>Writing Skills and Process</vt:lpstr>
      <vt:lpstr>Roles of a supervisor in thesis writing process</vt:lpstr>
      <vt:lpstr>Supporting early writing habits</vt:lpstr>
      <vt:lpstr>Final-stage writing depends on earlier writing habits</vt:lpstr>
      <vt:lpstr>PowerPoint Presentation</vt:lpstr>
      <vt:lpstr>From thesis completion to defense</vt:lpstr>
      <vt:lpstr>Is this thesis ready — and what kind of feedback is needed now?</vt:lpstr>
      <vt:lpstr>When is a thesis ready for submission?</vt:lpstr>
      <vt:lpstr>From research material to thesis structure</vt:lpstr>
      <vt:lpstr>Supervising writing in the final phase</vt:lpstr>
      <vt:lpstr>PowerPoint Presentation</vt:lpstr>
      <vt:lpstr>Preparation for thesis defense</vt:lpstr>
      <vt:lpstr>Student expectations </vt:lpstr>
      <vt:lpstr>Managing students’ expectations </vt:lpstr>
      <vt:lpstr>Preparation for thesis defense</vt:lpstr>
      <vt:lpstr>Preparation for thesis defense</vt:lpstr>
      <vt:lpstr>Preparation for oral defense</vt:lpstr>
      <vt:lpstr>Supervisor Roles around the defense period</vt:lpstr>
      <vt:lpstr>Important points to remember as a supervisor</vt:lpstr>
      <vt:lpstr>Key takeaways of Module 9</vt:lpstr>
      <vt:lpstr>References</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Preparing for Thesis/Dissertation Defence</dc:title>
  <dc:creator>Windows User</dc:creator>
  <cp:lastModifiedBy>Lucas Zinner</cp:lastModifiedBy>
  <cp:revision>173</cp:revision>
  <dcterms:created xsi:type="dcterms:W3CDTF">2024-11-08T06:37:25Z</dcterms:created>
  <dcterms:modified xsi:type="dcterms:W3CDTF">2026-04-01T15:26:22Z</dcterms:modified>
</cp:coreProperties>
</file>